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8" r:id="rId3"/>
    <p:sldId id="261" r:id="rId4"/>
    <p:sldId id="264" r:id="rId5"/>
    <p:sldId id="263" r:id="rId6"/>
    <p:sldId id="265" r:id="rId7"/>
    <p:sldId id="266" r:id="rId8"/>
    <p:sldId id="259" r:id="rId9"/>
    <p:sldId id="260" r:id="rId10"/>
    <p:sldId id="262" r:id="rId11"/>
    <p:sldId id="258" r:id="rId12"/>
    <p:sldId id="257"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2159128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225275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1443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2821432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6233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4180666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4095925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2446345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37757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7D2A5E-F130-4546-BF3E-C26A85A302EA}" type="datetimeFigureOut">
              <a:rPr lang="en-US" smtClean="0"/>
              <a:t>7/8/2018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78301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7D2A5E-F130-4546-BF3E-C26A85A302EA}" type="datetimeFigureOut">
              <a:rPr lang="en-US" smtClean="0"/>
              <a:t>7/8/2018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3392251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7D2A5E-F130-4546-BF3E-C26A85A302EA}" type="datetimeFigureOut">
              <a:rPr lang="en-US" smtClean="0"/>
              <a:t>7/8/2018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532287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7D2A5E-F130-4546-BF3E-C26A85A302EA}" type="datetimeFigureOut">
              <a:rPr lang="en-US" smtClean="0"/>
              <a:t>7/8/2018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3639734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7D2A5E-F130-4546-BF3E-C26A85A302EA}" type="datetimeFigureOut">
              <a:rPr lang="en-US" smtClean="0"/>
              <a:t>7/8/2018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2382414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7D2A5E-F130-4546-BF3E-C26A85A302EA}" type="datetimeFigureOut">
              <a:rPr lang="en-US" smtClean="0"/>
              <a:t>7/8/2018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5118F-9856-426C-9B76-DDA1C0C2E304}" type="slidenum">
              <a:rPr lang="en-US" smtClean="0"/>
              <a:t>‹#›</a:t>
            </a:fld>
            <a:endParaRPr lang="en-US"/>
          </a:p>
        </p:txBody>
      </p:sp>
    </p:spTree>
    <p:extLst>
      <p:ext uri="{BB962C8B-B14F-4D97-AF65-F5344CB8AC3E}">
        <p14:creationId xmlns:p14="http://schemas.microsoft.com/office/powerpoint/2010/main" val="376351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5118F-9856-426C-9B76-DDA1C0C2E304}" type="slidenum">
              <a:rPr lang="en-US" smtClean="0"/>
              <a:t>‹#›</a:t>
            </a:fld>
            <a:endParaRPr lang="en-US"/>
          </a:p>
        </p:txBody>
      </p:sp>
      <p:sp>
        <p:nvSpPr>
          <p:cNvPr id="5" name="Date Placeholder 4"/>
          <p:cNvSpPr>
            <a:spLocks noGrp="1"/>
          </p:cNvSpPr>
          <p:nvPr>
            <p:ph type="dt" sz="half" idx="10"/>
          </p:nvPr>
        </p:nvSpPr>
        <p:spPr/>
        <p:txBody>
          <a:bodyPr/>
          <a:lstStyle/>
          <a:p>
            <a:fld id="{D67D2A5E-F130-4546-BF3E-C26A85A302EA}" type="datetimeFigureOut">
              <a:rPr lang="en-US" smtClean="0"/>
              <a:t>7/8/2018</a:t>
            </a:fld>
            <a:endParaRPr lang="en-US"/>
          </a:p>
        </p:txBody>
      </p:sp>
    </p:spTree>
    <p:extLst>
      <p:ext uri="{BB962C8B-B14F-4D97-AF65-F5344CB8AC3E}">
        <p14:creationId xmlns:p14="http://schemas.microsoft.com/office/powerpoint/2010/main" val="1200622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67D2A5E-F130-4546-BF3E-C26A85A302EA}" type="datetimeFigureOut">
              <a:rPr lang="en-US" smtClean="0"/>
              <a:t>7/8/2018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725118F-9856-426C-9B76-DDA1C0C2E304}" type="slidenum">
              <a:rPr lang="en-US" smtClean="0"/>
              <a:t>‹#›</a:t>
            </a:fld>
            <a:endParaRPr lang="en-US"/>
          </a:p>
        </p:txBody>
      </p:sp>
    </p:spTree>
    <p:extLst>
      <p:ext uri="{BB962C8B-B14F-4D97-AF65-F5344CB8AC3E}">
        <p14:creationId xmlns:p14="http://schemas.microsoft.com/office/powerpoint/2010/main" val="1554491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50143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Spiritual Disciplines: Meditation</a:t>
            </a:r>
            <a:endParaRPr lang="en-US" sz="72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83078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063" y="313765"/>
            <a:ext cx="8596668" cy="986212"/>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The Results of Meditation</a:t>
            </a:r>
            <a:r>
              <a:rPr lang="en-US" b="1" dirty="0">
                <a:ln/>
                <a:solidFill>
                  <a:schemeClr val="accent3"/>
                </a:solidFill>
              </a:rPr>
              <a:t/>
            </a:r>
            <a:br>
              <a:rPr lang="en-US" b="1" dirty="0">
                <a:ln/>
                <a:solidFill>
                  <a:schemeClr val="accent3"/>
                </a:solidFill>
              </a:rPr>
            </a:b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238063" y="1192401"/>
            <a:ext cx="9156949" cy="5558023"/>
          </a:xfrm>
        </p:spPr>
        <p:txBody>
          <a:bodyPr>
            <a:noAutofit/>
          </a:bodyPr>
          <a:lstStyle/>
          <a:p>
            <a:r>
              <a:rPr lang="en-US" sz="2000" b="1" dirty="0">
                <a:solidFill>
                  <a:srgbClr val="FF0000"/>
                </a:solidFill>
              </a:rPr>
              <a:t>Obedience </a:t>
            </a:r>
            <a:endParaRPr lang="en-US" sz="2000" b="1" dirty="0" smtClean="0">
              <a:solidFill>
                <a:srgbClr val="FF0000"/>
              </a:solidFill>
            </a:endParaRPr>
          </a:p>
          <a:p>
            <a:pPr lvl="1"/>
            <a:r>
              <a:rPr lang="en-US" sz="1800" b="1" dirty="0" smtClean="0"/>
              <a:t>Ps </a:t>
            </a:r>
            <a:r>
              <a:rPr lang="en-US" sz="1800" b="1" dirty="0"/>
              <a:t>119:11 </a:t>
            </a:r>
            <a:r>
              <a:rPr lang="en-US" sz="1800" b="1" i="1" dirty="0"/>
              <a:t>See also Jos 1:8; Ps 119:55</a:t>
            </a:r>
          </a:p>
          <a:p>
            <a:r>
              <a:rPr lang="en-US" sz="2000" b="1" dirty="0">
                <a:solidFill>
                  <a:srgbClr val="FF0000"/>
                </a:solidFill>
              </a:rPr>
              <a:t>Understanding and wisdom </a:t>
            </a:r>
            <a:endParaRPr lang="en-US" sz="2000" b="1" dirty="0" smtClean="0">
              <a:solidFill>
                <a:srgbClr val="FF0000"/>
              </a:solidFill>
            </a:endParaRPr>
          </a:p>
          <a:p>
            <a:pPr lvl="1"/>
            <a:r>
              <a:rPr lang="en-US" sz="1800" b="1" dirty="0" smtClean="0"/>
              <a:t>Ps </a:t>
            </a:r>
            <a:r>
              <a:rPr lang="en-US" sz="1800" b="1" dirty="0"/>
              <a:t>119:97-98 </a:t>
            </a:r>
            <a:r>
              <a:rPr lang="en-US" sz="1800" b="1" i="1" dirty="0"/>
              <a:t>See also Ps 119:27</a:t>
            </a:r>
          </a:p>
          <a:p>
            <a:r>
              <a:rPr lang="en-US" sz="2000" b="1" dirty="0">
                <a:solidFill>
                  <a:srgbClr val="FF0000"/>
                </a:solidFill>
              </a:rPr>
              <a:t>Praise and worship </a:t>
            </a:r>
            <a:endParaRPr lang="en-US" sz="2000" b="1" dirty="0" smtClean="0">
              <a:solidFill>
                <a:srgbClr val="FF0000"/>
              </a:solidFill>
            </a:endParaRPr>
          </a:p>
          <a:p>
            <a:pPr lvl="1"/>
            <a:r>
              <a:rPr lang="en-US" sz="1800" b="1" dirty="0" smtClean="0"/>
              <a:t>Ps </a:t>
            </a:r>
            <a:r>
              <a:rPr lang="en-US" sz="1800" b="1" dirty="0"/>
              <a:t>48:9-10; 63:5-6; 104:33-35; 119:97</a:t>
            </a:r>
          </a:p>
          <a:p>
            <a:r>
              <a:rPr lang="en-US" sz="2000" b="1" dirty="0">
                <a:solidFill>
                  <a:srgbClr val="FF0000"/>
                </a:solidFill>
              </a:rPr>
              <a:t>Prosperity and success </a:t>
            </a:r>
            <a:endParaRPr lang="en-US" sz="2000" b="1" dirty="0" smtClean="0">
              <a:solidFill>
                <a:srgbClr val="FF0000"/>
              </a:solidFill>
            </a:endParaRPr>
          </a:p>
          <a:p>
            <a:pPr lvl="1"/>
            <a:r>
              <a:rPr lang="en-US" sz="1800" b="1" dirty="0" smtClean="0"/>
              <a:t>Jos </a:t>
            </a:r>
            <a:r>
              <a:rPr lang="en-US" sz="1800" b="1" dirty="0"/>
              <a:t>1:8</a:t>
            </a:r>
          </a:p>
          <a:p>
            <a:r>
              <a:rPr lang="en-US" sz="2000" b="1" dirty="0">
                <a:solidFill>
                  <a:srgbClr val="FF0000"/>
                </a:solidFill>
              </a:rPr>
              <a:t>Delight in the Lord </a:t>
            </a:r>
            <a:endParaRPr lang="en-US" sz="2000" b="1" dirty="0" smtClean="0">
              <a:solidFill>
                <a:srgbClr val="FF0000"/>
              </a:solidFill>
            </a:endParaRPr>
          </a:p>
          <a:p>
            <a:pPr lvl="1"/>
            <a:r>
              <a:rPr lang="en-US" sz="1800" b="1" dirty="0" smtClean="0"/>
              <a:t>Ps </a:t>
            </a:r>
            <a:r>
              <a:rPr lang="en-US" sz="1800" b="1" dirty="0"/>
              <a:t>1:2 </a:t>
            </a:r>
            <a:r>
              <a:rPr lang="en-US" sz="1800" b="1" i="1" dirty="0"/>
              <a:t>See also Ps 119:15-16,23-24,77-78</a:t>
            </a:r>
          </a:p>
          <a:p>
            <a:r>
              <a:rPr lang="en-US" sz="2000" b="1" dirty="0">
                <a:solidFill>
                  <a:srgbClr val="FF0000"/>
                </a:solidFill>
              </a:rPr>
              <a:t>Confidence and faith </a:t>
            </a:r>
            <a:endParaRPr lang="en-US" sz="2000" b="1" dirty="0" smtClean="0">
              <a:solidFill>
                <a:srgbClr val="FF0000"/>
              </a:solidFill>
            </a:endParaRPr>
          </a:p>
          <a:p>
            <a:pPr lvl="1"/>
            <a:r>
              <a:rPr lang="en-US" sz="1800" b="1" dirty="0" smtClean="0"/>
              <a:t>Ps 16:8</a:t>
            </a:r>
            <a:endParaRPr lang="en-US" sz="1800" dirty="0"/>
          </a:p>
          <a:p>
            <a:r>
              <a:rPr lang="en-US" sz="1600" b="1" dirty="0" err="1"/>
              <a:t>Manser</a:t>
            </a:r>
            <a:r>
              <a:rPr lang="en-US" sz="1600" b="1" dirty="0"/>
              <a:t>, </a:t>
            </a:r>
            <a:r>
              <a:rPr lang="en-US" sz="1600" b="1" dirty="0" smtClean="0"/>
              <a:t>(</a:t>
            </a:r>
            <a:r>
              <a:rPr lang="en-US" sz="1600" b="1" dirty="0"/>
              <a:t>2009). </a:t>
            </a:r>
            <a:r>
              <a:rPr lang="en-US" sz="1600" b="1" i="1" u="sng" dirty="0"/>
              <a:t>Dictionary of Bible Themes</a:t>
            </a:r>
            <a:r>
              <a:rPr lang="en-US" sz="1600" b="1" i="1" u="sng" dirty="0" smtClean="0"/>
              <a:t>:</a:t>
            </a:r>
            <a:endParaRPr lang="en-US" sz="2000" dirty="0"/>
          </a:p>
        </p:txBody>
      </p:sp>
    </p:spTree>
    <p:extLst>
      <p:ext uri="{BB962C8B-B14F-4D97-AF65-F5344CB8AC3E}">
        <p14:creationId xmlns:p14="http://schemas.microsoft.com/office/powerpoint/2010/main" val="61646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500"/>
                                        <p:tgtEl>
                                          <p:spTgt spid="3">
                                            <p:txEl>
                                              <p:pRg st="11" end="11"/>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83" y="299462"/>
            <a:ext cx="9588884"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How do I know when I have meditated?</a:t>
            </a:r>
            <a:endParaRPr lang="en-US" sz="4000" b="1" dirty="0">
              <a:ln/>
              <a:solidFill>
                <a:schemeClr val="accent3"/>
              </a:solidFill>
            </a:endParaRPr>
          </a:p>
        </p:txBody>
      </p:sp>
      <p:sp>
        <p:nvSpPr>
          <p:cNvPr id="3" name="Content Placeholder 2"/>
          <p:cNvSpPr>
            <a:spLocks noGrp="1"/>
          </p:cNvSpPr>
          <p:nvPr>
            <p:ph idx="1"/>
          </p:nvPr>
        </p:nvSpPr>
        <p:spPr>
          <a:xfrm>
            <a:off x="186883" y="1370881"/>
            <a:ext cx="9663699" cy="5254363"/>
          </a:xfrm>
        </p:spPr>
        <p:txBody>
          <a:bodyPr>
            <a:normAutofit/>
          </a:bodyPr>
          <a:lstStyle/>
          <a:p>
            <a:r>
              <a:rPr lang="en-US" sz="2000" b="1" dirty="0" smtClean="0"/>
              <a:t>Listening to God’s Word, reflecting on God’s works, rehearsing God’s deeds, and ruminating on God’s law are a few forms of meditation.</a:t>
            </a:r>
          </a:p>
          <a:p>
            <a:r>
              <a:rPr lang="en-US" sz="2000" b="1" dirty="0" smtClean="0"/>
              <a:t>In each case of biblical meditation </a:t>
            </a:r>
            <a:r>
              <a:rPr lang="en-US" sz="2000" b="1" dirty="0" smtClean="0">
                <a:solidFill>
                  <a:srgbClr val="FF0000"/>
                </a:solidFill>
              </a:rPr>
              <a:t>there is stress upon changed behavior </a:t>
            </a:r>
            <a:r>
              <a:rPr lang="en-US" sz="2000" b="1" dirty="0" smtClean="0"/>
              <a:t>as a result of an encounter with the living God.</a:t>
            </a:r>
          </a:p>
          <a:p>
            <a:r>
              <a:rPr lang="en-US" sz="2000" b="1" dirty="0" smtClean="0"/>
              <a:t>Repentance and obedience are essential features in any biblical understanding of meditation.</a:t>
            </a:r>
          </a:p>
          <a:p>
            <a:r>
              <a:rPr lang="en-US" sz="2000" b="1" dirty="0" smtClean="0"/>
              <a:t>It is the continual focus upon obedience and faithfulness that most clearly distinguishes Christian meditation from its Eastern and secular counterparts.</a:t>
            </a:r>
          </a:p>
          <a:p>
            <a:r>
              <a:rPr lang="en-US" sz="2000" b="1" dirty="0" smtClean="0"/>
              <a:t>Essentially, you will know that you have truly meditated when the portion of God’s word that you are pouring over affects personal change in some action, attitude, or understanding regarding God’s Word.</a:t>
            </a:r>
          </a:p>
          <a:p>
            <a:r>
              <a:rPr lang="en-US" sz="2000" b="1" dirty="0" smtClean="0"/>
              <a:t>True meditation occurs when walking in God’s presence moves from a theological doctrine into a personal reality.</a:t>
            </a:r>
          </a:p>
          <a:p>
            <a:endParaRPr lang="en-US" dirty="0" smtClean="0"/>
          </a:p>
        </p:txBody>
      </p:sp>
    </p:spTree>
    <p:extLst>
      <p:ext uri="{BB962C8B-B14F-4D97-AF65-F5344CB8AC3E}">
        <p14:creationId xmlns:p14="http://schemas.microsoft.com/office/powerpoint/2010/main" val="222935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285403"/>
            <a:ext cx="8658860"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How Do I Meditate?</a:t>
            </a:r>
            <a:endParaRPr lang="en-US" sz="4800" b="1" dirty="0">
              <a:ln/>
              <a:solidFill>
                <a:schemeClr val="accent3"/>
              </a:solidFill>
            </a:endParaRPr>
          </a:p>
        </p:txBody>
      </p:sp>
      <p:sp>
        <p:nvSpPr>
          <p:cNvPr id="3" name="Content Placeholder 2"/>
          <p:cNvSpPr>
            <a:spLocks noGrp="1"/>
          </p:cNvSpPr>
          <p:nvPr>
            <p:ph idx="1"/>
          </p:nvPr>
        </p:nvSpPr>
        <p:spPr>
          <a:xfrm>
            <a:off x="241069" y="1296785"/>
            <a:ext cx="9983586" cy="5345084"/>
          </a:xfrm>
        </p:spPr>
        <p:txBody>
          <a:bodyPr>
            <a:normAutofit/>
          </a:bodyPr>
          <a:lstStyle/>
          <a:p>
            <a:r>
              <a:rPr lang="en-US" b="1" dirty="0" smtClean="0"/>
              <a:t>Turn any and all devices off that may distract you! God’s presence is infinitely more important than your next text!</a:t>
            </a:r>
          </a:p>
          <a:p>
            <a:r>
              <a:rPr lang="en-US" b="1" dirty="0" smtClean="0"/>
              <a:t>Remember: Meditation is a spiritual discipline. You are attempting to experience God’s presence by immersing yourself and basking in the Word of God. </a:t>
            </a:r>
          </a:p>
          <a:p>
            <a:r>
              <a:rPr lang="en-US" b="1" dirty="0"/>
              <a:t>Decide what passage of Scripture you will focus on.</a:t>
            </a:r>
          </a:p>
          <a:p>
            <a:r>
              <a:rPr lang="en-US" b="1" dirty="0" smtClean="0"/>
              <a:t>“Ask the Holy Spirit for illumination: “But the Holy Spirit whom the Father will send in My name, He will teach you all things and bring to your remembrance all that I said to you.” John 14:26</a:t>
            </a:r>
          </a:p>
          <a:p>
            <a:r>
              <a:rPr lang="en-US" b="1" dirty="0" smtClean="0"/>
              <a:t>Slowly read the passage over and over and pray as you read the passage.</a:t>
            </a:r>
          </a:p>
          <a:p>
            <a:r>
              <a:rPr lang="en-US" b="1" dirty="0"/>
              <a:t>Look at each verse, each sentence, each phrase, each word</a:t>
            </a:r>
            <a:r>
              <a:rPr lang="en-US" b="1" dirty="0" smtClean="0"/>
              <a:t>.</a:t>
            </a:r>
          </a:p>
          <a:p>
            <a:r>
              <a:rPr lang="en-US" b="1" dirty="0" smtClean="0"/>
              <a:t>Look for reoccurring words, phrases or themes. </a:t>
            </a:r>
          </a:p>
          <a:p>
            <a:r>
              <a:rPr lang="en-US" b="1" dirty="0" smtClean="0"/>
              <a:t>Look for stand out words, phrases or themes.</a:t>
            </a:r>
            <a:endParaRPr lang="en-US" b="1" dirty="0"/>
          </a:p>
          <a:p>
            <a:r>
              <a:rPr lang="en-US" b="1" dirty="0" smtClean="0"/>
              <a:t>As you meditate and pray, write down everything that you are thinking. Everything!</a:t>
            </a:r>
          </a:p>
          <a:p>
            <a:r>
              <a:rPr lang="en-US" b="1" dirty="0" smtClean="0"/>
              <a:t>Revisit the passage over and over. (After almost 40 years, I still love to revisit Psalm 1.)</a:t>
            </a:r>
          </a:p>
          <a:p>
            <a:endParaRPr lang="en-US" b="1" dirty="0" smtClean="0"/>
          </a:p>
          <a:p>
            <a:endParaRPr lang="en-US" b="1" dirty="0" smtClean="0"/>
          </a:p>
          <a:p>
            <a:endParaRPr lang="en-US" b="1" dirty="0" smtClean="0"/>
          </a:p>
          <a:p>
            <a:endParaRPr lang="en-US" b="1" dirty="0" smtClean="0"/>
          </a:p>
          <a:p>
            <a:endParaRPr lang="en-US" b="1" dirty="0"/>
          </a:p>
          <a:p>
            <a:endParaRPr lang="en-US" dirty="0"/>
          </a:p>
        </p:txBody>
      </p:sp>
    </p:spTree>
    <p:extLst>
      <p:ext uri="{BB962C8B-B14F-4D97-AF65-F5344CB8AC3E}">
        <p14:creationId xmlns:p14="http://schemas.microsoft.com/office/powerpoint/2010/main" val="306260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011" y="29371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Meditating on Psalm 1:1-3</a:t>
            </a:r>
            <a:endParaRPr lang="en-US" sz="4800" b="1" dirty="0">
              <a:ln/>
              <a:solidFill>
                <a:schemeClr val="accent3"/>
              </a:solidFill>
            </a:endParaRPr>
          </a:p>
        </p:txBody>
      </p:sp>
      <p:sp>
        <p:nvSpPr>
          <p:cNvPr id="3" name="Content Placeholder 2"/>
          <p:cNvSpPr>
            <a:spLocks noGrp="1"/>
          </p:cNvSpPr>
          <p:nvPr>
            <p:ph idx="1"/>
          </p:nvPr>
        </p:nvSpPr>
        <p:spPr>
          <a:xfrm>
            <a:off x="270011" y="1255223"/>
            <a:ext cx="9572258" cy="3913304"/>
          </a:xfrm>
        </p:spPr>
        <p:txBody>
          <a:bodyPr>
            <a:normAutofit/>
          </a:bodyPr>
          <a:lstStyle/>
          <a:p>
            <a:r>
              <a:rPr lang="en-US" sz="2000" b="1" dirty="0" smtClean="0"/>
              <a:t>1. “How blessed is the man who does not walk in the counsel of the wicked, nor stand in the path of sinners, nor sit in the seat of scoffers! </a:t>
            </a:r>
          </a:p>
          <a:p>
            <a:r>
              <a:rPr lang="en-US" sz="2000" b="1" dirty="0" smtClean="0"/>
              <a:t>2. But his delight is in the law of the Lord and in His law he meditates day and night. </a:t>
            </a:r>
          </a:p>
          <a:p>
            <a:r>
              <a:rPr lang="en-US" sz="2000" b="1" dirty="0" smtClean="0"/>
              <a:t>3. He will be like a tree firmly planted by streams of water, Which yields its fruit in its season, And its leaf does not whither. And in whatever he does he prospers.”</a:t>
            </a:r>
          </a:p>
          <a:p>
            <a:r>
              <a:rPr lang="en-US" sz="2000" b="1" dirty="0" smtClean="0"/>
              <a:t>V.1: What I shouldn’t do!</a:t>
            </a:r>
          </a:p>
          <a:p>
            <a:r>
              <a:rPr lang="en-US" sz="2000" b="1" dirty="0" smtClean="0"/>
              <a:t>V.2: What I should do!</a:t>
            </a:r>
          </a:p>
          <a:p>
            <a:r>
              <a:rPr lang="en-US" sz="2000" b="1" dirty="0" smtClean="0"/>
              <a:t>V.3: What will happen if I do what I should!</a:t>
            </a:r>
            <a:endParaRPr lang="en-US" sz="2000" b="1" dirty="0"/>
          </a:p>
        </p:txBody>
      </p:sp>
    </p:spTree>
    <p:extLst>
      <p:ext uri="{BB962C8B-B14F-4D97-AF65-F5344CB8AC3E}">
        <p14:creationId xmlns:p14="http://schemas.microsoft.com/office/powerpoint/2010/main" val="353084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Questions to ponder:</a:t>
            </a:r>
            <a:endParaRPr lang="en-US" sz="4400" b="1" dirty="0">
              <a:ln/>
              <a:solidFill>
                <a:schemeClr val="accent3"/>
              </a:solidFill>
            </a:endParaRPr>
          </a:p>
        </p:txBody>
      </p:sp>
      <p:sp>
        <p:nvSpPr>
          <p:cNvPr id="3" name="Content Placeholder 2"/>
          <p:cNvSpPr>
            <a:spLocks noGrp="1"/>
          </p:cNvSpPr>
          <p:nvPr>
            <p:ph idx="1"/>
          </p:nvPr>
        </p:nvSpPr>
        <p:spPr>
          <a:xfrm>
            <a:off x="677334" y="1679171"/>
            <a:ext cx="8596668" cy="4362191"/>
          </a:xfrm>
        </p:spPr>
        <p:txBody>
          <a:bodyPr/>
          <a:lstStyle/>
          <a:p>
            <a:r>
              <a:rPr lang="en-US" sz="2400" b="1" dirty="0" smtClean="0"/>
              <a:t>What does the Bible say on meditation?</a:t>
            </a:r>
          </a:p>
          <a:p>
            <a:r>
              <a:rPr lang="en-US" sz="2400" b="1" dirty="0" smtClean="0"/>
              <a:t>What biblical meditation is not?</a:t>
            </a:r>
          </a:p>
          <a:p>
            <a:r>
              <a:rPr lang="en-US" sz="2400" b="1" dirty="0" smtClean="0"/>
              <a:t>What exactly is meditation?</a:t>
            </a:r>
          </a:p>
          <a:p>
            <a:r>
              <a:rPr lang="en-US" sz="2400" b="1" dirty="0" smtClean="0"/>
              <a:t>Why don’t we meditate?</a:t>
            </a:r>
          </a:p>
          <a:p>
            <a:r>
              <a:rPr lang="en-US" sz="2400" b="1" dirty="0" smtClean="0"/>
              <a:t>Why must we meditate?</a:t>
            </a:r>
          </a:p>
          <a:p>
            <a:r>
              <a:rPr lang="en-US" sz="2400" b="1" dirty="0" smtClean="0"/>
              <a:t>How do I know when I have meditated?</a:t>
            </a:r>
          </a:p>
          <a:p>
            <a:r>
              <a:rPr lang="en-US" sz="2400" b="1" dirty="0" smtClean="0"/>
              <a:t>How do I meditate?</a:t>
            </a:r>
          </a:p>
          <a:p>
            <a:endParaRPr lang="en-US" dirty="0" smtClean="0"/>
          </a:p>
          <a:p>
            <a:endParaRPr lang="en-US" dirty="0" smtClean="0"/>
          </a:p>
          <a:p>
            <a:endParaRPr lang="en-US" dirty="0"/>
          </a:p>
        </p:txBody>
      </p:sp>
    </p:spTree>
    <p:extLst>
      <p:ext uri="{BB962C8B-B14F-4D97-AF65-F5344CB8AC3E}">
        <p14:creationId xmlns:p14="http://schemas.microsoft.com/office/powerpoint/2010/main" val="6746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199" y="335280"/>
            <a:ext cx="8990368"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What The Bible Says On Meditation?</a:t>
            </a:r>
            <a:endParaRPr lang="en-US" sz="4400" b="1" dirty="0">
              <a:ln/>
              <a:solidFill>
                <a:schemeClr val="accent3"/>
              </a:solidFill>
            </a:endParaRPr>
          </a:p>
        </p:txBody>
      </p:sp>
      <p:sp>
        <p:nvSpPr>
          <p:cNvPr id="3" name="Content Placeholder 2"/>
          <p:cNvSpPr>
            <a:spLocks noGrp="1"/>
          </p:cNvSpPr>
          <p:nvPr>
            <p:ph idx="1"/>
          </p:nvPr>
        </p:nvSpPr>
        <p:spPr>
          <a:xfrm>
            <a:off x="328198" y="1280160"/>
            <a:ext cx="9389379" cy="5228705"/>
          </a:xfrm>
        </p:spPr>
        <p:txBody>
          <a:bodyPr>
            <a:noAutofit/>
          </a:bodyPr>
          <a:lstStyle/>
          <a:p>
            <a:r>
              <a:rPr lang="en-US" sz="1600" b="1" dirty="0" smtClean="0">
                <a:solidFill>
                  <a:srgbClr val="FF0000"/>
                </a:solidFill>
              </a:rPr>
              <a:t>MEDITATION: </a:t>
            </a:r>
            <a:r>
              <a:rPr lang="en-US" sz="1600" b="1" dirty="0"/>
              <a:t>Act of calling to mind some supposition, pondering upon it, and correlating it to one’s own life. </a:t>
            </a:r>
            <a:r>
              <a:rPr lang="en-US" sz="1600" b="1" dirty="0" smtClean="0"/>
              <a:t>The </a:t>
            </a:r>
            <a:r>
              <a:rPr lang="en-US" sz="1600" b="1" dirty="0"/>
              <a:t>meditation of a righteous person contemplates God or His great spiritual truths (</a:t>
            </a:r>
            <a:r>
              <a:rPr lang="en-US" sz="1600" b="1" dirty="0" smtClean="0"/>
              <a:t>Ps. </a:t>
            </a:r>
            <a:r>
              <a:rPr lang="en-US" sz="1600" b="1" dirty="0"/>
              <a:t>63:6; 77:12; 119:15, 23, 27, </a:t>
            </a:r>
            <a:r>
              <a:rPr lang="en-US" sz="1600" b="1" dirty="0" smtClean="0"/>
              <a:t>78</a:t>
            </a:r>
            <a:r>
              <a:rPr lang="en-US" sz="1600" b="1" dirty="0"/>
              <a:t>, </a:t>
            </a:r>
            <a:r>
              <a:rPr lang="en-US" sz="1600" b="1" dirty="0" smtClean="0"/>
              <a:t>97). </a:t>
            </a:r>
            <a:r>
              <a:rPr lang="en-US" sz="1600" b="1" dirty="0"/>
              <a:t>He hopes to please God by meditation (Ps. 19:14). </a:t>
            </a:r>
            <a:r>
              <a:rPr lang="en-US" sz="1600" b="1" dirty="0" smtClean="0"/>
              <a:t>Meditation </a:t>
            </a:r>
            <a:r>
              <a:rPr lang="en-US" sz="1600" b="1" dirty="0"/>
              <a:t>by God’s people is a reverent act of worship. Through it they commune with God and are thereby renewed spiritually.</a:t>
            </a:r>
          </a:p>
          <a:p>
            <a:r>
              <a:rPr lang="en-US" sz="1600" b="1" dirty="0"/>
              <a:t>Most references to meditation occur in the OT, especially in the Psalms. The Hebrew words for meditation primarily were derived from two separate roots. The first (</a:t>
            </a:r>
            <a:r>
              <a:rPr lang="en-US" sz="1600" b="1" dirty="0" err="1"/>
              <a:t>hagah</a:t>
            </a:r>
            <a:r>
              <a:rPr lang="en-US" sz="1600" b="1" dirty="0"/>
              <a:t>) literally means “to utter in a low sound.” The </a:t>
            </a:r>
            <a:r>
              <a:rPr lang="en-US" sz="1600" b="1" dirty="0" smtClean="0"/>
              <a:t>growling </a:t>
            </a:r>
            <a:r>
              <a:rPr lang="en-US" sz="1600" b="1" dirty="0"/>
              <a:t>of a lion (Isa. 31:4) or </a:t>
            </a:r>
            <a:r>
              <a:rPr lang="en-US" sz="1600" b="1" dirty="0" smtClean="0"/>
              <a:t>cooing </a:t>
            </a:r>
            <a:r>
              <a:rPr lang="en-US" sz="1600" b="1" dirty="0"/>
              <a:t>of a dove (Isa. 38:14). </a:t>
            </a:r>
            <a:r>
              <a:rPr lang="en-US" sz="1600" b="1" dirty="0" smtClean="0"/>
              <a:t>The </a:t>
            </a:r>
            <a:r>
              <a:rPr lang="en-US" sz="1600" b="1" dirty="0"/>
              <a:t>second root word (</a:t>
            </a:r>
            <a:r>
              <a:rPr lang="en-US" sz="1600" b="1" dirty="0" err="1"/>
              <a:t>siach</a:t>
            </a:r>
            <a:r>
              <a:rPr lang="en-US" sz="1600" b="1" dirty="0"/>
              <a:t>) has the basic meaning of “to be occupied with,” or “concerned about.” </a:t>
            </a:r>
            <a:r>
              <a:rPr lang="en-US" sz="1600" b="1" dirty="0" smtClean="0"/>
              <a:t>Meditation </a:t>
            </a:r>
            <a:r>
              <a:rPr lang="en-US" sz="1600" b="1" dirty="0"/>
              <a:t>is the repetitious going over of a matter in one’s mind because it is the chief concern of life. The constant recollection of God’s past deeds by the hearing of Scripture and repetition of thought produce confidence in God (</a:t>
            </a:r>
            <a:r>
              <a:rPr lang="en-US" sz="1600" b="1" dirty="0" smtClean="0"/>
              <a:t>Ps. </a:t>
            </a:r>
            <a:r>
              <a:rPr lang="en-US" sz="1600" b="1" dirty="0"/>
              <a:t>63:6–8; 104:34; 119:15, 23, 48, 78, 97, 99, 148; 143:5).</a:t>
            </a:r>
          </a:p>
          <a:p>
            <a:r>
              <a:rPr lang="en-US" sz="1600" b="1" dirty="0"/>
              <a:t>Meditation is </a:t>
            </a:r>
            <a:r>
              <a:rPr lang="en-US" sz="1600" b="1" dirty="0" smtClean="0"/>
              <a:t>mentioned </a:t>
            </a:r>
            <a:r>
              <a:rPr lang="en-US" sz="1600" b="1" dirty="0"/>
              <a:t>twice in the NT. Jesus instructed Christians to meditate beforehand on their attitude toward persecution (Luke 21:14). Paul advised Timothy to meditate on the matters about which Paul had written </a:t>
            </a:r>
            <a:r>
              <a:rPr lang="en-US" sz="1600" b="1" dirty="0" smtClean="0"/>
              <a:t>(</a:t>
            </a:r>
            <a:r>
              <a:rPr lang="en-US" sz="1600" b="1" dirty="0"/>
              <a:t>1 Tim. 4:15). Meditation is an important part of the Christian’s relationship with Christ. </a:t>
            </a:r>
            <a:endParaRPr lang="en-US" sz="1600" b="1" dirty="0" smtClean="0"/>
          </a:p>
          <a:p>
            <a:r>
              <a:rPr lang="en-US" sz="1600" b="1" dirty="0" smtClean="0"/>
              <a:t>Matthews</a:t>
            </a:r>
            <a:r>
              <a:rPr lang="en-US" sz="1600" b="1" dirty="0"/>
              <a:t>, L. (2003). Meditation. In C. Brand, C. Draper, A. England, S. Bond, E. R. </a:t>
            </a:r>
            <a:r>
              <a:rPr lang="en-US" sz="1600" b="1" dirty="0" err="1"/>
              <a:t>Clendenen</a:t>
            </a:r>
            <a:r>
              <a:rPr lang="en-US" sz="1600" b="1" dirty="0"/>
              <a:t>, &amp; T. C. Butler (Eds.), Holman Illustrated Bible Dictionary (pp. 1096–1097). Nashville, TN: Holman Bible Publishers.</a:t>
            </a:r>
          </a:p>
        </p:txBody>
      </p:sp>
    </p:spTree>
    <p:extLst>
      <p:ext uri="{BB962C8B-B14F-4D97-AF65-F5344CB8AC3E}">
        <p14:creationId xmlns:p14="http://schemas.microsoft.com/office/powerpoint/2010/main" val="275730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138" y="277091"/>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What Biblical Meditation Is Not!</a:t>
            </a:r>
            <a:endParaRPr lang="en-US" sz="4400" b="1" dirty="0">
              <a:ln/>
              <a:solidFill>
                <a:schemeClr val="accent3"/>
              </a:solidFill>
            </a:endParaRPr>
          </a:p>
        </p:txBody>
      </p:sp>
      <p:sp>
        <p:nvSpPr>
          <p:cNvPr id="3" name="Content Placeholder 2"/>
          <p:cNvSpPr>
            <a:spLocks noGrp="1"/>
          </p:cNvSpPr>
          <p:nvPr>
            <p:ph idx="1"/>
          </p:nvPr>
        </p:nvSpPr>
        <p:spPr>
          <a:xfrm>
            <a:off x="353138" y="1363288"/>
            <a:ext cx="8596668" cy="4279064"/>
          </a:xfrm>
        </p:spPr>
        <p:txBody>
          <a:bodyPr/>
          <a:lstStyle/>
          <a:p>
            <a:r>
              <a:rPr lang="en-US" sz="2400" b="1" dirty="0" smtClean="0"/>
              <a:t>It is not emptying the mind and opening it to whatever comes in.</a:t>
            </a:r>
          </a:p>
          <a:p>
            <a:r>
              <a:rPr lang="en-US" sz="2400" b="1" dirty="0" smtClean="0"/>
              <a:t>It is not detaching yourself from the world.</a:t>
            </a:r>
          </a:p>
          <a:p>
            <a:r>
              <a:rPr lang="en-US" sz="2400" b="1" dirty="0" smtClean="0"/>
              <a:t>It is not losing your personhood and merging with a “Cosmic Mind.”</a:t>
            </a:r>
          </a:p>
          <a:p>
            <a:r>
              <a:rPr lang="en-US" sz="2400" b="1" dirty="0" smtClean="0"/>
              <a:t>It is not seeking Nirvana! (Foster, 20-21)</a:t>
            </a:r>
          </a:p>
          <a:p>
            <a:endParaRPr lang="en-US" dirty="0"/>
          </a:p>
        </p:txBody>
      </p:sp>
    </p:spTree>
    <p:extLst>
      <p:ext uri="{BB962C8B-B14F-4D97-AF65-F5344CB8AC3E}">
        <p14:creationId xmlns:p14="http://schemas.microsoft.com/office/powerpoint/2010/main" val="66465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29" y="518160"/>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What Exactly is Meditation?</a:t>
            </a:r>
            <a:endParaRPr lang="en-US" sz="4400" b="1" dirty="0">
              <a:ln/>
              <a:solidFill>
                <a:schemeClr val="accent3"/>
              </a:solidFill>
            </a:endParaRPr>
          </a:p>
        </p:txBody>
      </p:sp>
      <p:sp>
        <p:nvSpPr>
          <p:cNvPr id="3" name="Content Placeholder 2"/>
          <p:cNvSpPr>
            <a:spLocks noGrp="1"/>
          </p:cNvSpPr>
          <p:nvPr>
            <p:ph idx="1"/>
          </p:nvPr>
        </p:nvSpPr>
        <p:spPr>
          <a:xfrm>
            <a:off x="477829" y="1487258"/>
            <a:ext cx="9040244" cy="5270989"/>
          </a:xfrm>
        </p:spPr>
        <p:txBody>
          <a:bodyPr>
            <a:normAutofit/>
          </a:bodyPr>
          <a:lstStyle/>
          <a:p>
            <a:r>
              <a:rPr lang="en-US" b="1" dirty="0"/>
              <a:t>The </a:t>
            </a:r>
            <a:r>
              <a:rPr lang="en-US" b="1" dirty="0" smtClean="0"/>
              <a:t>Hebrew word “meditate</a:t>
            </a:r>
            <a:r>
              <a:rPr lang="en-US" b="1" dirty="0" smtClean="0"/>
              <a:t>” </a:t>
            </a:r>
            <a:r>
              <a:rPr lang="en-US" b="1" dirty="0"/>
              <a:t>signifies </a:t>
            </a:r>
            <a:r>
              <a:rPr lang="en-US" b="1" dirty="0" smtClean="0"/>
              <a:t>intense </a:t>
            </a:r>
            <a:r>
              <a:rPr lang="en-US" b="1" dirty="0"/>
              <a:t>thinking on serious and solemn matters. Meditation is not a random work. </a:t>
            </a:r>
            <a:r>
              <a:rPr lang="en-US" b="1" dirty="0" smtClean="0"/>
              <a:t>It is more </a:t>
            </a:r>
            <a:r>
              <a:rPr lang="en-US" b="1" dirty="0"/>
              <a:t>than </a:t>
            </a:r>
            <a:r>
              <a:rPr lang="en-US" b="1" dirty="0" smtClean="0"/>
              <a:t>transient </a:t>
            </a:r>
            <a:r>
              <a:rPr lang="en-US" b="1" dirty="0"/>
              <a:t>thoughts of God. There must be </a:t>
            </a:r>
            <a:r>
              <a:rPr lang="en-US" b="1" dirty="0" smtClean="0"/>
              <a:t>a </a:t>
            </a:r>
            <a:r>
              <a:rPr lang="en-US" b="1" dirty="0"/>
              <a:t>fixing of one’s heart upon an object</a:t>
            </a:r>
            <a:r>
              <a:rPr lang="en-US" b="1" dirty="0" smtClean="0"/>
              <a:t>. </a:t>
            </a:r>
          </a:p>
          <a:p>
            <a:r>
              <a:rPr lang="en-US" b="1" dirty="0" smtClean="0"/>
              <a:t>Meditation </a:t>
            </a:r>
            <a:r>
              <a:rPr lang="en-US" b="1" dirty="0"/>
              <a:t>is the chewing upon the truths we have heard. </a:t>
            </a:r>
            <a:endParaRPr lang="en-US" b="1" dirty="0" smtClean="0"/>
          </a:p>
          <a:p>
            <a:r>
              <a:rPr lang="en-US" b="1" dirty="0" smtClean="0"/>
              <a:t>Meditation is different than memorization</a:t>
            </a:r>
            <a:r>
              <a:rPr lang="en-US" b="1" dirty="0"/>
              <a:t>. </a:t>
            </a:r>
            <a:r>
              <a:rPr lang="en-US" b="1" dirty="0" smtClean="0"/>
              <a:t>Memorizing </a:t>
            </a:r>
            <a:r>
              <a:rPr lang="en-US" b="1" dirty="0"/>
              <a:t>without meditation is dry.  When we combine memorization with meditation sweetness emerges from Scripture</a:t>
            </a:r>
            <a:r>
              <a:rPr lang="en-US" b="1" dirty="0" smtClean="0"/>
              <a:t>. </a:t>
            </a:r>
            <a:r>
              <a:rPr lang="en-US" b="1" dirty="0"/>
              <a:t>Memorization is like swallowing your food whole; while meditation is chewing and savoring foods flavor. Memory is like a pantry where food is stored and meditation is plate from which we eat.</a:t>
            </a:r>
            <a:r>
              <a:rPr lang="en-US" b="1" dirty="0" smtClean="0"/>
              <a:t>​</a:t>
            </a:r>
          </a:p>
          <a:p>
            <a:r>
              <a:rPr lang="en-US" b="1" dirty="0" smtClean="0"/>
              <a:t>Meditation is different than studying</a:t>
            </a:r>
            <a:r>
              <a:rPr lang="en-US" b="1" dirty="0"/>
              <a:t>. Study is a work of the brain; while meditation is a work of the heart.  Study searches for the vein of gold; while meditation digs out the gold. </a:t>
            </a:r>
            <a:endParaRPr lang="en-US" b="1" dirty="0" smtClean="0"/>
          </a:p>
          <a:p>
            <a:r>
              <a:rPr lang="en-US" b="1" dirty="0" smtClean="0"/>
              <a:t>Study reveals the truth of Scripture, but meditation brings that truth to life. </a:t>
            </a:r>
          </a:p>
          <a:p>
            <a:r>
              <a:rPr lang="en-US" b="1" dirty="0" smtClean="0"/>
              <a:t>Through meditation we can ponder and visualize how the Word of God is to affect our lives. </a:t>
            </a:r>
            <a:endParaRPr lang="en-US" b="1" dirty="0"/>
          </a:p>
        </p:txBody>
      </p:sp>
    </p:spTree>
    <p:extLst>
      <p:ext uri="{BB962C8B-B14F-4D97-AF65-F5344CB8AC3E}">
        <p14:creationId xmlns:p14="http://schemas.microsoft.com/office/powerpoint/2010/main" val="377725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63" y="38515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Why Don’t We Meditate?</a:t>
            </a:r>
            <a:endParaRPr lang="en-US" sz="4400" b="1" dirty="0">
              <a:ln/>
              <a:solidFill>
                <a:schemeClr val="accent3"/>
              </a:solidFill>
            </a:endParaRPr>
          </a:p>
        </p:txBody>
      </p:sp>
      <p:sp>
        <p:nvSpPr>
          <p:cNvPr id="3" name="Content Placeholder 2"/>
          <p:cNvSpPr>
            <a:spLocks noGrp="1"/>
          </p:cNvSpPr>
          <p:nvPr>
            <p:ph idx="1"/>
          </p:nvPr>
        </p:nvSpPr>
        <p:spPr>
          <a:xfrm>
            <a:off x="369763" y="1595323"/>
            <a:ext cx="9331190" cy="3880773"/>
          </a:xfrm>
        </p:spPr>
        <p:txBody>
          <a:bodyPr>
            <a:noAutofit/>
          </a:bodyPr>
          <a:lstStyle/>
          <a:p>
            <a:r>
              <a:rPr lang="en-US" b="1" dirty="0" smtClean="0"/>
              <a:t>Obviously, many Christians were never taught how to meditate. Nor were they instructed on the importance of meditation.</a:t>
            </a:r>
          </a:p>
          <a:p>
            <a:r>
              <a:rPr lang="en-US" b="1" dirty="0" smtClean="0"/>
              <a:t>To meditate upon the Scriptures is to stand face to face with the mirror of God’s Word. We are therefore forced to evaluate our lives as we take in the Word of God. It is easier to avoid plunging into the depths of God’s Word. That way, believers can be content with the fact that they belong to Jesus. </a:t>
            </a:r>
          </a:p>
          <a:p>
            <a:r>
              <a:rPr lang="en-US" b="1" dirty="0" smtClean="0"/>
              <a:t>“Many Christians seem to have a perpetual tendency to have somebody else talk to God for them. We are content to have the message second-hand.” (Foster, 24)</a:t>
            </a:r>
          </a:p>
          <a:p>
            <a:r>
              <a:rPr lang="en-US" b="1" dirty="0" smtClean="0"/>
              <a:t>“The history of religion is the story of an almost desperate scramble to have a king, a mediator, a priest, a pastor, a go-between. In this way we do not need to go to God ourselves. Such an approach saves us from the need to change, for to be in the presence of God is to change. We do not need to observe Western culture very closely to realize that it is captivated by the religion of the mediator.” (Foster, 24)</a:t>
            </a:r>
          </a:p>
          <a:p>
            <a:r>
              <a:rPr lang="en-US" b="1" dirty="0" smtClean="0"/>
              <a:t>“That is why meditation is so threatening to us. It boldly calls us to enter into the living presence of God for ourselves.” (Foster, 24)</a:t>
            </a:r>
            <a:endParaRPr lang="en-US" b="1" dirty="0"/>
          </a:p>
        </p:txBody>
      </p:sp>
    </p:spTree>
    <p:extLst>
      <p:ext uri="{BB962C8B-B14F-4D97-AF65-F5344CB8AC3E}">
        <p14:creationId xmlns:p14="http://schemas.microsoft.com/office/powerpoint/2010/main" val="329135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58" y="233681"/>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Why Must We Meditate?</a:t>
            </a:r>
            <a:endParaRPr lang="en-US" sz="4400" b="1" dirty="0">
              <a:ln/>
              <a:solidFill>
                <a:schemeClr val="accent3"/>
              </a:solidFill>
            </a:endParaRPr>
          </a:p>
        </p:txBody>
      </p:sp>
      <p:sp>
        <p:nvSpPr>
          <p:cNvPr id="3" name="Content Placeholder 2"/>
          <p:cNvSpPr>
            <a:spLocks noGrp="1"/>
          </p:cNvSpPr>
          <p:nvPr>
            <p:ph idx="1"/>
          </p:nvPr>
        </p:nvSpPr>
        <p:spPr>
          <a:xfrm>
            <a:off x="170258" y="1163783"/>
            <a:ext cx="9730200" cy="5544588"/>
          </a:xfrm>
        </p:spPr>
        <p:txBody>
          <a:bodyPr/>
          <a:lstStyle/>
          <a:p>
            <a:r>
              <a:rPr lang="en-US" b="1" dirty="0" smtClean="0"/>
              <a:t>“No Spiritual Discipline is more important than the intake of God’s Word. Nothing can substitute for it. There is simply no healthy Christian life apart from a diet of Scripture.” (</a:t>
            </a:r>
            <a:r>
              <a:rPr lang="en-US" b="1" dirty="0" err="1" smtClean="0"/>
              <a:t>Witney</a:t>
            </a:r>
            <a:r>
              <a:rPr lang="en-US" b="1" dirty="0" smtClean="0"/>
              <a:t>, 22)</a:t>
            </a:r>
          </a:p>
          <a:p>
            <a:r>
              <a:rPr lang="en-US" b="1" dirty="0" smtClean="0"/>
              <a:t>Meditation is one of the way we take in God’s Word. I believe it is the most intimate way we take in God’s Word.</a:t>
            </a:r>
          </a:p>
          <a:p>
            <a:r>
              <a:rPr lang="en-US" b="1" dirty="0" smtClean="0"/>
              <a:t>We read God’s Word to know what it says. We study God’s Word to understand what it means. We pray God’s Word to unlock the illumining hand of the Holy Spirit. We meditate on God’s Word to discover and unleash its transforming power in our lives.</a:t>
            </a:r>
          </a:p>
          <a:p>
            <a:r>
              <a:rPr lang="en-US" b="1" dirty="0"/>
              <a:t>“There is therefore no holiness, if You O Lord, withdraw Your hand. No wisdom profits, if You leave off to guide the helm. No strength avails, if You cease to preserve. No purity is secure, if You protect it not. No self-keeping avails, if Your holy watching be not there. For when we are left alone we are swallowed up and perish, but when we are visited, we are raised up, and we live. For indeed we are unstable, but are made strong through You; we grow cold, but are rekindled by You.” (Kempis, Imitation, Book II, Chapter 14)</a:t>
            </a:r>
          </a:p>
          <a:p>
            <a:r>
              <a:rPr lang="en-US" b="1" dirty="0" smtClean="0"/>
              <a:t>“But his delight is in the law of the Lord and in this law he meditates day and night. He will be like a tree firmly planted…” (Psalm 1:2-3)</a:t>
            </a:r>
            <a:endParaRPr lang="en-US" b="1" dirty="0"/>
          </a:p>
        </p:txBody>
      </p:sp>
    </p:spTree>
    <p:extLst>
      <p:ext uri="{BB962C8B-B14F-4D97-AF65-F5344CB8AC3E}">
        <p14:creationId xmlns:p14="http://schemas.microsoft.com/office/powerpoint/2010/main" val="104805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63" y="468284"/>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Meditate With A Humble Heart!</a:t>
            </a:r>
            <a:endParaRPr lang="en-US" sz="4400" b="1" dirty="0">
              <a:ln/>
              <a:solidFill>
                <a:schemeClr val="accent3"/>
              </a:solidFill>
            </a:endParaRPr>
          </a:p>
        </p:txBody>
      </p:sp>
      <p:sp>
        <p:nvSpPr>
          <p:cNvPr id="3" name="Content Placeholder 2"/>
          <p:cNvSpPr>
            <a:spLocks noGrp="1"/>
          </p:cNvSpPr>
          <p:nvPr>
            <p:ph idx="1"/>
          </p:nvPr>
        </p:nvSpPr>
        <p:spPr>
          <a:xfrm>
            <a:off x="369762" y="1413164"/>
            <a:ext cx="9755140" cy="5295207"/>
          </a:xfrm>
        </p:spPr>
        <p:txBody>
          <a:bodyPr>
            <a:normAutofit/>
          </a:bodyPr>
          <a:lstStyle/>
          <a:p>
            <a:r>
              <a:rPr lang="en-US" b="1" dirty="0" smtClean="0"/>
              <a:t>It is very important to understand that meditation is not a single act. It is not an academic exercise. It is to be a way of life. </a:t>
            </a:r>
          </a:p>
          <a:p>
            <a:r>
              <a:rPr lang="en-US" b="1" dirty="0" smtClean="0"/>
              <a:t>Every time you open God’s Word you must be sensitive to the Holy Spirit. If you come across a passage of Scripture and the Holy Spirit impresses upon you to stop and meditate, then you stop and meditate. It does not matter what your reading schedule is. </a:t>
            </a:r>
          </a:p>
          <a:p>
            <a:r>
              <a:rPr lang="en-US" b="1" dirty="0" smtClean="0"/>
              <a:t>You camp out on that passage of Scripture. You may meditate for only one day. Or, you may revisit that passage time and time again and spend as much time as it takes.</a:t>
            </a:r>
          </a:p>
          <a:p>
            <a:r>
              <a:rPr lang="en-US" b="1" dirty="0" smtClean="0"/>
              <a:t>It is of vital importance that when you meditate (or pray, or study, or perform any other spiritual discipline) that you approach the Scriptures to learn and not to prove what you already believe!</a:t>
            </a:r>
          </a:p>
          <a:p>
            <a:r>
              <a:rPr lang="en-US" b="1" dirty="0" smtClean="0"/>
              <a:t>You are to approach God’s Word for the purpose of learning truth and not enforcing your agenda.</a:t>
            </a:r>
          </a:p>
          <a:p>
            <a:r>
              <a:rPr lang="en-US" b="1" dirty="0" smtClean="0"/>
              <a:t>God’s Word is always true. That does not mean we understand it correctly! We must always humble ourselves and be willing to admit that we </a:t>
            </a:r>
            <a:r>
              <a:rPr lang="en-US" b="1" dirty="0" smtClean="0"/>
              <a:t>can be </a:t>
            </a:r>
            <a:r>
              <a:rPr lang="en-US" b="1" dirty="0" smtClean="0"/>
              <a:t>wrong!</a:t>
            </a:r>
          </a:p>
          <a:p>
            <a:endParaRPr lang="en-US" dirty="0"/>
          </a:p>
          <a:p>
            <a:endParaRPr lang="en-US" dirty="0"/>
          </a:p>
        </p:txBody>
      </p:sp>
    </p:spTree>
    <p:extLst>
      <p:ext uri="{BB962C8B-B14F-4D97-AF65-F5344CB8AC3E}">
        <p14:creationId xmlns:p14="http://schemas.microsoft.com/office/powerpoint/2010/main" val="382793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063" y="313765"/>
            <a:ext cx="8596668" cy="986212"/>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Different Focuses of Meditation</a:t>
            </a:r>
            <a:r>
              <a:rPr lang="en-US" b="1" dirty="0">
                <a:ln/>
                <a:solidFill>
                  <a:schemeClr val="accent3"/>
                </a:solidFill>
              </a:rPr>
              <a:t/>
            </a:r>
            <a:br>
              <a:rPr lang="en-US" b="1" dirty="0">
                <a:ln/>
                <a:solidFill>
                  <a:schemeClr val="accent3"/>
                </a:solidFill>
              </a:rPr>
            </a:b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238063" y="1299977"/>
            <a:ext cx="9667938" cy="5558023"/>
          </a:xfrm>
        </p:spPr>
        <p:txBody>
          <a:bodyPr>
            <a:normAutofit fontScale="92500" lnSpcReduction="10000"/>
          </a:bodyPr>
          <a:lstStyle/>
          <a:p>
            <a:r>
              <a:rPr lang="en-US" sz="2400" b="1" dirty="0">
                <a:solidFill>
                  <a:srgbClr val="FF0000"/>
                </a:solidFill>
              </a:rPr>
              <a:t>Meditation on the person of God</a:t>
            </a:r>
          </a:p>
          <a:p>
            <a:pPr lvl="1"/>
            <a:r>
              <a:rPr lang="en-US" sz="2100" b="1" dirty="0"/>
              <a:t>Ps 16:8; 63:6 </a:t>
            </a:r>
            <a:r>
              <a:rPr lang="en-US" sz="2100" b="1" i="1" dirty="0"/>
              <a:t>See also Ps 104:34</a:t>
            </a:r>
          </a:p>
          <a:p>
            <a:r>
              <a:rPr lang="en-US" sz="2400" b="1" dirty="0">
                <a:solidFill>
                  <a:srgbClr val="FF0000"/>
                </a:solidFill>
              </a:rPr>
              <a:t>Meditation on God’s word</a:t>
            </a:r>
          </a:p>
          <a:p>
            <a:pPr lvl="1"/>
            <a:r>
              <a:rPr lang="en-US" sz="2100" b="1" dirty="0"/>
              <a:t>Ps 119:15-16 </a:t>
            </a:r>
            <a:r>
              <a:rPr lang="en-US" sz="2100" b="1" i="1" dirty="0"/>
              <a:t>See also Jos 1:8; Ps 1:1-3; 119:23,48,78,95,97,99</a:t>
            </a:r>
          </a:p>
          <a:p>
            <a:r>
              <a:rPr lang="en-US" sz="2400" b="1" dirty="0">
                <a:solidFill>
                  <a:srgbClr val="FF0000"/>
                </a:solidFill>
              </a:rPr>
              <a:t>Meditation on the works of God</a:t>
            </a:r>
          </a:p>
          <a:p>
            <a:pPr lvl="1"/>
            <a:r>
              <a:rPr lang="en-US" sz="2100" b="1" dirty="0"/>
              <a:t>Ps 77:12 </a:t>
            </a:r>
            <a:r>
              <a:rPr lang="en-US" sz="2100" b="1" i="1" dirty="0"/>
              <a:t>See also Ps 111:2; 143:5; 145:5</a:t>
            </a:r>
          </a:p>
          <a:p>
            <a:r>
              <a:rPr lang="en-US" sz="2400" b="1" dirty="0">
                <a:solidFill>
                  <a:srgbClr val="FF0000"/>
                </a:solidFill>
              </a:rPr>
              <a:t>Meditation on the creation</a:t>
            </a:r>
          </a:p>
          <a:p>
            <a:pPr lvl="1"/>
            <a:r>
              <a:rPr lang="en-US" sz="2100" b="1" dirty="0"/>
              <a:t>Ps 8:1-9 </a:t>
            </a:r>
            <a:r>
              <a:rPr lang="en-US" sz="2100" b="1" i="1" dirty="0"/>
              <a:t>See also Ps 104:1-34; </a:t>
            </a:r>
            <a:r>
              <a:rPr lang="en-US" sz="2100" b="1" i="1" dirty="0" err="1"/>
              <a:t>Pr</a:t>
            </a:r>
            <a:r>
              <a:rPr lang="en-US" sz="2100" b="1" i="1" dirty="0"/>
              <a:t> 6:6; Mt 6:26-30 pp Lk 12:24-27 </a:t>
            </a:r>
          </a:p>
          <a:p>
            <a:r>
              <a:rPr lang="en-US" sz="2400" b="1" dirty="0">
                <a:solidFill>
                  <a:srgbClr val="FF0000"/>
                </a:solidFill>
              </a:rPr>
              <a:t>Meditation at night</a:t>
            </a:r>
          </a:p>
          <a:p>
            <a:pPr lvl="1"/>
            <a:r>
              <a:rPr lang="en-US" sz="2100" b="1" dirty="0"/>
              <a:t>Ps 119:148 </a:t>
            </a:r>
            <a:r>
              <a:rPr lang="en-US" sz="2100" b="1" i="1" dirty="0"/>
              <a:t>See also Ps 16:7; 42:8; 63:6</a:t>
            </a:r>
          </a:p>
          <a:p>
            <a:r>
              <a:rPr lang="en-US" sz="2400" b="1" dirty="0">
                <a:solidFill>
                  <a:srgbClr val="FF0000"/>
                </a:solidFill>
              </a:rPr>
              <a:t>Examples of people meditating</a:t>
            </a:r>
          </a:p>
          <a:p>
            <a:pPr lvl="1"/>
            <a:r>
              <a:rPr lang="en-US" sz="2100" b="1" dirty="0"/>
              <a:t>Jos 1:8; Ps 19:14 </a:t>
            </a:r>
            <a:r>
              <a:rPr lang="en-US" sz="2100" b="1" i="1" dirty="0" smtClean="0"/>
              <a:t>Ps </a:t>
            </a:r>
            <a:r>
              <a:rPr lang="en-US" sz="2100" b="1" i="1" dirty="0"/>
              <a:t>39:3; 119:78,148; Lk </a:t>
            </a:r>
            <a:r>
              <a:rPr lang="en-US" sz="2100" b="1" i="1" dirty="0" smtClean="0"/>
              <a:t>2:19; </a:t>
            </a:r>
            <a:r>
              <a:rPr lang="en-US" sz="2100" b="1" i="1" dirty="0"/>
              <a:t>Ac </a:t>
            </a:r>
            <a:r>
              <a:rPr lang="en-US" sz="2100" b="1" i="1" dirty="0" smtClean="0"/>
              <a:t>8:27-35</a:t>
            </a:r>
            <a:endParaRPr lang="en-US" sz="2100" b="1" dirty="0"/>
          </a:p>
          <a:p>
            <a:r>
              <a:rPr lang="en-US" sz="1900" b="1" dirty="0"/>
              <a:t> </a:t>
            </a:r>
            <a:r>
              <a:rPr lang="en-US" sz="1900" b="1" dirty="0" err="1"/>
              <a:t>Manser</a:t>
            </a:r>
            <a:r>
              <a:rPr lang="en-US" sz="1900" b="1" dirty="0"/>
              <a:t>, M. H. (2009). </a:t>
            </a:r>
            <a:r>
              <a:rPr lang="en-US" sz="1900" b="1" i="1" u="sng" dirty="0"/>
              <a:t>Dictionary of Bible Themes: The Accessible and Comprehensive Tool for Topical Studies</a:t>
            </a:r>
            <a:r>
              <a:rPr lang="en-US" sz="1900" b="1" dirty="0"/>
              <a:t>. London: Martin </a:t>
            </a:r>
            <a:r>
              <a:rPr lang="en-US" sz="1900" b="1" dirty="0" err="1"/>
              <a:t>Manser</a:t>
            </a:r>
            <a:r>
              <a:rPr lang="en-US" sz="1900" b="1" dirty="0" smtClean="0"/>
              <a:t>.</a:t>
            </a:r>
            <a:endParaRPr lang="en-US" dirty="0"/>
          </a:p>
        </p:txBody>
      </p:sp>
    </p:spTree>
    <p:extLst>
      <p:ext uri="{BB962C8B-B14F-4D97-AF65-F5344CB8AC3E}">
        <p14:creationId xmlns:p14="http://schemas.microsoft.com/office/powerpoint/2010/main" val="39920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500"/>
                                        <p:tgtEl>
                                          <p:spTgt spid="3">
                                            <p:txEl>
                                              <p:pRg st="11" end="11"/>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363</TotalTime>
  <Words>2042</Words>
  <Application>Microsoft Office PowerPoint</Application>
  <PresentationFormat>Widescreen</PresentationFormat>
  <Paragraphs>103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Spiritual Disciplines: Meditation</vt:lpstr>
      <vt:lpstr>Questions to ponder:</vt:lpstr>
      <vt:lpstr>What The Bible Says On Meditation?</vt:lpstr>
      <vt:lpstr>What Biblical Meditation Is Not!</vt:lpstr>
      <vt:lpstr>What Exactly is Meditation?</vt:lpstr>
      <vt:lpstr>Why Don’t We Meditate?</vt:lpstr>
      <vt:lpstr>Why Must We Meditate?</vt:lpstr>
      <vt:lpstr>Meditate With A Humble Heart!</vt:lpstr>
      <vt:lpstr>Different Focuses of Meditation  </vt:lpstr>
      <vt:lpstr>The Results of Meditation  </vt:lpstr>
      <vt:lpstr>How do I know when I have meditated?</vt:lpstr>
      <vt:lpstr>How Do I Meditate?</vt:lpstr>
      <vt:lpstr>Meditating on Psalm 1:1-3</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Disciplines: Meditation</dc:title>
  <dc:creator>Mark Carpenter</dc:creator>
  <cp:lastModifiedBy>Mark Carpenter</cp:lastModifiedBy>
  <cp:revision>55</cp:revision>
  <dcterms:created xsi:type="dcterms:W3CDTF">2018-06-25T20:23:55Z</dcterms:created>
  <dcterms:modified xsi:type="dcterms:W3CDTF">2018-07-08T19:55:40Z</dcterms:modified>
</cp:coreProperties>
</file>