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90" r:id="rId2"/>
    <p:sldId id="298" r:id="rId3"/>
    <p:sldId id="299" r:id="rId4"/>
    <p:sldId id="300" r:id="rId5"/>
    <p:sldId id="291" r:id="rId6"/>
    <p:sldId id="307" r:id="rId7"/>
    <p:sldId id="309" r:id="rId8"/>
    <p:sldId id="288" r:id="rId9"/>
    <p:sldId id="301" r:id="rId10"/>
    <p:sldId id="287" r:id="rId11"/>
    <p:sldId id="304" r:id="rId12"/>
    <p:sldId id="303" r:id="rId13"/>
    <p:sldId id="302" r:id="rId14"/>
    <p:sldId id="310" r:id="rId15"/>
    <p:sldId id="284" r:id="rId16"/>
    <p:sldId id="311" r:id="rId17"/>
    <p:sldId id="283" r:id="rId18"/>
    <p:sldId id="312" r:id="rId19"/>
    <p:sldId id="282" r:id="rId20"/>
    <p:sldId id="281" r:id="rId21"/>
    <p:sldId id="314" r:id="rId22"/>
    <p:sldId id="315" r:id="rId23"/>
    <p:sldId id="313" r:id="rId24"/>
    <p:sldId id="316" r:id="rId25"/>
    <p:sldId id="317" r:id="rId26"/>
    <p:sldId id="297" r:id="rId27"/>
    <p:sldId id="318" r:id="rId28"/>
    <p:sldId id="319" r:id="rId29"/>
    <p:sldId id="296"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CCEFB4-6545-4CE2-8446-EBDBF1475588}"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161692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CCEFB4-6545-4CE2-8446-EBDBF1475588}"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141180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CCEFB4-6545-4CE2-8446-EBDBF1475588}"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B6576-E734-405A-970C-69080C54B2C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67193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CCEFB4-6545-4CE2-8446-EBDBF1475588}"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24119011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CCEFB4-6545-4CE2-8446-EBDBF1475588}"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B6576-E734-405A-970C-69080C54B2C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98738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CCEFB4-6545-4CE2-8446-EBDBF1475588}"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2205725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CCEFB4-6545-4CE2-8446-EBDBF1475588}"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1997385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CCEFB4-6545-4CE2-8446-EBDBF1475588}"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312684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CCEFB4-6545-4CE2-8446-EBDBF1475588}"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419704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CCEFB4-6545-4CE2-8446-EBDBF1475588}"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324218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CCEFB4-6545-4CE2-8446-EBDBF1475588}"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2242016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CCEFB4-6545-4CE2-8446-EBDBF1475588}" type="datetimeFigureOut">
              <a:rPr lang="en-US" smtClean="0"/>
              <a:t>6/3/2018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2111677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CCEFB4-6545-4CE2-8446-EBDBF1475588}" type="datetimeFigureOut">
              <a:rPr lang="en-US" smtClean="0"/>
              <a:t>6/3/2018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4131678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CEFB4-6545-4CE2-8446-EBDBF1475588}" type="datetimeFigureOut">
              <a:rPr lang="en-US" smtClean="0"/>
              <a:t>6/3/2018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999692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CCEFB4-6545-4CE2-8446-EBDBF1475588}"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B6576-E734-405A-970C-69080C54B2C5}" type="slidenum">
              <a:rPr lang="en-US" smtClean="0"/>
              <a:t>‹#›</a:t>
            </a:fld>
            <a:endParaRPr lang="en-US"/>
          </a:p>
        </p:txBody>
      </p:sp>
    </p:spTree>
    <p:extLst>
      <p:ext uri="{BB962C8B-B14F-4D97-AF65-F5344CB8AC3E}">
        <p14:creationId xmlns:p14="http://schemas.microsoft.com/office/powerpoint/2010/main" val="1854685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2B6576-E734-405A-970C-69080C54B2C5}" type="slidenum">
              <a:rPr lang="en-US" smtClean="0"/>
              <a:t>‹#›</a:t>
            </a:fld>
            <a:endParaRPr lang="en-US"/>
          </a:p>
        </p:txBody>
      </p:sp>
      <p:sp>
        <p:nvSpPr>
          <p:cNvPr id="5" name="Date Placeholder 4"/>
          <p:cNvSpPr>
            <a:spLocks noGrp="1"/>
          </p:cNvSpPr>
          <p:nvPr>
            <p:ph type="dt" sz="half" idx="10"/>
          </p:nvPr>
        </p:nvSpPr>
        <p:spPr/>
        <p:txBody>
          <a:bodyPr/>
          <a:lstStyle/>
          <a:p>
            <a:fld id="{C1CCEFB4-6545-4CE2-8446-EBDBF1475588}" type="datetimeFigureOut">
              <a:rPr lang="en-US" smtClean="0"/>
              <a:t>6/3/2018</a:t>
            </a:fld>
            <a:endParaRPr lang="en-US"/>
          </a:p>
        </p:txBody>
      </p:sp>
    </p:spTree>
    <p:extLst>
      <p:ext uri="{BB962C8B-B14F-4D97-AF65-F5344CB8AC3E}">
        <p14:creationId xmlns:p14="http://schemas.microsoft.com/office/powerpoint/2010/main" val="3956275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CCEFB4-6545-4CE2-8446-EBDBF1475588}" type="datetimeFigureOut">
              <a:rPr lang="en-US" smtClean="0"/>
              <a:t>6/3/2018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2B6576-E734-405A-970C-69080C54B2C5}" type="slidenum">
              <a:rPr lang="en-US" smtClean="0"/>
              <a:t>‹#›</a:t>
            </a:fld>
            <a:endParaRPr lang="en-US"/>
          </a:p>
        </p:txBody>
      </p:sp>
    </p:spTree>
    <p:extLst>
      <p:ext uri="{BB962C8B-B14F-4D97-AF65-F5344CB8AC3E}">
        <p14:creationId xmlns:p14="http://schemas.microsoft.com/office/powerpoint/2010/main" val="3784670925"/>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4256" y="915785"/>
            <a:ext cx="10000725"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11500" b="1" dirty="0" smtClean="0">
                <a:ln/>
                <a:solidFill>
                  <a:schemeClr val="accent3"/>
                </a:solidFill>
              </a:rPr>
              <a:t>Revelation</a:t>
            </a:r>
            <a:endParaRPr lang="en-US" sz="11500" b="1" dirty="0">
              <a:ln/>
              <a:solidFill>
                <a:schemeClr val="accent3"/>
              </a:solidFill>
            </a:endParaRPr>
          </a:p>
        </p:txBody>
      </p:sp>
      <p:sp>
        <p:nvSpPr>
          <p:cNvPr id="5" name="Subtitle 4"/>
          <p:cNvSpPr>
            <a:spLocks noGrp="1"/>
          </p:cNvSpPr>
          <p:nvPr>
            <p:ph type="subTitle" idx="1"/>
          </p:nvPr>
        </p:nvSpPr>
        <p:spPr>
          <a:xfrm>
            <a:off x="1154954" y="5260706"/>
            <a:ext cx="9896223" cy="861420"/>
          </a:xfrm>
        </p:spPr>
        <p:txBody>
          <a:bodyPr>
            <a:normAutofit/>
          </a:bodyPr>
          <a:lstStyle/>
          <a:p>
            <a:pPr algn="ctr"/>
            <a:r>
              <a:rPr lang="en-US" sz="2800" b="1" dirty="0" smtClean="0">
                <a:solidFill>
                  <a:srgbClr val="FFFF00"/>
                </a:solidFill>
              </a:rPr>
              <a:t>Lesson 2</a:t>
            </a:r>
            <a:endParaRPr lang="en-US" sz="2800" b="1" dirty="0">
              <a:solidFill>
                <a:srgbClr val="FFFF00"/>
              </a:solidFill>
            </a:endParaRPr>
          </a:p>
        </p:txBody>
      </p:sp>
    </p:spTree>
    <p:extLst>
      <p:ext uri="{BB962C8B-B14F-4D97-AF65-F5344CB8AC3E}">
        <p14:creationId xmlns:p14="http://schemas.microsoft.com/office/powerpoint/2010/main" val="4014950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942" y="452718"/>
            <a:ext cx="9609513"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smtClean="0">
                <a:ln/>
                <a:solidFill>
                  <a:schemeClr val="accent3"/>
                </a:solidFill>
              </a:rPr>
              <a:t>Modes of General Revelation</a:t>
            </a:r>
            <a:endParaRPr lang="en-US" sz="5400" b="1" dirty="0">
              <a:ln/>
              <a:solidFill>
                <a:schemeClr val="accent3"/>
              </a:solidFill>
            </a:endParaRPr>
          </a:p>
        </p:txBody>
      </p:sp>
      <p:sp>
        <p:nvSpPr>
          <p:cNvPr id="3" name="Content Placeholder 2"/>
          <p:cNvSpPr>
            <a:spLocks noGrp="1"/>
          </p:cNvSpPr>
          <p:nvPr>
            <p:ph idx="1"/>
          </p:nvPr>
        </p:nvSpPr>
        <p:spPr>
          <a:xfrm>
            <a:off x="646111" y="2052918"/>
            <a:ext cx="10927579" cy="4195481"/>
          </a:xfrm>
        </p:spPr>
        <p:txBody>
          <a:bodyPr>
            <a:normAutofit/>
          </a:bodyPr>
          <a:lstStyle/>
          <a:p>
            <a:r>
              <a:rPr lang="en-US" sz="3600" b="1" dirty="0" smtClean="0">
                <a:solidFill>
                  <a:srgbClr val="FF0000"/>
                </a:solidFill>
              </a:rPr>
              <a:t>Nature</a:t>
            </a:r>
          </a:p>
          <a:p>
            <a:r>
              <a:rPr lang="en-US" sz="3600" b="1" dirty="0" smtClean="0">
                <a:solidFill>
                  <a:srgbClr val="FF0000"/>
                </a:solidFill>
              </a:rPr>
              <a:t>History</a:t>
            </a:r>
          </a:p>
          <a:p>
            <a:r>
              <a:rPr lang="en-US" sz="3600" b="1" dirty="0" smtClean="0">
                <a:solidFill>
                  <a:srgbClr val="FF0000"/>
                </a:solidFill>
              </a:rPr>
              <a:t>Constitution of the human being</a:t>
            </a:r>
            <a:endParaRPr lang="en-US" sz="3600" b="1" dirty="0">
              <a:solidFill>
                <a:srgbClr val="FF0000"/>
              </a:solidFill>
            </a:endParaRPr>
          </a:p>
        </p:txBody>
      </p:sp>
    </p:spTree>
    <p:extLst>
      <p:ext uri="{BB962C8B-B14F-4D97-AF65-F5344CB8AC3E}">
        <p14:creationId xmlns:p14="http://schemas.microsoft.com/office/powerpoint/2010/main" val="1361349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14518"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1. General Revelation and Nature</a:t>
            </a:r>
            <a:endParaRPr lang="en-US" sz="4800" b="1" dirty="0">
              <a:ln/>
              <a:solidFill>
                <a:schemeClr val="accent3"/>
              </a:solidFill>
            </a:endParaRPr>
          </a:p>
        </p:txBody>
      </p:sp>
      <p:sp>
        <p:nvSpPr>
          <p:cNvPr id="3" name="Content Placeholder 2"/>
          <p:cNvSpPr>
            <a:spLocks noGrp="1"/>
          </p:cNvSpPr>
          <p:nvPr>
            <p:ph idx="1"/>
          </p:nvPr>
        </p:nvSpPr>
        <p:spPr>
          <a:xfrm>
            <a:off x="646111" y="2052918"/>
            <a:ext cx="10914517" cy="4195481"/>
          </a:xfrm>
        </p:spPr>
        <p:txBody>
          <a:bodyPr>
            <a:normAutofit/>
          </a:bodyPr>
          <a:lstStyle/>
          <a:p>
            <a:r>
              <a:rPr lang="en-US" sz="2800" b="1" dirty="0" smtClean="0">
                <a:solidFill>
                  <a:srgbClr val="FF0000"/>
                </a:solidFill>
              </a:rPr>
              <a:t>God’s Word supports general revelation through nature</a:t>
            </a:r>
          </a:p>
          <a:p>
            <a:r>
              <a:rPr lang="en-US" sz="2800" b="1" dirty="0" smtClean="0">
                <a:solidFill>
                  <a:srgbClr val="FF0000"/>
                </a:solidFill>
              </a:rPr>
              <a:t>“The heavens are telling of the glory of God; and their expanse is declaring the work of his hands.” Psalm 19:1</a:t>
            </a:r>
          </a:p>
          <a:p>
            <a:r>
              <a:rPr lang="en-US" sz="2800" b="1" dirty="0" smtClean="0">
                <a:solidFill>
                  <a:srgbClr val="FF0000"/>
                </a:solidFill>
              </a:rPr>
              <a:t>“For since the creation of the world His invisible attributes, His eternal power and divine nature, have been clearly seen, being understood through what has been made, so that they are without excuse.” Romans 1:20</a:t>
            </a:r>
            <a:endParaRPr lang="en-US" sz="2800" b="1" dirty="0">
              <a:solidFill>
                <a:srgbClr val="FF0000"/>
              </a:solidFill>
            </a:endParaRPr>
          </a:p>
        </p:txBody>
      </p:sp>
    </p:spTree>
    <p:extLst>
      <p:ext uri="{BB962C8B-B14F-4D97-AF65-F5344CB8AC3E}">
        <p14:creationId xmlns:p14="http://schemas.microsoft.com/office/powerpoint/2010/main" val="328159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14518"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2. General Revelation and History</a:t>
            </a:r>
            <a:endParaRPr lang="en-US" sz="4800" b="1" dirty="0">
              <a:ln/>
              <a:solidFill>
                <a:schemeClr val="accent3"/>
              </a:solidFill>
            </a:endParaRPr>
          </a:p>
        </p:txBody>
      </p:sp>
      <p:sp>
        <p:nvSpPr>
          <p:cNvPr id="3" name="Content Placeholder 2"/>
          <p:cNvSpPr>
            <a:spLocks noGrp="1"/>
          </p:cNvSpPr>
          <p:nvPr>
            <p:ph idx="1"/>
          </p:nvPr>
        </p:nvSpPr>
        <p:spPr>
          <a:xfrm>
            <a:off x="646111" y="2052918"/>
            <a:ext cx="10914517" cy="4195481"/>
          </a:xfrm>
        </p:spPr>
        <p:txBody>
          <a:bodyPr>
            <a:normAutofit/>
          </a:bodyPr>
          <a:lstStyle/>
          <a:p>
            <a:r>
              <a:rPr lang="en-US" sz="2800" b="1" dirty="0" smtClean="0">
                <a:solidFill>
                  <a:srgbClr val="FF0000"/>
                </a:solidFill>
              </a:rPr>
              <a:t>The preservation of Israel against all odds.</a:t>
            </a:r>
          </a:p>
          <a:p>
            <a:r>
              <a:rPr lang="en-US" sz="2800" b="1" dirty="0" smtClean="0">
                <a:solidFill>
                  <a:srgbClr val="FF0000"/>
                </a:solidFill>
              </a:rPr>
              <a:t>“In the generations gone by He permitted all the nations to go their own ways; and yet He did not leave Himself without witness, in that He did good and gave you rains from heaven and fruitful seasons, satisfying your hearts with food and gladness.” Acts 14:16-17</a:t>
            </a:r>
          </a:p>
          <a:p>
            <a:r>
              <a:rPr lang="en-US" sz="2800" b="1" dirty="0" smtClean="0">
                <a:solidFill>
                  <a:srgbClr val="FF0000"/>
                </a:solidFill>
              </a:rPr>
              <a:t>Throughout history, every society that has ever existed has believed in a creator.</a:t>
            </a:r>
            <a:endParaRPr lang="en-US" sz="2800" b="1" dirty="0">
              <a:solidFill>
                <a:srgbClr val="FF0000"/>
              </a:solidFill>
            </a:endParaRPr>
          </a:p>
        </p:txBody>
      </p:sp>
    </p:spTree>
    <p:extLst>
      <p:ext uri="{BB962C8B-B14F-4D97-AF65-F5344CB8AC3E}">
        <p14:creationId xmlns:p14="http://schemas.microsoft.com/office/powerpoint/2010/main" val="287005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14518"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3. General Revelation and Humanity</a:t>
            </a:r>
            <a:endParaRPr lang="en-US" sz="4800" b="1" dirty="0">
              <a:ln/>
              <a:solidFill>
                <a:schemeClr val="accent3"/>
              </a:solidFill>
            </a:endParaRPr>
          </a:p>
        </p:txBody>
      </p:sp>
      <p:sp>
        <p:nvSpPr>
          <p:cNvPr id="3" name="Content Placeholder 2"/>
          <p:cNvSpPr>
            <a:spLocks noGrp="1"/>
          </p:cNvSpPr>
          <p:nvPr>
            <p:ph idx="1"/>
          </p:nvPr>
        </p:nvSpPr>
        <p:spPr>
          <a:xfrm>
            <a:off x="646111" y="2052918"/>
            <a:ext cx="10914517" cy="4195481"/>
          </a:xfrm>
        </p:spPr>
        <p:txBody>
          <a:bodyPr>
            <a:normAutofit/>
          </a:bodyPr>
          <a:lstStyle/>
          <a:p>
            <a:r>
              <a:rPr lang="en-US" sz="2800" b="1" dirty="0" smtClean="0">
                <a:solidFill>
                  <a:srgbClr val="FF0000"/>
                </a:solidFill>
              </a:rPr>
              <a:t>Humans alone possess moral attributes</a:t>
            </a:r>
          </a:p>
          <a:p>
            <a:r>
              <a:rPr lang="en-US" sz="2800" b="1" dirty="0" smtClean="0">
                <a:solidFill>
                  <a:srgbClr val="FF0000"/>
                </a:solidFill>
              </a:rPr>
              <a:t>Humans alone perceive time and history</a:t>
            </a:r>
          </a:p>
          <a:p>
            <a:r>
              <a:rPr lang="en-US" sz="2800" b="1" dirty="0" smtClean="0">
                <a:solidFill>
                  <a:srgbClr val="FF0000"/>
                </a:solidFill>
              </a:rPr>
              <a:t>Humans alone possess ability to judge right from wrong</a:t>
            </a:r>
          </a:p>
          <a:p>
            <a:r>
              <a:rPr lang="en-US" sz="2800" b="1" dirty="0" smtClean="0">
                <a:solidFill>
                  <a:srgbClr val="FF0000"/>
                </a:solidFill>
              </a:rPr>
              <a:t>Humans alone are aware of their place in nature</a:t>
            </a:r>
          </a:p>
          <a:p>
            <a:r>
              <a:rPr lang="en-US" sz="2800" b="1" dirty="0" smtClean="0">
                <a:solidFill>
                  <a:srgbClr val="FF0000"/>
                </a:solidFill>
              </a:rPr>
              <a:t>Humans alone perceive the existence of a reality higher than themselves</a:t>
            </a:r>
          </a:p>
          <a:p>
            <a:r>
              <a:rPr lang="en-US" sz="2800" b="1" dirty="0" smtClean="0">
                <a:solidFill>
                  <a:srgbClr val="FF0000"/>
                </a:solidFill>
              </a:rPr>
              <a:t>Humans alone worship God</a:t>
            </a:r>
            <a:endParaRPr lang="en-US" sz="2800" b="1" dirty="0">
              <a:solidFill>
                <a:srgbClr val="FF0000"/>
              </a:solidFill>
            </a:endParaRPr>
          </a:p>
        </p:txBody>
      </p:sp>
    </p:spTree>
    <p:extLst>
      <p:ext uri="{BB962C8B-B14F-4D97-AF65-F5344CB8AC3E}">
        <p14:creationId xmlns:p14="http://schemas.microsoft.com/office/powerpoint/2010/main" val="277797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27580"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Fatal Weakness of General Revelation</a:t>
            </a:r>
            <a:endParaRPr lang="en-US" sz="4400" b="1" dirty="0">
              <a:ln/>
              <a:solidFill>
                <a:schemeClr val="accent3"/>
              </a:solidFill>
            </a:endParaRPr>
          </a:p>
        </p:txBody>
      </p:sp>
      <p:sp>
        <p:nvSpPr>
          <p:cNvPr id="3" name="Content Placeholder 2"/>
          <p:cNvSpPr>
            <a:spLocks noGrp="1"/>
          </p:cNvSpPr>
          <p:nvPr>
            <p:ph idx="1"/>
          </p:nvPr>
        </p:nvSpPr>
        <p:spPr>
          <a:xfrm>
            <a:off x="646112" y="2052918"/>
            <a:ext cx="9212784" cy="4195481"/>
          </a:xfrm>
        </p:spPr>
        <p:txBody>
          <a:bodyPr>
            <a:normAutofit/>
          </a:bodyPr>
          <a:lstStyle/>
          <a:p>
            <a:r>
              <a:rPr lang="en-US" sz="6000" b="1" dirty="0" smtClean="0">
                <a:solidFill>
                  <a:srgbClr val="FF0000"/>
                </a:solidFill>
              </a:rPr>
              <a:t>General revelation does not teach a person how to be saved!</a:t>
            </a:r>
            <a:endParaRPr lang="en-US" sz="6000" b="1" dirty="0">
              <a:solidFill>
                <a:srgbClr val="FF0000"/>
              </a:solidFill>
            </a:endParaRPr>
          </a:p>
        </p:txBody>
      </p:sp>
    </p:spTree>
    <p:extLst>
      <p:ext uri="{BB962C8B-B14F-4D97-AF65-F5344CB8AC3E}">
        <p14:creationId xmlns:p14="http://schemas.microsoft.com/office/powerpoint/2010/main" val="1349014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14518"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Implications of General Revelation</a:t>
            </a:r>
            <a:endParaRPr lang="en-US" sz="4800" b="1" dirty="0">
              <a:ln/>
              <a:solidFill>
                <a:schemeClr val="accent3"/>
              </a:solidFill>
            </a:endParaRPr>
          </a:p>
        </p:txBody>
      </p:sp>
      <p:sp>
        <p:nvSpPr>
          <p:cNvPr id="3" name="Content Placeholder 2"/>
          <p:cNvSpPr>
            <a:spLocks noGrp="1"/>
          </p:cNvSpPr>
          <p:nvPr>
            <p:ph idx="1"/>
          </p:nvPr>
        </p:nvSpPr>
        <p:spPr>
          <a:xfrm>
            <a:off x="646111" y="2052918"/>
            <a:ext cx="8980027" cy="4195481"/>
          </a:xfrm>
        </p:spPr>
        <p:txBody>
          <a:bodyPr>
            <a:normAutofit/>
          </a:bodyPr>
          <a:lstStyle/>
          <a:p>
            <a:r>
              <a:rPr lang="en-US" sz="2000" b="1" dirty="0" smtClean="0">
                <a:solidFill>
                  <a:srgbClr val="FF0000"/>
                </a:solidFill>
              </a:rPr>
              <a:t>Serves as a common ground or a point of contact between the believer and the nonbeliever. </a:t>
            </a:r>
          </a:p>
          <a:p>
            <a:r>
              <a:rPr lang="en-US" sz="2000" b="1" dirty="0" smtClean="0">
                <a:solidFill>
                  <a:srgbClr val="FF0000"/>
                </a:solidFill>
              </a:rPr>
              <a:t>We may understand more about the specially revealed truth by examining the general revelation.</a:t>
            </a:r>
          </a:p>
          <a:p>
            <a:r>
              <a:rPr lang="en-US" sz="2000" b="1" dirty="0" smtClean="0">
                <a:solidFill>
                  <a:srgbClr val="FF0000"/>
                </a:solidFill>
              </a:rPr>
              <a:t>General revelation leaves mankind without excuse. Since all mankind know there is a God, it is imperative for believers to tell the world who He is and how to know Him.</a:t>
            </a:r>
          </a:p>
          <a:p>
            <a:r>
              <a:rPr lang="en-US" sz="2000" b="1" dirty="0" smtClean="0">
                <a:solidFill>
                  <a:srgbClr val="FF0000"/>
                </a:solidFill>
              </a:rPr>
              <a:t>General revelation explains the worldwide phenomenon of religion</a:t>
            </a:r>
          </a:p>
          <a:p>
            <a:r>
              <a:rPr lang="en-US" sz="2000" b="1" dirty="0" smtClean="0">
                <a:solidFill>
                  <a:srgbClr val="FF0000"/>
                </a:solidFill>
              </a:rPr>
              <a:t>General and Special revelation reinforce one another</a:t>
            </a:r>
          </a:p>
          <a:p>
            <a:r>
              <a:rPr lang="en-US" sz="2000" b="1" dirty="0" smtClean="0">
                <a:solidFill>
                  <a:srgbClr val="FF0000"/>
                </a:solidFill>
              </a:rPr>
              <a:t>General revelation suggests there is a higher morality. Human morality is not the product of self-awareness. </a:t>
            </a:r>
            <a:endParaRPr lang="en-US" sz="2000" b="1" dirty="0">
              <a:solidFill>
                <a:srgbClr val="FF0000"/>
              </a:solidFill>
            </a:endParaRPr>
          </a:p>
        </p:txBody>
      </p:sp>
    </p:spTree>
    <p:extLst>
      <p:ext uri="{BB962C8B-B14F-4D97-AF65-F5344CB8AC3E}">
        <p14:creationId xmlns:p14="http://schemas.microsoft.com/office/powerpoint/2010/main" val="895468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27017" y="1447800"/>
            <a:ext cx="9492929"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8800" b="1" dirty="0" smtClean="0">
                <a:ln/>
                <a:solidFill>
                  <a:schemeClr val="accent3"/>
                </a:solidFill>
              </a:rPr>
              <a:t>Special/Particular Revelation</a:t>
            </a:r>
            <a:endParaRPr lang="en-US" sz="8800" b="1" dirty="0">
              <a:ln/>
              <a:solidFill>
                <a:schemeClr val="accent3"/>
              </a:solidFill>
            </a:endParaRPr>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39147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158" y="461510"/>
            <a:ext cx="10914518"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Special/Particular Revelation</a:t>
            </a:r>
            <a:endParaRPr lang="en-US" sz="5400" b="1" dirty="0">
              <a:ln/>
              <a:solidFill>
                <a:schemeClr val="accent3"/>
              </a:solidFill>
            </a:endParaRPr>
          </a:p>
        </p:txBody>
      </p:sp>
      <p:sp>
        <p:nvSpPr>
          <p:cNvPr id="3" name="Content Placeholder 2"/>
          <p:cNvSpPr>
            <a:spLocks noGrp="1"/>
          </p:cNvSpPr>
          <p:nvPr>
            <p:ph idx="1"/>
          </p:nvPr>
        </p:nvSpPr>
        <p:spPr>
          <a:xfrm>
            <a:off x="646112" y="2052918"/>
            <a:ext cx="9385912" cy="4195481"/>
          </a:xfrm>
        </p:spPr>
        <p:txBody>
          <a:bodyPr>
            <a:normAutofit/>
          </a:bodyPr>
          <a:lstStyle/>
          <a:p>
            <a:r>
              <a:rPr lang="en-US" sz="4000" b="1" dirty="0" smtClean="0">
                <a:solidFill>
                  <a:srgbClr val="FF0000"/>
                </a:solidFill>
              </a:rPr>
              <a:t>God’s manifestation of himself to particular persons at definite times and places, enabling those persons to enter into a redemptive relationship with him.</a:t>
            </a:r>
            <a:endParaRPr lang="en-US" sz="4000" b="1" dirty="0">
              <a:solidFill>
                <a:srgbClr val="FF0000"/>
              </a:solidFill>
            </a:endParaRPr>
          </a:p>
        </p:txBody>
      </p:sp>
    </p:spTree>
    <p:extLst>
      <p:ext uri="{BB962C8B-B14F-4D97-AF65-F5344CB8AC3E}">
        <p14:creationId xmlns:p14="http://schemas.microsoft.com/office/powerpoint/2010/main" val="292067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53143" y="2966608"/>
            <a:ext cx="9123903"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smtClean="0">
                <a:ln/>
                <a:solidFill>
                  <a:schemeClr val="accent3"/>
                </a:solidFill>
              </a:rPr>
              <a:t>The objective of Special Revelation is relational. God wants to have a relationship with us so He reveals Himself to us and show us exactly how to relate to Him</a:t>
            </a:r>
            <a:endParaRPr lang="en-US" sz="54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09955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108" y="452718"/>
            <a:ext cx="9056077" cy="140053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Nature and Style of Special Revelation</a:t>
            </a:r>
            <a:endParaRPr lang="en-US" sz="4400" b="1" dirty="0">
              <a:ln/>
              <a:solidFill>
                <a:schemeClr val="accent3"/>
              </a:solidFill>
            </a:endParaRPr>
          </a:p>
        </p:txBody>
      </p:sp>
      <p:sp>
        <p:nvSpPr>
          <p:cNvPr id="3" name="Content Placeholder 2"/>
          <p:cNvSpPr>
            <a:spLocks noGrp="1"/>
          </p:cNvSpPr>
          <p:nvPr>
            <p:ph idx="1"/>
          </p:nvPr>
        </p:nvSpPr>
        <p:spPr>
          <a:xfrm>
            <a:off x="0" y="2246349"/>
            <a:ext cx="10010165" cy="4195481"/>
          </a:xfrm>
        </p:spPr>
        <p:txBody>
          <a:bodyPr>
            <a:normAutofit fontScale="92500"/>
          </a:bodyPr>
          <a:lstStyle/>
          <a:p>
            <a:r>
              <a:rPr lang="en-US" sz="2800" b="1" dirty="0" smtClean="0">
                <a:solidFill>
                  <a:srgbClr val="FF0000"/>
                </a:solidFill>
              </a:rPr>
              <a:t>It is personal: </a:t>
            </a:r>
            <a:r>
              <a:rPr lang="en-US" sz="2800" b="1" dirty="0" smtClean="0"/>
              <a:t>A personal God presents Himself to persons</a:t>
            </a:r>
          </a:p>
          <a:p>
            <a:r>
              <a:rPr lang="en-US" sz="2800" b="1" dirty="0" smtClean="0">
                <a:solidFill>
                  <a:srgbClr val="FF0000"/>
                </a:solidFill>
              </a:rPr>
              <a:t>It is anthropic: </a:t>
            </a:r>
            <a:r>
              <a:rPr lang="en-US" sz="2800" b="1" dirty="0" smtClean="0"/>
              <a:t>(God used human languages and symbols common at the time) Since God is transcendent and eternal and exalted, He had to condescend to communicate with us. We could not reach Him at His level, so He had to reach down to ours.</a:t>
            </a:r>
          </a:p>
          <a:p>
            <a:r>
              <a:rPr lang="en-US" sz="2800" b="1" dirty="0" smtClean="0">
                <a:solidFill>
                  <a:srgbClr val="FF0000"/>
                </a:solidFill>
              </a:rPr>
              <a:t>It is analogical: </a:t>
            </a:r>
            <a:r>
              <a:rPr lang="en-US" sz="2800" b="1" dirty="0" smtClean="0"/>
              <a:t>God draws on those elements in the human universe of knowledge that can serve as a likeness of or that partially convey the truth in the divine realm. </a:t>
            </a:r>
          </a:p>
          <a:p>
            <a:endParaRPr lang="en-US" dirty="0"/>
          </a:p>
        </p:txBody>
      </p:sp>
    </p:spTree>
    <p:extLst>
      <p:ext uri="{BB962C8B-B14F-4D97-AF65-F5344CB8AC3E}">
        <p14:creationId xmlns:p14="http://schemas.microsoft.com/office/powerpoint/2010/main" val="221851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1303743"/>
            <a:ext cx="8202198"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“God is a self-revealing God who has left a witness in a variety of ways.”</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32638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211" y="443925"/>
            <a:ext cx="10927580"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Modes of Special Revelation</a:t>
            </a:r>
            <a:endParaRPr lang="en-US" sz="5400" b="1" dirty="0">
              <a:ln/>
              <a:solidFill>
                <a:schemeClr val="accent3"/>
              </a:solidFill>
            </a:endParaRPr>
          </a:p>
        </p:txBody>
      </p:sp>
      <p:sp>
        <p:nvSpPr>
          <p:cNvPr id="3" name="Content Placeholder 2"/>
          <p:cNvSpPr>
            <a:spLocks noGrp="1"/>
          </p:cNvSpPr>
          <p:nvPr>
            <p:ph idx="1"/>
          </p:nvPr>
        </p:nvSpPr>
        <p:spPr>
          <a:xfrm>
            <a:off x="646112" y="2052918"/>
            <a:ext cx="9737604" cy="4195481"/>
          </a:xfrm>
        </p:spPr>
        <p:txBody>
          <a:bodyPr>
            <a:normAutofit/>
          </a:bodyPr>
          <a:lstStyle/>
          <a:p>
            <a:r>
              <a:rPr lang="en-US" sz="3200" b="1" dirty="0" smtClean="0">
                <a:solidFill>
                  <a:srgbClr val="FF0000"/>
                </a:solidFill>
              </a:rPr>
              <a:t>Historical Events: (History of Israel as God’s chosen people)</a:t>
            </a:r>
          </a:p>
          <a:p>
            <a:r>
              <a:rPr lang="en-US" sz="3200" b="1" dirty="0" smtClean="0">
                <a:solidFill>
                  <a:srgbClr val="FF0000"/>
                </a:solidFill>
              </a:rPr>
              <a:t>Divine Speech: (Hebrews 1:1-2)</a:t>
            </a:r>
          </a:p>
          <a:p>
            <a:r>
              <a:rPr lang="en-US" sz="3200" b="1" dirty="0" smtClean="0">
                <a:solidFill>
                  <a:srgbClr val="FF0000"/>
                </a:solidFill>
              </a:rPr>
              <a:t>The Incarnation: (John 1:1, 14)</a:t>
            </a:r>
            <a:endParaRPr lang="en-US" sz="3200" b="1" dirty="0">
              <a:solidFill>
                <a:srgbClr val="FF0000"/>
              </a:solidFill>
            </a:endParaRPr>
          </a:p>
        </p:txBody>
      </p:sp>
    </p:spTree>
    <p:extLst>
      <p:ext uri="{BB962C8B-B14F-4D97-AF65-F5344CB8AC3E}">
        <p14:creationId xmlns:p14="http://schemas.microsoft.com/office/powerpoint/2010/main" val="4071622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14518"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Types of Revelation</a:t>
            </a:r>
            <a:endParaRPr lang="en-US" sz="5400" b="1" dirty="0">
              <a:ln/>
              <a:solidFill>
                <a:schemeClr val="accent3"/>
              </a:solidFill>
            </a:endParaRPr>
          </a:p>
        </p:txBody>
      </p:sp>
      <p:sp>
        <p:nvSpPr>
          <p:cNvPr id="3" name="Content Placeholder 2"/>
          <p:cNvSpPr>
            <a:spLocks noGrp="1"/>
          </p:cNvSpPr>
          <p:nvPr>
            <p:ph idx="1"/>
          </p:nvPr>
        </p:nvSpPr>
        <p:spPr>
          <a:xfrm>
            <a:off x="646111" y="2052918"/>
            <a:ext cx="10914517" cy="4195481"/>
          </a:xfrm>
        </p:spPr>
        <p:txBody>
          <a:bodyPr>
            <a:normAutofit/>
          </a:bodyPr>
          <a:lstStyle/>
          <a:p>
            <a:r>
              <a:rPr lang="en-US" sz="4000" b="1" dirty="0" smtClean="0">
                <a:solidFill>
                  <a:srgbClr val="FF0000"/>
                </a:solidFill>
              </a:rPr>
              <a:t>Propositional</a:t>
            </a:r>
          </a:p>
          <a:p>
            <a:r>
              <a:rPr lang="en-US" sz="4000" b="1" dirty="0" smtClean="0">
                <a:solidFill>
                  <a:srgbClr val="FF0000"/>
                </a:solidFill>
              </a:rPr>
              <a:t>Personal</a:t>
            </a:r>
          </a:p>
          <a:p>
            <a:r>
              <a:rPr lang="en-US" sz="4000" b="1" dirty="0" smtClean="0">
                <a:solidFill>
                  <a:srgbClr val="FF0000"/>
                </a:solidFill>
              </a:rPr>
              <a:t>Narrative</a:t>
            </a:r>
            <a:endParaRPr lang="en-US" sz="4000" b="1" dirty="0">
              <a:solidFill>
                <a:srgbClr val="FF0000"/>
              </a:solidFill>
            </a:endParaRPr>
          </a:p>
        </p:txBody>
      </p:sp>
    </p:spTree>
    <p:extLst>
      <p:ext uri="{BB962C8B-B14F-4D97-AF65-F5344CB8AC3E}">
        <p14:creationId xmlns:p14="http://schemas.microsoft.com/office/powerpoint/2010/main" val="417478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27580"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Propositional Revelation</a:t>
            </a:r>
            <a:endParaRPr lang="en-US" sz="5400" b="1" dirty="0">
              <a:ln/>
              <a:solidFill>
                <a:schemeClr val="accent3"/>
              </a:solidFill>
            </a:endParaRPr>
          </a:p>
        </p:txBody>
      </p:sp>
      <p:sp>
        <p:nvSpPr>
          <p:cNvPr id="3" name="Content Placeholder 2"/>
          <p:cNvSpPr>
            <a:spLocks noGrp="1"/>
          </p:cNvSpPr>
          <p:nvPr>
            <p:ph idx="1"/>
          </p:nvPr>
        </p:nvSpPr>
        <p:spPr>
          <a:xfrm>
            <a:off x="355965" y="1648472"/>
            <a:ext cx="9341951" cy="4752328"/>
          </a:xfrm>
        </p:spPr>
        <p:txBody>
          <a:bodyPr>
            <a:normAutofit/>
          </a:bodyPr>
          <a:lstStyle/>
          <a:p>
            <a:r>
              <a:rPr lang="en-US" sz="3200" b="1" dirty="0" smtClean="0">
                <a:solidFill>
                  <a:srgbClr val="FF0000"/>
                </a:solidFill>
              </a:rPr>
              <a:t>God directly reveals truths about his nature to people.</a:t>
            </a:r>
          </a:p>
          <a:p>
            <a:r>
              <a:rPr lang="en-US" sz="3200" b="1" dirty="0" smtClean="0">
                <a:solidFill>
                  <a:srgbClr val="FF0000"/>
                </a:solidFill>
              </a:rPr>
              <a:t>Revelations are facts from God or about God. They are true and beyond doubt or debate.</a:t>
            </a:r>
          </a:p>
          <a:p>
            <a:r>
              <a:rPr lang="en-US" sz="3200" b="1" dirty="0" smtClean="0">
                <a:solidFill>
                  <a:srgbClr val="FF0000"/>
                </a:solidFill>
              </a:rPr>
              <a:t>To act in faith is to accept that revelation is from God.</a:t>
            </a:r>
          </a:p>
          <a:p>
            <a:r>
              <a:rPr lang="en-US" sz="3200" b="1" dirty="0" smtClean="0">
                <a:solidFill>
                  <a:srgbClr val="FF0000"/>
                </a:solidFill>
              </a:rPr>
              <a:t>Revelation from God is truth, but not demonstrable to human reason.</a:t>
            </a:r>
          </a:p>
          <a:p>
            <a:endParaRPr lang="en-US" dirty="0" smtClean="0"/>
          </a:p>
        </p:txBody>
      </p:sp>
    </p:spTree>
    <p:extLst>
      <p:ext uri="{BB962C8B-B14F-4D97-AF65-F5344CB8AC3E}">
        <p14:creationId xmlns:p14="http://schemas.microsoft.com/office/powerpoint/2010/main" val="380737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14518"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Personal Revelation</a:t>
            </a:r>
            <a:endParaRPr lang="en-US" sz="5400" b="1" dirty="0">
              <a:ln/>
              <a:solidFill>
                <a:schemeClr val="accent3"/>
              </a:solidFill>
            </a:endParaRPr>
          </a:p>
        </p:txBody>
      </p:sp>
      <p:sp>
        <p:nvSpPr>
          <p:cNvPr id="3" name="Content Placeholder 2"/>
          <p:cNvSpPr>
            <a:spLocks noGrp="1"/>
          </p:cNvSpPr>
          <p:nvPr>
            <p:ph idx="1"/>
          </p:nvPr>
        </p:nvSpPr>
        <p:spPr>
          <a:xfrm>
            <a:off x="646112" y="2052918"/>
            <a:ext cx="9297988" cy="4195481"/>
          </a:xfrm>
        </p:spPr>
        <p:txBody>
          <a:bodyPr>
            <a:normAutofit/>
          </a:bodyPr>
          <a:lstStyle/>
          <a:p>
            <a:r>
              <a:rPr lang="en-US" sz="3600" b="1" dirty="0" smtClean="0">
                <a:solidFill>
                  <a:srgbClr val="FF0000"/>
                </a:solidFill>
              </a:rPr>
              <a:t>God reveals Himself through encounter, or experience.</a:t>
            </a:r>
          </a:p>
          <a:p>
            <a:r>
              <a:rPr lang="en-US" sz="3600" b="1" dirty="0" smtClean="0">
                <a:solidFill>
                  <a:srgbClr val="FF0000"/>
                </a:solidFill>
              </a:rPr>
              <a:t>The purpose of revelation is to have a personal relationship with Jesus.</a:t>
            </a:r>
          </a:p>
        </p:txBody>
      </p:sp>
    </p:spTree>
    <p:extLst>
      <p:ext uri="{BB962C8B-B14F-4D97-AF65-F5344CB8AC3E}">
        <p14:creationId xmlns:p14="http://schemas.microsoft.com/office/powerpoint/2010/main" val="58704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40643"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Narrative Revelation</a:t>
            </a:r>
            <a:endParaRPr lang="en-US" sz="5400" b="1" dirty="0">
              <a:ln/>
              <a:solidFill>
                <a:schemeClr val="accent3"/>
              </a:solidFill>
            </a:endParaRPr>
          </a:p>
        </p:txBody>
      </p:sp>
      <p:sp>
        <p:nvSpPr>
          <p:cNvPr id="3" name="Content Placeholder 2"/>
          <p:cNvSpPr>
            <a:spLocks noGrp="1"/>
          </p:cNvSpPr>
          <p:nvPr>
            <p:ph idx="1"/>
          </p:nvPr>
        </p:nvSpPr>
        <p:spPr>
          <a:xfrm>
            <a:off x="646111" y="1705330"/>
            <a:ext cx="8999051" cy="4195481"/>
          </a:xfrm>
        </p:spPr>
        <p:txBody>
          <a:bodyPr>
            <a:normAutofit/>
          </a:bodyPr>
          <a:lstStyle/>
          <a:p>
            <a:r>
              <a:rPr lang="en-US" sz="3200" b="1" dirty="0" smtClean="0">
                <a:solidFill>
                  <a:srgbClr val="FF0000"/>
                </a:solidFill>
              </a:rPr>
              <a:t>God reveals truth in narrative form. (Parables and poetry)</a:t>
            </a:r>
          </a:p>
          <a:p>
            <a:r>
              <a:rPr lang="en-US" sz="3200" b="1" dirty="0" smtClean="0">
                <a:solidFill>
                  <a:srgbClr val="FF0000"/>
                </a:solidFill>
              </a:rPr>
              <a:t>God reveals truth with symbolic language. (The book of Revelation)</a:t>
            </a:r>
          </a:p>
        </p:txBody>
      </p:sp>
    </p:spTree>
    <p:extLst>
      <p:ext uri="{BB962C8B-B14F-4D97-AF65-F5344CB8AC3E}">
        <p14:creationId xmlns:p14="http://schemas.microsoft.com/office/powerpoint/2010/main" val="1957991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5865" y="721252"/>
            <a:ext cx="10972800"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Revelation is propositional, personal and narrative!</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956306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27580"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Scripture as Revelation</a:t>
            </a:r>
            <a:endParaRPr lang="en-US" sz="5400" b="1" dirty="0">
              <a:ln/>
              <a:solidFill>
                <a:schemeClr val="accent3"/>
              </a:solidFill>
            </a:endParaRPr>
          </a:p>
        </p:txBody>
      </p:sp>
      <p:sp>
        <p:nvSpPr>
          <p:cNvPr id="3" name="Content Placeholder 2"/>
          <p:cNvSpPr>
            <a:spLocks noGrp="1"/>
          </p:cNvSpPr>
          <p:nvPr>
            <p:ph idx="1"/>
          </p:nvPr>
        </p:nvSpPr>
        <p:spPr>
          <a:xfrm>
            <a:off x="646112" y="2052918"/>
            <a:ext cx="9157312" cy="4567690"/>
          </a:xfrm>
        </p:spPr>
        <p:txBody>
          <a:bodyPr/>
          <a:lstStyle/>
          <a:p>
            <a:r>
              <a:rPr lang="en-US" sz="3200" b="1" dirty="0" smtClean="0">
                <a:solidFill>
                  <a:srgbClr val="FF0000"/>
                </a:solidFill>
              </a:rPr>
              <a:t>If revelation includes propositional truths, then it can be preserved.</a:t>
            </a:r>
          </a:p>
          <a:p>
            <a:r>
              <a:rPr lang="en-US" sz="3200" b="1" dirty="0" smtClean="0">
                <a:solidFill>
                  <a:srgbClr val="FF0000"/>
                </a:solidFill>
              </a:rPr>
              <a:t>In order to survive from generation to generation, it must be preserved in written form.</a:t>
            </a:r>
          </a:p>
          <a:p>
            <a:r>
              <a:rPr lang="en-US" sz="3200" b="1" dirty="0" smtClean="0">
                <a:solidFill>
                  <a:srgbClr val="FF0000"/>
                </a:solidFill>
              </a:rPr>
              <a:t>As Christians, we believe that God’s Word has been preserved in written form. We call it the Holy Bible</a:t>
            </a:r>
          </a:p>
          <a:p>
            <a:endParaRPr lang="en-US" dirty="0"/>
          </a:p>
        </p:txBody>
      </p:sp>
    </p:spTree>
    <p:extLst>
      <p:ext uri="{BB962C8B-B14F-4D97-AF65-F5344CB8AC3E}">
        <p14:creationId xmlns:p14="http://schemas.microsoft.com/office/powerpoint/2010/main" val="3027017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465781"/>
            <a:ext cx="10915499"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A Provocative Question</a:t>
            </a:r>
            <a:endParaRPr lang="en-US" sz="5400" b="1" dirty="0">
              <a:ln/>
              <a:solidFill>
                <a:schemeClr val="accent3"/>
              </a:solidFill>
            </a:endParaRPr>
          </a:p>
        </p:txBody>
      </p:sp>
      <p:sp>
        <p:nvSpPr>
          <p:cNvPr id="3" name="Content Placeholder 2"/>
          <p:cNvSpPr>
            <a:spLocks noGrp="1"/>
          </p:cNvSpPr>
          <p:nvPr>
            <p:ph idx="1"/>
          </p:nvPr>
        </p:nvSpPr>
        <p:spPr>
          <a:xfrm>
            <a:off x="372569" y="1569341"/>
            <a:ext cx="9052785" cy="4910590"/>
          </a:xfrm>
        </p:spPr>
        <p:txBody>
          <a:bodyPr>
            <a:normAutofit/>
          </a:bodyPr>
          <a:lstStyle/>
          <a:p>
            <a:r>
              <a:rPr lang="en-US" sz="2800" b="1" dirty="0">
                <a:solidFill>
                  <a:srgbClr val="FF0000"/>
                </a:solidFill>
              </a:rPr>
              <a:t>Question: Is the Bible God’s revealed word, or is it words about God’s revelation?</a:t>
            </a:r>
          </a:p>
          <a:p>
            <a:r>
              <a:rPr lang="en-US" sz="2800" b="1" dirty="0">
                <a:solidFill>
                  <a:srgbClr val="FF0000"/>
                </a:solidFill>
              </a:rPr>
              <a:t>If it is God’s revealed Word, then the only faithful revelation is contained in the original autographs</a:t>
            </a:r>
            <a:r>
              <a:rPr lang="en-US" sz="2800" b="1" dirty="0" smtClean="0">
                <a:solidFill>
                  <a:srgbClr val="FF0000"/>
                </a:solidFill>
              </a:rPr>
              <a:t>.</a:t>
            </a:r>
          </a:p>
          <a:p>
            <a:r>
              <a:rPr lang="en-US" sz="2800" b="1" dirty="0" smtClean="0">
                <a:solidFill>
                  <a:srgbClr val="FF0000"/>
                </a:solidFill>
              </a:rPr>
              <a:t>Problem: No original manuscripts exist.</a:t>
            </a:r>
            <a:endParaRPr lang="en-US" sz="2800" b="1" dirty="0">
              <a:solidFill>
                <a:srgbClr val="FF0000"/>
              </a:solidFill>
            </a:endParaRPr>
          </a:p>
          <a:p>
            <a:r>
              <a:rPr lang="en-US" sz="2800" b="1" dirty="0">
                <a:solidFill>
                  <a:srgbClr val="FF0000"/>
                </a:solidFill>
              </a:rPr>
              <a:t>If it is words explaining God’s revelation, then the Bible is a record of God’s revelation. </a:t>
            </a:r>
            <a:endParaRPr lang="en-US" sz="2800" b="1" dirty="0" smtClean="0">
              <a:solidFill>
                <a:srgbClr val="FF0000"/>
              </a:solidFill>
            </a:endParaRPr>
          </a:p>
          <a:p>
            <a:r>
              <a:rPr lang="en-US" sz="2800" b="1" dirty="0" smtClean="0">
                <a:solidFill>
                  <a:srgbClr val="FF0000"/>
                </a:solidFill>
              </a:rPr>
              <a:t>If that is the case, then we do not hold the inspired Word of God, but a record of God’s inspired revelation.</a:t>
            </a:r>
            <a:endParaRPr lang="en-US" sz="2800" b="1" dirty="0">
              <a:solidFill>
                <a:srgbClr val="FF0000"/>
              </a:solidFill>
            </a:endParaRPr>
          </a:p>
          <a:p>
            <a:endParaRPr lang="en-US" dirty="0"/>
          </a:p>
        </p:txBody>
      </p:sp>
    </p:spTree>
    <p:extLst>
      <p:ext uri="{BB962C8B-B14F-4D97-AF65-F5344CB8AC3E}">
        <p14:creationId xmlns:p14="http://schemas.microsoft.com/office/powerpoint/2010/main" val="85134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Revelation Is Closed</a:t>
            </a:r>
            <a:endParaRPr lang="en-US" sz="4800" b="1" dirty="0">
              <a:ln/>
              <a:solidFill>
                <a:schemeClr val="accent3"/>
              </a:solidFill>
            </a:endParaRPr>
          </a:p>
        </p:txBody>
      </p:sp>
      <p:sp>
        <p:nvSpPr>
          <p:cNvPr id="3" name="Content Placeholder 2"/>
          <p:cNvSpPr>
            <a:spLocks noGrp="1"/>
          </p:cNvSpPr>
          <p:nvPr>
            <p:ph idx="1"/>
          </p:nvPr>
        </p:nvSpPr>
        <p:spPr>
          <a:xfrm>
            <a:off x="407324" y="1704108"/>
            <a:ext cx="9767454" cy="4630189"/>
          </a:xfrm>
        </p:spPr>
        <p:txBody>
          <a:bodyPr>
            <a:normAutofit fontScale="92500"/>
          </a:bodyPr>
          <a:lstStyle/>
          <a:p>
            <a:r>
              <a:rPr lang="en-US" sz="2400" b="1" dirty="0" smtClean="0"/>
              <a:t>What this means is that God will not reveal any new truths to us.</a:t>
            </a:r>
          </a:p>
          <a:p>
            <a:r>
              <a:rPr lang="en-US" sz="2400" b="1" dirty="0" smtClean="0"/>
              <a:t>Anything we learn today can already be found in the Scriptures.</a:t>
            </a:r>
          </a:p>
          <a:p>
            <a:r>
              <a:rPr lang="en-US" sz="2400" b="1" dirty="0" smtClean="0"/>
              <a:t>What this does not mean is that nothing new can be learned.</a:t>
            </a:r>
          </a:p>
          <a:p>
            <a:r>
              <a:rPr lang="en-US" sz="2400" b="1" dirty="0" smtClean="0"/>
              <a:t>It is probable that there are truths within God’s Word that are not yet understood.</a:t>
            </a:r>
          </a:p>
          <a:p>
            <a:r>
              <a:rPr lang="en-US" sz="2400" b="1" dirty="0" smtClean="0"/>
              <a:t>What this means is that though revelation is closed, we still do not fully comprehend God’s Word.</a:t>
            </a:r>
          </a:p>
          <a:p>
            <a:r>
              <a:rPr lang="en-US" sz="2400" b="1" dirty="0" smtClean="0"/>
              <a:t>If anything “new” is discovered, it must conform and align with known revealed truth.</a:t>
            </a:r>
          </a:p>
          <a:p>
            <a:r>
              <a:rPr lang="en-US" sz="2400" b="1" dirty="0" smtClean="0"/>
              <a:t>If anything “new” neither conforms with or aligns with known revealed truth then it must be rejected.</a:t>
            </a:r>
          </a:p>
          <a:p>
            <a:endParaRPr lang="en-US" dirty="0"/>
          </a:p>
        </p:txBody>
      </p:sp>
    </p:spTree>
    <p:extLst>
      <p:ext uri="{BB962C8B-B14F-4D97-AF65-F5344CB8AC3E}">
        <p14:creationId xmlns:p14="http://schemas.microsoft.com/office/powerpoint/2010/main" val="243943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574095"/>
            <a:ext cx="10920548"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8800" b="1" dirty="0" smtClean="0">
                <a:ln/>
                <a:solidFill>
                  <a:schemeClr val="accent3"/>
                </a:solidFill>
              </a:rPr>
              <a:t>End of Lesson </a:t>
            </a:r>
            <a:endParaRPr lang="en-US" sz="88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739359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46267" y="3087844"/>
            <a:ext cx="9005058"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a:t>
            </a:r>
            <a:r>
              <a:rPr lang="en-US" sz="4800" b="1" u="sng" dirty="0" smtClean="0">
                <a:ln/>
                <a:solidFill>
                  <a:srgbClr val="FF0000"/>
                </a:solidFill>
              </a:rPr>
              <a:t>God</a:t>
            </a:r>
            <a:r>
              <a:rPr lang="en-US" sz="4800" b="1" dirty="0" smtClean="0">
                <a:ln/>
                <a:solidFill>
                  <a:schemeClr val="accent3"/>
                </a:solidFill>
              </a:rPr>
              <a:t>, after He </a:t>
            </a:r>
            <a:r>
              <a:rPr lang="en-US" sz="4800" b="1" u="sng" dirty="0" smtClean="0">
                <a:ln/>
                <a:solidFill>
                  <a:srgbClr val="FF0000"/>
                </a:solidFill>
              </a:rPr>
              <a:t>spoke</a:t>
            </a:r>
            <a:r>
              <a:rPr lang="en-US" sz="4800" b="1" dirty="0" smtClean="0">
                <a:ln/>
                <a:solidFill>
                  <a:schemeClr val="accent3"/>
                </a:solidFill>
              </a:rPr>
              <a:t> long ago to the fathers in the prophets </a:t>
            </a:r>
            <a:r>
              <a:rPr lang="en-US" sz="4800" b="1" u="sng" dirty="0" smtClean="0">
                <a:ln/>
                <a:solidFill>
                  <a:srgbClr val="FF0000"/>
                </a:solidFill>
              </a:rPr>
              <a:t>in many portions</a:t>
            </a:r>
            <a:r>
              <a:rPr lang="en-US" sz="4800" b="1" dirty="0" smtClean="0">
                <a:ln/>
                <a:solidFill>
                  <a:schemeClr val="accent3"/>
                </a:solidFill>
              </a:rPr>
              <a:t> and </a:t>
            </a:r>
            <a:r>
              <a:rPr lang="en-US" sz="4800" b="1" u="sng" dirty="0" smtClean="0">
                <a:ln/>
                <a:solidFill>
                  <a:srgbClr val="FF0000"/>
                </a:solidFill>
              </a:rPr>
              <a:t>in many ways</a:t>
            </a:r>
            <a:r>
              <a:rPr lang="en-US" sz="4800" b="1" dirty="0" smtClean="0">
                <a:ln/>
                <a:solidFill>
                  <a:schemeClr val="accent3"/>
                </a:solidFill>
              </a:rPr>
              <a:t>, in these last days has spoken to us </a:t>
            </a:r>
            <a:r>
              <a:rPr lang="en-US" sz="4800" b="1" u="sng" dirty="0" smtClean="0">
                <a:ln/>
                <a:solidFill>
                  <a:srgbClr val="FF0000"/>
                </a:solidFill>
              </a:rPr>
              <a:t>in His Son</a:t>
            </a:r>
            <a:r>
              <a:rPr lang="en-US" sz="4800" b="1" dirty="0" smtClean="0">
                <a:ln/>
                <a:solidFill>
                  <a:schemeClr val="accent3"/>
                </a:solidFill>
              </a:rPr>
              <a:t>, whom He appointed heir of all things, through whom also He made the world. Heb. 1:1-2</a:t>
            </a:r>
            <a:endParaRPr lang="en-US" sz="48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525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8780522" cy="140053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smtClean="0">
                <a:ln/>
                <a:solidFill>
                  <a:schemeClr val="accent3"/>
                </a:solidFill>
              </a:rPr>
              <a:t>How has God revealed Himself?</a:t>
            </a:r>
            <a:endParaRPr lang="en-US" sz="5400" b="1" dirty="0">
              <a:ln/>
              <a:solidFill>
                <a:schemeClr val="accent3"/>
              </a:solidFill>
            </a:endParaRPr>
          </a:p>
        </p:txBody>
      </p:sp>
      <p:sp>
        <p:nvSpPr>
          <p:cNvPr id="3" name="Content Placeholder 2"/>
          <p:cNvSpPr>
            <a:spLocks noGrp="1"/>
          </p:cNvSpPr>
          <p:nvPr>
            <p:ph sz="half" idx="1"/>
          </p:nvPr>
        </p:nvSpPr>
        <p:spPr>
          <a:xfrm>
            <a:off x="646112" y="2343208"/>
            <a:ext cx="4491154" cy="4195763"/>
          </a:xfrm>
        </p:spPr>
        <p:txBody>
          <a:bodyPr>
            <a:normAutofit/>
          </a:bodyPr>
          <a:lstStyle/>
          <a:p>
            <a:r>
              <a:rPr lang="en-US" sz="3600" b="1" dirty="0" smtClean="0">
                <a:solidFill>
                  <a:srgbClr val="FF0000"/>
                </a:solidFill>
              </a:rPr>
              <a:t>Dreams</a:t>
            </a:r>
          </a:p>
          <a:p>
            <a:r>
              <a:rPr lang="en-US" sz="3600" b="1" dirty="0" smtClean="0">
                <a:solidFill>
                  <a:srgbClr val="FF0000"/>
                </a:solidFill>
              </a:rPr>
              <a:t>Visions</a:t>
            </a:r>
          </a:p>
          <a:p>
            <a:r>
              <a:rPr lang="en-US" sz="3600" b="1" dirty="0" smtClean="0">
                <a:solidFill>
                  <a:srgbClr val="FF0000"/>
                </a:solidFill>
              </a:rPr>
              <a:t>Audible voice</a:t>
            </a:r>
          </a:p>
          <a:p>
            <a:r>
              <a:rPr lang="en-US" sz="3600" b="1" dirty="0" smtClean="0">
                <a:solidFill>
                  <a:srgbClr val="FF0000"/>
                </a:solidFill>
              </a:rPr>
              <a:t>Inner voice</a:t>
            </a:r>
          </a:p>
          <a:p>
            <a:r>
              <a:rPr lang="en-US" sz="3600" b="1" dirty="0" smtClean="0">
                <a:solidFill>
                  <a:srgbClr val="FF0000"/>
                </a:solidFill>
              </a:rPr>
              <a:t>Angels</a:t>
            </a:r>
          </a:p>
          <a:p>
            <a:r>
              <a:rPr lang="en-US" sz="3600" b="1" dirty="0" smtClean="0">
                <a:solidFill>
                  <a:srgbClr val="FF0000"/>
                </a:solidFill>
              </a:rPr>
              <a:t>Miracles</a:t>
            </a:r>
          </a:p>
        </p:txBody>
      </p:sp>
      <p:sp>
        <p:nvSpPr>
          <p:cNvPr id="4" name="Content Placeholder 3"/>
          <p:cNvSpPr>
            <a:spLocks noGrp="1"/>
          </p:cNvSpPr>
          <p:nvPr>
            <p:ph sz="half" idx="2"/>
          </p:nvPr>
        </p:nvSpPr>
        <p:spPr>
          <a:xfrm>
            <a:off x="5070764" y="2343208"/>
            <a:ext cx="6529051" cy="4200245"/>
          </a:xfrm>
        </p:spPr>
        <p:txBody>
          <a:bodyPr>
            <a:normAutofit/>
          </a:bodyPr>
          <a:lstStyle/>
          <a:p>
            <a:r>
              <a:rPr lang="en-US" sz="3600" b="1" dirty="0" smtClean="0">
                <a:solidFill>
                  <a:srgbClr val="FF0000"/>
                </a:solidFill>
              </a:rPr>
              <a:t>Casting Lots</a:t>
            </a:r>
          </a:p>
          <a:p>
            <a:r>
              <a:rPr lang="en-US" sz="3600" b="1" dirty="0" err="1" smtClean="0">
                <a:solidFill>
                  <a:srgbClr val="FF0000"/>
                </a:solidFill>
              </a:rPr>
              <a:t>Urim</a:t>
            </a:r>
            <a:r>
              <a:rPr lang="en-US" sz="3600" b="1" dirty="0" smtClean="0">
                <a:solidFill>
                  <a:srgbClr val="FF0000"/>
                </a:solidFill>
              </a:rPr>
              <a:t> </a:t>
            </a:r>
            <a:r>
              <a:rPr lang="en-US" sz="3600" b="1" dirty="0">
                <a:solidFill>
                  <a:srgbClr val="FF0000"/>
                </a:solidFill>
              </a:rPr>
              <a:t>and </a:t>
            </a:r>
            <a:r>
              <a:rPr lang="en-US" sz="3600" b="1" dirty="0" err="1">
                <a:solidFill>
                  <a:srgbClr val="FF0000"/>
                </a:solidFill>
              </a:rPr>
              <a:t>Thummim</a:t>
            </a:r>
            <a:endParaRPr lang="en-US" sz="3600" b="1" dirty="0">
              <a:solidFill>
                <a:srgbClr val="FF0000"/>
              </a:solidFill>
            </a:endParaRPr>
          </a:p>
          <a:p>
            <a:r>
              <a:rPr lang="en-US" sz="3600" b="1" dirty="0" smtClean="0">
                <a:solidFill>
                  <a:srgbClr val="FF0000"/>
                </a:solidFill>
              </a:rPr>
              <a:t>Nature</a:t>
            </a:r>
          </a:p>
          <a:p>
            <a:r>
              <a:rPr lang="en-US" sz="3600" b="1" dirty="0" smtClean="0">
                <a:solidFill>
                  <a:srgbClr val="FF0000"/>
                </a:solidFill>
              </a:rPr>
              <a:t>Prophets</a:t>
            </a:r>
          </a:p>
          <a:p>
            <a:r>
              <a:rPr lang="en-US" sz="3600" b="1" dirty="0" smtClean="0">
                <a:solidFill>
                  <a:srgbClr val="FF0000"/>
                </a:solidFill>
              </a:rPr>
              <a:t>Apostles</a:t>
            </a:r>
          </a:p>
          <a:p>
            <a:r>
              <a:rPr lang="en-US" sz="3600" b="1" dirty="0" smtClean="0">
                <a:solidFill>
                  <a:srgbClr val="FF0000"/>
                </a:solidFill>
              </a:rPr>
              <a:t>Himself</a:t>
            </a:r>
            <a:endParaRPr lang="en-US" sz="3600" b="1" dirty="0">
              <a:solidFill>
                <a:srgbClr val="FF0000"/>
              </a:solidFill>
            </a:endParaRPr>
          </a:p>
        </p:txBody>
      </p:sp>
    </p:spTree>
    <p:extLst>
      <p:ext uri="{BB962C8B-B14F-4D97-AF65-F5344CB8AC3E}">
        <p14:creationId xmlns:p14="http://schemas.microsoft.com/office/powerpoint/2010/main" val="368274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fade">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fade">
                                      <p:cBhvr>
                                        <p:cTn id="42" dur="5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fade">
                                      <p:cBhvr>
                                        <p:cTn id="47" dur="5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fade">
                                      <p:cBhvr>
                                        <p:cTn id="52" dur="500"/>
                                        <p:tgtEl>
                                          <p:spTgt spid="4">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4" end="4"/>
                                            </p:txEl>
                                          </p:spTgt>
                                        </p:tgtEl>
                                        <p:attrNameLst>
                                          <p:attrName>style.visibility</p:attrName>
                                        </p:attrNameLst>
                                      </p:cBhvr>
                                      <p:to>
                                        <p:strVal val="visible"/>
                                      </p:to>
                                    </p:set>
                                    <p:animEffect transition="in" filter="fade">
                                      <p:cBhvr>
                                        <p:cTn id="57" dur="500"/>
                                        <p:tgtEl>
                                          <p:spTgt spid="4">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5" end="5"/>
                                            </p:txEl>
                                          </p:spTgt>
                                        </p:tgtEl>
                                        <p:attrNameLst>
                                          <p:attrName>style.visibility</p:attrName>
                                        </p:attrNameLst>
                                      </p:cBhvr>
                                      <p:to>
                                        <p:strVal val="visible"/>
                                      </p:to>
                                    </p:set>
                                    <p:animEffect transition="in" filter="fade">
                                      <p:cBhvr>
                                        <p:cTn id="6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8398136" cy="140053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Two Classifications of Revelation</a:t>
            </a:r>
            <a:endParaRPr lang="en-US" sz="5400" b="1" dirty="0">
              <a:ln/>
              <a:solidFill>
                <a:schemeClr val="accent3"/>
              </a:solidFill>
            </a:endParaRPr>
          </a:p>
        </p:txBody>
      </p:sp>
      <p:sp>
        <p:nvSpPr>
          <p:cNvPr id="3" name="Content Placeholder 2"/>
          <p:cNvSpPr>
            <a:spLocks noGrp="1"/>
          </p:cNvSpPr>
          <p:nvPr>
            <p:ph idx="1"/>
          </p:nvPr>
        </p:nvSpPr>
        <p:spPr>
          <a:xfrm>
            <a:off x="646111" y="2662519"/>
            <a:ext cx="10914517" cy="4195481"/>
          </a:xfrm>
        </p:spPr>
        <p:txBody>
          <a:bodyPr>
            <a:normAutofit/>
          </a:bodyPr>
          <a:lstStyle/>
          <a:p>
            <a:r>
              <a:rPr lang="en-US" sz="4400" b="1" dirty="0" smtClean="0">
                <a:solidFill>
                  <a:srgbClr val="FF0000"/>
                </a:solidFill>
              </a:rPr>
              <a:t>General Revelation</a:t>
            </a:r>
          </a:p>
          <a:p>
            <a:r>
              <a:rPr lang="en-US" sz="4400" b="1" dirty="0" smtClean="0">
                <a:solidFill>
                  <a:srgbClr val="FF0000"/>
                </a:solidFill>
              </a:rPr>
              <a:t>Specific Revelation</a:t>
            </a:r>
            <a:endParaRPr lang="en-US" sz="4400" b="1" dirty="0">
              <a:solidFill>
                <a:srgbClr val="FF0000"/>
              </a:solidFill>
            </a:endParaRPr>
          </a:p>
        </p:txBody>
      </p:sp>
    </p:spTree>
    <p:extLst>
      <p:ext uri="{BB962C8B-B14F-4D97-AF65-F5344CB8AC3E}">
        <p14:creationId xmlns:p14="http://schemas.microsoft.com/office/powerpoint/2010/main" val="1081190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193" y="-128562"/>
            <a:ext cx="8870869" cy="92333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smtClean="0">
                <a:ln/>
                <a:solidFill>
                  <a:schemeClr val="accent3"/>
                </a:solidFill>
                <a:effectLst/>
              </a:rPr>
              <a:t>Doctrine of Revelation</a:t>
            </a:r>
            <a:endParaRPr lang="en-US" sz="5400" b="1" cap="none" spc="0" dirty="0">
              <a:ln/>
              <a:solidFill>
                <a:schemeClr val="accent3"/>
              </a:solidFill>
              <a:effectLst/>
            </a:endParaRPr>
          </a:p>
        </p:txBody>
      </p:sp>
      <p:sp>
        <p:nvSpPr>
          <p:cNvPr id="3" name="TextBox 2"/>
          <p:cNvSpPr txBox="1"/>
          <p:nvPr/>
        </p:nvSpPr>
        <p:spPr>
          <a:xfrm>
            <a:off x="248193" y="992775"/>
            <a:ext cx="4441374" cy="1476105"/>
          </a:xfrm>
          <a:prstGeom prst="rect">
            <a:avLst/>
          </a:prstGeom>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US" b="1" dirty="0" smtClean="0"/>
              <a:t>General Revelation</a:t>
            </a:r>
          </a:p>
          <a:p>
            <a:r>
              <a:rPr lang="en-US" b="1" dirty="0" smtClean="0">
                <a:solidFill>
                  <a:schemeClr val="bg1"/>
                </a:solidFill>
              </a:rPr>
              <a:t>God’s witness to Himself through Creation history, and the conscience of man. (Natural Revelation) </a:t>
            </a:r>
          </a:p>
          <a:p>
            <a:r>
              <a:rPr lang="en-US" b="1" dirty="0" smtClean="0">
                <a:solidFill>
                  <a:schemeClr val="bg1"/>
                </a:solidFill>
              </a:rPr>
              <a:t>Romans 1:18-32, Romans 2:1</a:t>
            </a:r>
            <a:endParaRPr lang="en-US" b="1" dirty="0">
              <a:solidFill>
                <a:schemeClr val="bg1"/>
              </a:solidFill>
            </a:endParaRPr>
          </a:p>
        </p:txBody>
      </p:sp>
      <p:sp>
        <p:nvSpPr>
          <p:cNvPr id="4" name="TextBox 3"/>
          <p:cNvSpPr txBox="1"/>
          <p:nvPr/>
        </p:nvSpPr>
        <p:spPr>
          <a:xfrm>
            <a:off x="5423531" y="992775"/>
            <a:ext cx="5399640" cy="1477328"/>
          </a:xfrm>
          <a:prstGeom prst="rect">
            <a:avLst/>
          </a:prstGeom>
          <a:no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b="1" i="1" dirty="0" smtClean="0"/>
              <a:t>“For since the creation of the world God’s invisible qualities – His eternal power and divine nature – have been clearly seen, being understood from what has been made, so that men are without excuse.” Romans 1:20</a:t>
            </a:r>
            <a:endParaRPr lang="en-US" b="1" i="1" dirty="0"/>
          </a:p>
        </p:txBody>
      </p:sp>
      <p:sp>
        <p:nvSpPr>
          <p:cNvPr id="5" name="TextBox 4"/>
          <p:cNvSpPr txBox="1"/>
          <p:nvPr/>
        </p:nvSpPr>
        <p:spPr>
          <a:xfrm>
            <a:off x="248193" y="2803607"/>
            <a:ext cx="4441374" cy="1754326"/>
          </a:xfrm>
          <a:prstGeom prst="rect">
            <a:avLst/>
          </a:prstGeom>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US" b="1" dirty="0" smtClean="0"/>
              <a:t>Special Revelation </a:t>
            </a:r>
          </a:p>
          <a:p>
            <a:r>
              <a:rPr lang="en-US" b="1" dirty="0" smtClean="0">
                <a:solidFill>
                  <a:schemeClr val="bg1"/>
                </a:solidFill>
              </a:rPr>
              <a:t>God’s disclosure of Himself in SALVATION HISTORY preeminently in Jesus Christ (revelation in a person) and in the Word of Scriptures (revelation as proposition)</a:t>
            </a:r>
            <a:endParaRPr lang="en-US" b="1" dirty="0">
              <a:solidFill>
                <a:schemeClr val="bg1"/>
              </a:solidFill>
            </a:endParaRPr>
          </a:p>
        </p:txBody>
      </p:sp>
      <p:sp>
        <p:nvSpPr>
          <p:cNvPr id="6" name="TextBox 5"/>
          <p:cNvSpPr txBox="1"/>
          <p:nvPr/>
        </p:nvSpPr>
        <p:spPr>
          <a:xfrm>
            <a:off x="6473853" y="2760742"/>
            <a:ext cx="4969210" cy="369332"/>
          </a:xfrm>
          <a:prstGeom prst="rect">
            <a:avLst/>
          </a:prstGeom>
          <a:noFill/>
          <a:ln>
            <a:solidFill>
              <a:schemeClr val="tx1"/>
            </a:solidFill>
          </a:ln>
        </p:spPr>
        <p:txBody>
          <a:bodyPr wrap="square" rtlCol="0">
            <a:spAutoFit/>
          </a:bodyPr>
          <a:lstStyle/>
          <a:p>
            <a:r>
              <a:rPr lang="en-US" b="1" dirty="0" smtClean="0"/>
              <a:t>Living: (The Son) John 1:18, Hebrews 1:1-3</a:t>
            </a:r>
            <a:endParaRPr lang="en-US" b="1" dirty="0"/>
          </a:p>
        </p:txBody>
      </p:sp>
      <p:sp>
        <p:nvSpPr>
          <p:cNvPr id="7" name="TextBox 6"/>
          <p:cNvSpPr txBox="1"/>
          <p:nvPr/>
        </p:nvSpPr>
        <p:spPr>
          <a:xfrm>
            <a:off x="7244478" y="3435741"/>
            <a:ext cx="4198585" cy="646331"/>
          </a:xfrm>
          <a:prstGeom prst="rect">
            <a:avLst/>
          </a:prstGeom>
          <a:noFill/>
          <a:ln>
            <a:solidFill>
              <a:schemeClr val="tx1"/>
            </a:solidFill>
          </a:ln>
        </p:spPr>
        <p:txBody>
          <a:bodyPr wrap="none" rtlCol="0">
            <a:spAutoFit/>
          </a:bodyPr>
          <a:lstStyle/>
          <a:p>
            <a:r>
              <a:rPr lang="en-US" b="1" dirty="0" smtClean="0"/>
              <a:t>Written: (The Scriptures) </a:t>
            </a:r>
          </a:p>
          <a:p>
            <a:r>
              <a:rPr lang="en-US" b="1" dirty="0" smtClean="0"/>
              <a:t>I Corinthians 2:10-13, 2 Peter 1:19-21</a:t>
            </a:r>
            <a:endParaRPr lang="en-US" b="1" dirty="0"/>
          </a:p>
        </p:txBody>
      </p:sp>
      <p:sp>
        <p:nvSpPr>
          <p:cNvPr id="8" name="TextBox 7"/>
          <p:cNvSpPr txBox="1"/>
          <p:nvPr/>
        </p:nvSpPr>
        <p:spPr>
          <a:xfrm>
            <a:off x="248193" y="4791386"/>
            <a:ext cx="5359588" cy="1754326"/>
          </a:xfrm>
          <a:prstGeom prst="rect">
            <a:avLst/>
          </a:prstGeom>
          <a:solidFill>
            <a:srgbClr val="0020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b="1" dirty="0" smtClean="0">
                <a:solidFill>
                  <a:schemeClr val="bg1"/>
                </a:solidFill>
              </a:rPr>
              <a:t>Inspiration: The act of God by which He </a:t>
            </a:r>
          </a:p>
          <a:p>
            <a:r>
              <a:rPr lang="en-US" b="1" dirty="0" smtClean="0">
                <a:solidFill>
                  <a:schemeClr val="bg1"/>
                </a:solidFill>
              </a:rPr>
              <a:t>superintended (guided) the human authors </a:t>
            </a:r>
          </a:p>
          <a:p>
            <a:r>
              <a:rPr lang="en-US" b="1" dirty="0" smtClean="0">
                <a:solidFill>
                  <a:schemeClr val="bg1"/>
                </a:solidFill>
              </a:rPr>
              <a:t>of the 66 books of the Bible so that using their </a:t>
            </a:r>
          </a:p>
          <a:p>
            <a:r>
              <a:rPr lang="en-US" b="1" dirty="0" smtClean="0">
                <a:solidFill>
                  <a:schemeClr val="bg1"/>
                </a:solidFill>
              </a:rPr>
              <a:t>own individual personalities they composed </a:t>
            </a:r>
          </a:p>
          <a:p>
            <a:r>
              <a:rPr lang="en-US" b="1" dirty="0" smtClean="0">
                <a:solidFill>
                  <a:schemeClr val="bg1"/>
                </a:solidFill>
              </a:rPr>
              <a:t>and recorded without error, His revelation to </a:t>
            </a:r>
          </a:p>
          <a:p>
            <a:r>
              <a:rPr lang="en-US" b="1" dirty="0" smtClean="0">
                <a:solidFill>
                  <a:schemeClr val="bg1"/>
                </a:solidFill>
              </a:rPr>
              <a:t>man in the words of the original</a:t>
            </a:r>
            <a:r>
              <a:rPr lang="en-US" b="1" dirty="0" smtClean="0"/>
              <a:t>.</a:t>
            </a:r>
            <a:endParaRPr lang="en-US" b="1" dirty="0"/>
          </a:p>
        </p:txBody>
      </p:sp>
      <p:sp>
        <p:nvSpPr>
          <p:cNvPr id="9" name="TextBox 8"/>
          <p:cNvSpPr txBox="1"/>
          <p:nvPr/>
        </p:nvSpPr>
        <p:spPr>
          <a:xfrm>
            <a:off x="6208938" y="5068384"/>
            <a:ext cx="5234125" cy="1477328"/>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rtlCol="0">
            <a:spAutoFit/>
          </a:bodyPr>
          <a:lstStyle/>
          <a:p>
            <a:r>
              <a:rPr lang="en-US" b="1" dirty="0" smtClean="0"/>
              <a:t>FOUR SCRIPTURES THAT SPEAK TO INSPIRATION</a:t>
            </a:r>
          </a:p>
          <a:p>
            <a:r>
              <a:rPr lang="en-US" b="1" dirty="0" smtClean="0"/>
              <a:t>Matthew 5:17-18</a:t>
            </a:r>
          </a:p>
          <a:p>
            <a:r>
              <a:rPr lang="en-US" b="1" dirty="0" smtClean="0"/>
              <a:t>John 10:35 (Jesus’ view)</a:t>
            </a:r>
          </a:p>
          <a:p>
            <a:r>
              <a:rPr lang="en-US" b="1" dirty="0" smtClean="0"/>
              <a:t>2 Timothy 3:15-17 (Paul’s view)</a:t>
            </a:r>
          </a:p>
          <a:p>
            <a:r>
              <a:rPr lang="en-US" b="1" dirty="0" smtClean="0"/>
              <a:t>2 Peter 1:16-21 (Peters view)</a:t>
            </a:r>
            <a:endParaRPr lang="en-US" b="1" dirty="0"/>
          </a:p>
        </p:txBody>
      </p:sp>
      <p:sp>
        <p:nvSpPr>
          <p:cNvPr id="10" name="Right Arrow 9"/>
          <p:cNvSpPr/>
          <p:nvPr/>
        </p:nvSpPr>
        <p:spPr>
          <a:xfrm>
            <a:off x="4689567" y="1488511"/>
            <a:ext cx="733964" cy="470918"/>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694047" y="2722300"/>
            <a:ext cx="1779805" cy="484632"/>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689566" y="3543883"/>
            <a:ext cx="2554911" cy="484632"/>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1634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27018" y="1630680"/>
            <a:ext cx="10920549"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11500" b="1" dirty="0" smtClean="0">
                <a:ln/>
                <a:solidFill>
                  <a:schemeClr val="accent3"/>
                </a:solidFill>
              </a:rPr>
              <a:t>General Revelation</a:t>
            </a:r>
            <a:endParaRPr lang="en-US" sz="115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85797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28" y="452718"/>
            <a:ext cx="10534507"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smtClean="0">
                <a:ln/>
                <a:solidFill>
                  <a:schemeClr val="accent3"/>
                </a:solidFill>
              </a:rPr>
              <a:t>General Revelation</a:t>
            </a:r>
            <a:endParaRPr lang="en-US" sz="5400" b="1" dirty="0">
              <a:ln/>
              <a:solidFill>
                <a:schemeClr val="accent3"/>
              </a:solidFill>
            </a:endParaRPr>
          </a:p>
        </p:txBody>
      </p:sp>
      <p:sp>
        <p:nvSpPr>
          <p:cNvPr id="3" name="Content Placeholder 2"/>
          <p:cNvSpPr>
            <a:spLocks noGrp="1"/>
          </p:cNvSpPr>
          <p:nvPr>
            <p:ph idx="1"/>
          </p:nvPr>
        </p:nvSpPr>
        <p:spPr>
          <a:xfrm>
            <a:off x="330228" y="1853248"/>
            <a:ext cx="9894428" cy="4630679"/>
          </a:xfrm>
        </p:spPr>
        <p:txBody>
          <a:bodyPr>
            <a:normAutofit fontScale="92500" lnSpcReduction="10000"/>
          </a:bodyPr>
          <a:lstStyle/>
          <a:p>
            <a:r>
              <a:rPr lang="en-US" sz="3600" b="1" dirty="0" smtClean="0">
                <a:solidFill>
                  <a:srgbClr val="FF0000"/>
                </a:solidFill>
              </a:rPr>
              <a:t>Refers to God’s self-manifestation through nature, history, and the inner being of the human person. </a:t>
            </a:r>
          </a:p>
          <a:p>
            <a:r>
              <a:rPr lang="en-US" sz="3600" b="1" dirty="0" smtClean="0">
                <a:solidFill>
                  <a:srgbClr val="FF0000"/>
                </a:solidFill>
              </a:rPr>
              <a:t>It is general in two senses: </a:t>
            </a:r>
          </a:p>
          <a:p>
            <a:pPr lvl="1"/>
            <a:r>
              <a:rPr lang="en-US" sz="3400" b="1" dirty="0" smtClean="0">
                <a:solidFill>
                  <a:srgbClr val="FF0000"/>
                </a:solidFill>
              </a:rPr>
              <a:t>Its universal ability (it is accessible to all persons at all times) </a:t>
            </a:r>
          </a:p>
          <a:p>
            <a:pPr lvl="1"/>
            <a:r>
              <a:rPr lang="en-US" sz="3400" b="1" dirty="0" smtClean="0">
                <a:solidFill>
                  <a:srgbClr val="FF0000"/>
                </a:solidFill>
              </a:rPr>
              <a:t>The content of the message (it is less particularized and detailed than specific revelation).</a:t>
            </a:r>
            <a:endParaRPr lang="en-US" sz="3400" b="1" dirty="0">
              <a:solidFill>
                <a:srgbClr val="FF0000"/>
              </a:solidFill>
            </a:endParaRPr>
          </a:p>
        </p:txBody>
      </p:sp>
    </p:spTree>
    <p:extLst>
      <p:ext uri="{BB962C8B-B14F-4D97-AF65-F5344CB8AC3E}">
        <p14:creationId xmlns:p14="http://schemas.microsoft.com/office/powerpoint/2010/main" val="3910905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16" y="452718"/>
            <a:ext cx="9385069"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Questions regarding General Revelation</a:t>
            </a:r>
            <a:endParaRPr lang="en-US" sz="4000" b="1" dirty="0">
              <a:ln/>
              <a:solidFill>
                <a:schemeClr val="accent3"/>
              </a:solidFill>
            </a:endParaRPr>
          </a:p>
        </p:txBody>
      </p:sp>
      <p:sp>
        <p:nvSpPr>
          <p:cNvPr id="3" name="Content Placeholder 2"/>
          <p:cNvSpPr>
            <a:spLocks noGrp="1"/>
          </p:cNvSpPr>
          <p:nvPr>
            <p:ph idx="1"/>
          </p:nvPr>
        </p:nvSpPr>
        <p:spPr>
          <a:xfrm>
            <a:off x="263725" y="1853248"/>
            <a:ext cx="9671583" cy="4749775"/>
          </a:xfrm>
        </p:spPr>
        <p:txBody>
          <a:bodyPr>
            <a:normAutofit/>
          </a:bodyPr>
          <a:lstStyle/>
          <a:p>
            <a:r>
              <a:rPr lang="en-US" sz="2400" b="1" dirty="0" smtClean="0">
                <a:solidFill>
                  <a:srgbClr val="FF0000"/>
                </a:solidFill>
              </a:rPr>
              <a:t>Does it really exist?</a:t>
            </a:r>
          </a:p>
          <a:p>
            <a:r>
              <a:rPr lang="en-US" sz="2400" b="1" dirty="0" smtClean="0">
                <a:solidFill>
                  <a:srgbClr val="FF0000"/>
                </a:solidFill>
              </a:rPr>
              <a:t>What can be made of it?</a:t>
            </a:r>
          </a:p>
          <a:p>
            <a:r>
              <a:rPr lang="en-US" sz="2400" b="1" dirty="0" smtClean="0">
                <a:solidFill>
                  <a:srgbClr val="FF0000"/>
                </a:solidFill>
              </a:rPr>
              <a:t>Can one construct a natural theology (knowledge of God from nature)?</a:t>
            </a:r>
          </a:p>
          <a:p>
            <a:r>
              <a:rPr lang="en-US" sz="2400" b="1" dirty="0" smtClean="0">
                <a:solidFill>
                  <a:srgbClr val="FF0000"/>
                </a:solidFill>
              </a:rPr>
              <a:t>If natural theology is possible, is it enough?</a:t>
            </a:r>
          </a:p>
          <a:p>
            <a:r>
              <a:rPr lang="en-US" sz="2400" b="1" dirty="0" smtClean="0">
                <a:solidFill>
                  <a:srgbClr val="FF0000"/>
                </a:solidFill>
              </a:rPr>
              <a:t>Can general revelation be enough to learn the nature of God?</a:t>
            </a:r>
          </a:p>
          <a:p>
            <a:r>
              <a:rPr lang="en-US" sz="2400" b="1" dirty="0" smtClean="0">
                <a:solidFill>
                  <a:srgbClr val="FF0000"/>
                </a:solidFill>
              </a:rPr>
              <a:t>Can general revelation be enough to learn the purpose of man?</a:t>
            </a:r>
          </a:p>
          <a:p>
            <a:r>
              <a:rPr lang="en-US" sz="2400" b="1" dirty="0" smtClean="0">
                <a:solidFill>
                  <a:srgbClr val="FF0000"/>
                </a:solidFill>
              </a:rPr>
              <a:t>Can general revelation be enough to know God?</a:t>
            </a:r>
          </a:p>
          <a:p>
            <a:r>
              <a:rPr lang="en-US" sz="2400" b="1" dirty="0" smtClean="0">
                <a:solidFill>
                  <a:srgbClr val="FF0000"/>
                </a:solidFill>
              </a:rPr>
              <a:t>Can general revelation be enough to develop a relationship with God?</a:t>
            </a:r>
          </a:p>
          <a:p>
            <a:endParaRPr lang="en-US" dirty="0">
              <a:solidFill>
                <a:srgbClr val="FF0000"/>
              </a:solidFill>
            </a:endParaRPr>
          </a:p>
        </p:txBody>
      </p:sp>
    </p:spTree>
    <p:extLst>
      <p:ext uri="{BB962C8B-B14F-4D97-AF65-F5344CB8AC3E}">
        <p14:creationId xmlns:p14="http://schemas.microsoft.com/office/powerpoint/2010/main" val="149053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1111</TotalTime>
  <Words>1363</Words>
  <Application>Microsoft Office PowerPoint</Application>
  <PresentationFormat>Widescreen</PresentationFormat>
  <Paragraphs>131</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Trebuchet MS</vt:lpstr>
      <vt:lpstr>Wingdings 3</vt:lpstr>
      <vt:lpstr>Facet</vt:lpstr>
      <vt:lpstr>Revelation</vt:lpstr>
      <vt:lpstr>“God is a self-revealing God who has left a witness in a variety of ways.”</vt:lpstr>
      <vt:lpstr>“God, after He spoke long ago to the fathers in the prophets in many portions and in many ways, in these last days has spoken to us in His Son, whom He appointed heir of all things, through whom also He made the world. Heb. 1:1-2</vt:lpstr>
      <vt:lpstr>How has God revealed Himself?</vt:lpstr>
      <vt:lpstr>Two Classifications of Revelation</vt:lpstr>
      <vt:lpstr>PowerPoint Presentation</vt:lpstr>
      <vt:lpstr>General Revelation</vt:lpstr>
      <vt:lpstr>General Revelation</vt:lpstr>
      <vt:lpstr>Questions regarding General Revelation</vt:lpstr>
      <vt:lpstr>Modes of General Revelation</vt:lpstr>
      <vt:lpstr>1. General Revelation and Nature</vt:lpstr>
      <vt:lpstr>2. General Revelation and History</vt:lpstr>
      <vt:lpstr>3. General Revelation and Humanity</vt:lpstr>
      <vt:lpstr>Fatal Weakness of General Revelation</vt:lpstr>
      <vt:lpstr>Implications of General Revelation</vt:lpstr>
      <vt:lpstr>Special/Particular Revelation</vt:lpstr>
      <vt:lpstr>Special/Particular Revelation</vt:lpstr>
      <vt:lpstr>The objective of Special Revelation is relational. God wants to have a relationship with us so He reveals Himself to us and show us exactly how to relate to Him</vt:lpstr>
      <vt:lpstr>Nature and Style of Special Revelation</vt:lpstr>
      <vt:lpstr>Modes of Special Revelation</vt:lpstr>
      <vt:lpstr>Types of Revelation</vt:lpstr>
      <vt:lpstr>Propositional Revelation</vt:lpstr>
      <vt:lpstr>Personal Revelation</vt:lpstr>
      <vt:lpstr>Narrative Revelation</vt:lpstr>
      <vt:lpstr>Revelation is propositional, personal and narrative!</vt:lpstr>
      <vt:lpstr>Scripture as Revelation</vt:lpstr>
      <vt:lpstr>A Provocative Question</vt:lpstr>
      <vt:lpstr>Revelation Is Closed</vt:lpstr>
      <vt:lpstr>End of Lesson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Carpenter</dc:creator>
  <cp:lastModifiedBy>Mark Carpenter</cp:lastModifiedBy>
  <cp:revision>193</cp:revision>
  <cp:lastPrinted>2018-01-15T23:36:21Z</cp:lastPrinted>
  <dcterms:created xsi:type="dcterms:W3CDTF">2018-01-11T19:08:35Z</dcterms:created>
  <dcterms:modified xsi:type="dcterms:W3CDTF">2018-06-03T13:50:29Z</dcterms:modified>
</cp:coreProperties>
</file>