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79" r:id="rId3"/>
    <p:sldId id="261" r:id="rId4"/>
    <p:sldId id="266" r:id="rId5"/>
    <p:sldId id="260" r:id="rId6"/>
    <p:sldId id="259" r:id="rId7"/>
    <p:sldId id="280" r:id="rId8"/>
    <p:sldId id="262" r:id="rId9"/>
    <p:sldId id="263" r:id="rId10"/>
    <p:sldId id="265" r:id="rId11"/>
    <p:sldId id="264" r:id="rId12"/>
    <p:sldId id="272" r:id="rId13"/>
    <p:sldId id="273" r:id="rId14"/>
    <p:sldId id="271" r:id="rId15"/>
    <p:sldId id="276" r:id="rId16"/>
    <p:sldId id="277" r:id="rId17"/>
    <p:sldId id="274" r:id="rId18"/>
    <p:sldId id="275" r:id="rId19"/>
    <p:sldId id="282" r:id="rId20"/>
    <p:sldId id="283"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7" d="100"/>
          <a:sy n="107" d="100"/>
        </p:scale>
        <p:origin x="138"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437EF8-EA3F-4ED3-BA91-CDDF84EFDF9D}" type="slidenum">
              <a:rPr lang="en-US" smtClean="0"/>
              <a:t>‹#›</a:t>
            </a:fld>
            <a:endParaRPr lang="en-US" dirty="0"/>
          </a:p>
        </p:txBody>
      </p:sp>
    </p:spTree>
    <p:extLst>
      <p:ext uri="{BB962C8B-B14F-4D97-AF65-F5344CB8AC3E}">
        <p14:creationId xmlns:p14="http://schemas.microsoft.com/office/powerpoint/2010/main" val="4149959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437EF8-EA3F-4ED3-BA91-CDDF84EFDF9D}" type="slidenum">
              <a:rPr lang="en-US" smtClean="0"/>
              <a:t>‹#›</a:t>
            </a:fld>
            <a:endParaRPr lang="en-US" dirty="0"/>
          </a:p>
        </p:txBody>
      </p:sp>
    </p:spTree>
    <p:extLst>
      <p:ext uri="{BB962C8B-B14F-4D97-AF65-F5344CB8AC3E}">
        <p14:creationId xmlns:p14="http://schemas.microsoft.com/office/powerpoint/2010/main" val="3856869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437EF8-EA3F-4ED3-BA91-CDDF84EFDF9D}"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74543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437EF8-EA3F-4ED3-BA91-CDDF84EFDF9D}" type="slidenum">
              <a:rPr lang="en-US" smtClean="0"/>
              <a:t>‹#›</a:t>
            </a:fld>
            <a:endParaRPr lang="en-US" dirty="0"/>
          </a:p>
        </p:txBody>
      </p:sp>
    </p:spTree>
    <p:extLst>
      <p:ext uri="{BB962C8B-B14F-4D97-AF65-F5344CB8AC3E}">
        <p14:creationId xmlns:p14="http://schemas.microsoft.com/office/powerpoint/2010/main" val="3460165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437EF8-EA3F-4ED3-BA91-CDDF84EFDF9D}"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503968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437EF8-EA3F-4ED3-BA91-CDDF84EFDF9D}" type="slidenum">
              <a:rPr lang="en-US" smtClean="0"/>
              <a:t>‹#›</a:t>
            </a:fld>
            <a:endParaRPr lang="en-US" dirty="0"/>
          </a:p>
        </p:txBody>
      </p:sp>
    </p:spTree>
    <p:extLst>
      <p:ext uri="{BB962C8B-B14F-4D97-AF65-F5344CB8AC3E}">
        <p14:creationId xmlns:p14="http://schemas.microsoft.com/office/powerpoint/2010/main" val="41825475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437EF8-EA3F-4ED3-BA91-CDDF84EFDF9D}" type="slidenum">
              <a:rPr lang="en-US" smtClean="0"/>
              <a:t>‹#›</a:t>
            </a:fld>
            <a:endParaRPr lang="en-US" dirty="0"/>
          </a:p>
        </p:txBody>
      </p:sp>
    </p:spTree>
    <p:extLst>
      <p:ext uri="{BB962C8B-B14F-4D97-AF65-F5344CB8AC3E}">
        <p14:creationId xmlns:p14="http://schemas.microsoft.com/office/powerpoint/2010/main" val="38581178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437EF8-EA3F-4ED3-BA91-CDDF84EFDF9D}" type="slidenum">
              <a:rPr lang="en-US" smtClean="0"/>
              <a:t>‹#›</a:t>
            </a:fld>
            <a:endParaRPr lang="en-US" dirty="0"/>
          </a:p>
        </p:txBody>
      </p:sp>
    </p:spTree>
    <p:extLst>
      <p:ext uri="{BB962C8B-B14F-4D97-AF65-F5344CB8AC3E}">
        <p14:creationId xmlns:p14="http://schemas.microsoft.com/office/powerpoint/2010/main" val="329146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437EF8-EA3F-4ED3-BA91-CDDF84EFDF9D}" type="slidenum">
              <a:rPr lang="en-US" smtClean="0"/>
              <a:t>‹#›</a:t>
            </a:fld>
            <a:endParaRPr lang="en-US" dirty="0"/>
          </a:p>
        </p:txBody>
      </p:sp>
    </p:spTree>
    <p:extLst>
      <p:ext uri="{BB962C8B-B14F-4D97-AF65-F5344CB8AC3E}">
        <p14:creationId xmlns:p14="http://schemas.microsoft.com/office/powerpoint/2010/main" val="3275400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9437EF8-EA3F-4ED3-BA91-CDDF84EFDF9D}" type="slidenum">
              <a:rPr lang="en-US" smtClean="0"/>
              <a:t>‹#›</a:t>
            </a:fld>
            <a:endParaRPr lang="en-US" dirty="0"/>
          </a:p>
        </p:txBody>
      </p:sp>
    </p:spTree>
    <p:extLst>
      <p:ext uri="{BB962C8B-B14F-4D97-AF65-F5344CB8AC3E}">
        <p14:creationId xmlns:p14="http://schemas.microsoft.com/office/powerpoint/2010/main" val="3490929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437EF8-EA3F-4ED3-BA91-CDDF84EFDF9D}" type="slidenum">
              <a:rPr lang="en-US" smtClean="0"/>
              <a:t>‹#›</a:t>
            </a:fld>
            <a:endParaRPr lang="en-US" dirty="0"/>
          </a:p>
        </p:txBody>
      </p:sp>
    </p:spTree>
    <p:extLst>
      <p:ext uri="{BB962C8B-B14F-4D97-AF65-F5344CB8AC3E}">
        <p14:creationId xmlns:p14="http://schemas.microsoft.com/office/powerpoint/2010/main" val="2484872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9437EF8-EA3F-4ED3-BA91-CDDF84EFDF9D}" type="slidenum">
              <a:rPr lang="en-US" smtClean="0"/>
              <a:t>‹#›</a:t>
            </a:fld>
            <a:endParaRPr lang="en-US" dirty="0"/>
          </a:p>
        </p:txBody>
      </p:sp>
    </p:spTree>
    <p:extLst>
      <p:ext uri="{BB962C8B-B14F-4D97-AF65-F5344CB8AC3E}">
        <p14:creationId xmlns:p14="http://schemas.microsoft.com/office/powerpoint/2010/main" val="2851492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9437EF8-EA3F-4ED3-BA91-CDDF84EFDF9D}" type="slidenum">
              <a:rPr lang="en-US" smtClean="0"/>
              <a:t>‹#›</a:t>
            </a:fld>
            <a:endParaRPr lang="en-US" dirty="0"/>
          </a:p>
        </p:txBody>
      </p:sp>
    </p:spTree>
    <p:extLst>
      <p:ext uri="{BB962C8B-B14F-4D97-AF65-F5344CB8AC3E}">
        <p14:creationId xmlns:p14="http://schemas.microsoft.com/office/powerpoint/2010/main" val="1199924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9437EF8-EA3F-4ED3-BA91-CDDF84EFDF9D}" type="slidenum">
              <a:rPr lang="en-US" smtClean="0"/>
              <a:t>‹#›</a:t>
            </a:fld>
            <a:endParaRPr lang="en-US" dirty="0"/>
          </a:p>
        </p:txBody>
      </p:sp>
    </p:spTree>
    <p:extLst>
      <p:ext uri="{BB962C8B-B14F-4D97-AF65-F5344CB8AC3E}">
        <p14:creationId xmlns:p14="http://schemas.microsoft.com/office/powerpoint/2010/main" val="28675019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C7001ED-81CA-4284-ABD7-D90F553551D6}" type="datetimeFigureOut">
              <a:rPr lang="en-US" smtClean="0"/>
              <a:t>8/5/2018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437EF8-EA3F-4ED3-BA91-CDDF84EFDF9D}" type="slidenum">
              <a:rPr lang="en-US" smtClean="0"/>
              <a:t>‹#›</a:t>
            </a:fld>
            <a:endParaRPr lang="en-US" dirty="0"/>
          </a:p>
        </p:txBody>
      </p:sp>
    </p:spTree>
    <p:extLst>
      <p:ext uri="{BB962C8B-B14F-4D97-AF65-F5344CB8AC3E}">
        <p14:creationId xmlns:p14="http://schemas.microsoft.com/office/powerpoint/2010/main" val="2617147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9437EF8-EA3F-4ED3-BA91-CDDF84EFDF9D}" type="slidenum">
              <a:rPr lang="en-US" smtClean="0"/>
              <a:t>‹#›</a:t>
            </a:fld>
            <a:endParaRPr lang="en-US" dirty="0"/>
          </a:p>
        </p:txBody>
      </p:sp>
      <p:sp>
        <p:nvSpPr>
          <p:cNvPr id="5" name="Date Placeholder 4"/>
          <p:cNvSpPr>
            <a:spLocks noGrp="1"/>
          </p:cNvSpPr>
          <p:nvPr>
            <p:ph type="dt" sz="half" idx="10"/>
          </p:nvPr>
        </p:nvSpPr>
        <p:spPr/>
        <p:txBody>
          <a:bodyPr/>
          <a:lstStyle/>
          <a:p>
            <a:fld id="{1C7001ED-81CA-4284-ABD7-D90F553551D6}" type="datetimeFigureOut">
              <a:rPr lang="en-US" smtClean="0"/>
              <a:t>8/5/2018</a:t>
            </a:fld>
            <a:endParaRPr lang="en-US" dirty="0"/>
          </a:p>
        </p:txBody>
      </p:sp>
    </p:spTree>
    <p:extLst>
      <p:ext uri="{BB962C8B-B14F-4D97-AF65-F5344CB8AC3E}">
        <p14:creationId xmlns:p14="http://schemas.microsoft.com/office/powerpoint/2010/main" val="23411955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C7001ED-81CA-4284-ABD7-D90F553551D6}" type="datetimeFigureOut">
              <a:rPr lang="en-US" smtClean="0"/>
              <a:t>8/5/2018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9437EF8-EA3F-4ED3-BA91-CDDF84EFDF9D}" type="slidenum">
              <a:rPr lang="en-US" smtClean="0"/>
              <a:t>‹#›</a:t>
            </a:fld>
            <a:endParaRPr lang="en-US" dirty="0"/>
          </a:p>
        </p:txBody>
      </p:sp>
    </p:spTree>
    <p:extLst>
      <p:ext uri="{BB962C8B-B14F-4D97-AF65-F5344CB8AC3E}">
        <p14:creationId xmlns:p14="http://schemas.microsoft.com/office/powerpoint/2010/main" val="88123611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11500" b="1" dirty="0" smtClean="0">
                <a:ln/>
                <a:solidFill>
                  <a:schemeClr val="accent3"/>
                </a:solidFill>
              </a:rPr>
              <a:t>FASTING</a:t>
            </a:r>
            <a:endParaRPr lang="en-US" sz="11500" b="1" dirty="0">
              <a:ln/>
              <a:solidFill>
                <a:schemeClr val="accent3"/>
              </a:solidFill>
            </a:endParaRP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467728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2633" y="609600"/>
            <a:ext cx="8991369"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Types of Fasts Found in the Bible</a:t>
            </a:r>
            <a:endParaRPr lang="en-US" sz="4400" b="1" dirty="0">
              <a:ln/>
              <a:solidFill>
                <a:schemeClr val="accent3"/>
              </a:solidFill>
            </a:endParaRPr>
          </a:p>
        </p:txBody>
      </p:sp>
      <p:sp>
        <p:nvSpPr>
          <p:cNvPr id="3" name="Content Placeholder 2"/>
          <p:cNvSpPr>
            <a:spLocks noGrp="1"/>
          </p:cNvSpPr>
          <p:nvPr>
            <p:ph idx="1"/>
          </p:nvPr>
        </p:nvSpPr>
        <p:spPr>
          <a:xfrm>
            <a:off x="282634" y="1603636"/>
            <a:ext cx="9792392" cy="3880773"/>
          </a:xfrm>
        </p:spPr>
        <p:txBody>
          <a:bodyPr>
            <a:noAutofit/>
          </a:bodyPr>
          <a:lstStyle/>
          <a:p>
            <a:pPr marL="0" indent="0">
              <a:buNone/>
            </a:pPr>
            <a:r>
              <a:rPr lang="en-US" sz="2400" b="1" dirty="0" smtClean="0">
                <a:solidFill>
                  <a:srgbClr val="FF0000"/>
                </a:solidFill>
              </a:rPr>
              <a:t>Partial: </a:t>
            </a:r>
            <a:r>
              <a:rPr lang="en-US" sz="2400" b="1" dirty="0" smtClean="0"/>
              <a:t>Daniel and three other Jewish men had only vegetables and water. (Dan 1:12)</a:t>
            </a:r>
          </a:p>
          <a:p>
            <a:pPr marL="0" indent="0">
              <a:buNone/>
            </a:pPr>
            <a:r>
              <a:rPr lang="en-US" sz="2400" b="1" dirty="0" smtClean="0">
                <a:solidFill>
                  <a:srgbClr val="FF0000"/>
                </a:solidFill>
              </a:rPr>
              <a:t>Absolute: </a:t>
            </a:r>
            <a:r>
              <a:rPr lang="en-US" sz="2400" b="1" dirty="0" smtClean="0"/>
              <a:t>Ezra withdrew from all food and liquids. (Ezra 10:6)</a:t>
            </a:r>
          </a:p>
          <a:p>
            <a:pPr marL="0" indent="0">
              <a:buNone/>
            </a:pPr>
            <a:r>
              <a:rPr lang="en-US" sz="2400" b="1" dirty="0" smtClean="0">
                <a:solidFill>
                  <a:srgbClr val="FF0000"/>
                </a:solidFill>
              </a:rPr>
              <a:t>Supernatural: </a:t>
            </a:r>
            <a:r>
              <a:rPr lang="en-US" sz="2400" b="1" dirty="0" smtClean="0"/>
              <a:t>Moses and Elijah had neither food nor water for 40 days. (</a:t>
            </a:r>
            <a:r>
              <a:rPr lang="en-US" sz="2400" b="1" dirty="0" err="1" smtClean="0"/>
              <a:t>Deut</a:t>
            </a:r>
            <a:r>
              <a:rPr lang="en-US" sz="2400" b="1" dirty="0" smtClean="0"/>
              <a:t> 9:9, I Kings 19:8)</a:t>
            </a:r>
          </a:p>
          <a:p>
            <a:pPr marL="0" indent="0">
              <a:buNone/>
            </a:pPr>
            <a:r>
              <a:rPr lang="en-US" sz="2400" b="1" dirty="0" smtClean="0">
                <a:solidFill>
                  <a:srgbClr val="FF0000"/>
                </a:solidFill>
              </a:rPr>
              <a:t>Private: </a:t>
            </a:r>
            <a:r>
              <a:rPr lang="en-US" sz="2400" b="1" dirty="0" smtClean="0"/>
              <a:t>Fast with no one else knowing (Matthew 6:16-18)</a:t>
            </a:r>
          </a:p>
          <a:p>
            <a:pPr marL="0" indent="0">
              <a:buNone/>
            </a:pPr>
            <a:r>
              <a:rPr lang="en-US" sz="2400" b="1" dirty="0" smtClean="0">
                <a:solidFill>
                  <a:srgbClr val="FF0000"/>
                </a:solidFill>
              </a:rPr>
              <a:t>Congregational: </a:t>
            </a:r>
            <a:r>
              <a:rPr lang="en-US" sz="2400" b="1" dirty="0" smtClean="0"/>
              <a:t>Joel 2:15-16, Acts 13:2</a:t>
            </a:r>
          </a:p>
          <a:p>
            <a:pPr marL="0" indent="0">
              <a:buNone/>
            </a:pPr>
            <a:r>
              <a:rPr lang="en-US" sz="2400" b="1" dirty="0" smtClean="0">
                <a:solidFill>
                  <a:srgbClr val="FF0000"/>
                </a:solidFill>
              </a:rPr>
              <a:t>National: </a:t>
            </a:r>
            <a:r>
              <a:rPr lang="en-US" sz="2400" b="1" dirty="0" smtClean="0"/>
              <a:t>King Jehoshaphat proclaimed a fast for all Judah (II Chronicles 20:3)</a:t>
            </a:r>
          </a:p>
          <a:p>
            <a:pPr marL="0" indent="0">
              <a:buNone/>
            </a:pPr>
            <a:r>
              <a:rPr lang="en-US" sz="2400" b="1" dirty="0" smtClean="0">
                <a:solidFill>
                  <a:srgbClr val="FF0000"/>
                </a:solidFill>
              </a:rPr>
              <a:t>Regular: </a:t>
            </a:r>
            <a:r>
              <a:rPr lang="en-US" sz="2400" b="1" dirty="0" smtClean="0"/>
              <a:t>Scheduled fasts. (Leviticus 16:29-31, Zechariah 8:19)</a:t>
            </a:r>
          </a:p>
          <a:p>
            <a:pPr marL="0" indent="0">
              <a:buNone/>
            </a:pPr>
            <a:r>
              <a:rPr lang="en-US" sz="2400" b="1" dirty="0" smtClean="0">
                <a:solidFill>
                  <a:srgbClr val="FF0000"/>
                </a:solidFill>
              </a:rPr>
              <a:t>Occasional: </a:t>
            </a:r>
            <a:r>
              <a:rPr lang="en-US" sz="2400" b="1" dirty="0" smtClean="0"/>
              <a:t>Special occasions. (Matthew 9:15)</a:t>
            </a:r>
            <a:endParaRPr lang="en-US" sz="2400" b="1" dirty="0"/>
          </a:p>
        </p:txBody>
      </p:sp>
    </p:spTree>
    <p:extLst>
      <p:ext uri="{BB962C8B-B14F-4D97-AF65-F5344CB8AC3E}">
        <p14:creationId xmlns:p14="http://schemas.microsoft.com/office/powerpoint/2010/main" val="3494967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005" y="293716"/>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Fasting is Expected!</a:t>
            </a:r>
            <a:endParaRPr lang="en-US" sz="4800" b="1" dirty="0">
              <a:ln/>
              <a:solidFill>
                <a:schemeClr val="accent3"/>
              </a:solidFill>
            </a:endParaRPr>
          </a:p>
        </p:txBody>
      </p:sp>
      <p:sp>
        <p:nvSpPr>
          <p:cNvPr id="3" name="Content Placeholder 2"/>
          <p:cNvSpPr>
            <a:spLocks noGrp="1"/>
          </p:cNvSpPr>
          <p:nvPr>
            <p:ph idx="1"/>
          </p:nvPr>
        </p:nvSpPr>
        <p:spPr>
          <a:xfrm>
            <a:off x="133005" y="1396538"/>
            <a:ext cx="9917082" cy="5286895"/>
          </a:xfrm>
        </p:spPr>
        <p:txBody>
          <a:bodyPr>
            <a:normAutofit lnSpcReduction="10000"/>
          </a:bodyPr>
          <a:lstStyle/>
          <a:p>
            <a:r>
              <a:rPr lang="en-US" sz="2200" b="1" dirty="0" smtClean="0"/>
              <a:t>Jesus expected that his followers would fast.</a:t>
            </a:r>
          </a:p>
          <a:p>
            <a:r>
              <a:rPr lang="en-US" sz="2200" b="1" dirty="0" smtClean="0"/>
              <a:t>“And when you fast… but when you fast…” Matthew 6:16-17</a:t>
            </a:r>
          </a:p>
          <a:p>
            <a:r>
              <a:rPr lang="en-US" sz="2200" b="1" dirty="0" smtClean="0"/>
              <a:t>In Matthew 6:2-3 Jesus made the statement “when you give.” </a:t>
            </a:r>
          </a:p>
          <a:p>
            <a:r>
              <a:rPr lang="en-US" sz="2200" b="1" dirty="0" smtClean="0"/>
              <a:t>In Matthew 6:5-7 Jesus made the statement “when you pray.”</a:t>
            </a:r>
          </a:p>
          <a:p>
            <a:r>
              <a:rPr lang="en-US" sz="2200" b="1" dirty="0" smtClean="0"/>
              <a:t>No one doubts God’s expectation that we give and pray.</a:t>
            </a:r>
          </a:p>
          <a:p>
            <a:r>
              <a:rPr lang="en-US" sz="2200" b="1" dirty="0" smtClean="0"/>
              <a:t>We should not doubt God’s expectation that we are to fast.</a:t>
            </a:r>
          </a:p>
          <a:p>
            <a:r>
              <a:rPr lang="en-US" sz="2200" b="1" dirty="0" smtClean="0"/>
              <a:t>Jesus told the Pharisees that when he is gone his disciples will fast. Matthew 9:15</a:t>
            </a:r>
          </a:p>
          <a:p>
            <a:r>
              <a:rPr lang="en-US" sz="2200" b="1" dirty="0" smtClean="0"/>
              <a:t>Christians in the book of Acts fasted. (9:9, 13:2, 14:23)</a:t>
            </a:r>
          </a:p>
          <a:p>
            <a:r>
              <a:rPr lang="en-US" sz="2200" b="1" dirty="0" smtClean="0"/>
              <a:t>Jesus did not give a command as to how long and how often we should fast.</a:t>
            </a:r>
          </a:p>
          <a:p>
            <a:r>
              <a:rPr lang="en-US" sz="2200" b="1" dirty="0" smtClean="0"/>
              <a:t>However, Jesus clearly expected his followers to fast.</a:t>
            </a:r>
          </a:p>
          <a:p>
            <a:r>
              <a:rPr lang="en-US" sz="2200" b="1" dirty="0" smtClean="0"/>
              <a:t>Nothing has changed, he still does.</a:t>
            </a:r>
          </a:p>
          <a:p>
            <a:endParaRPr lang="en-US" dirty="0" smtClean="0"/>
          </a:p>
          <a:p>
            <a:endParaRPr lang="en-US" dirty="0"/>
          </a:p>
        </p:txBody>
      </p:sp>
    </p:spTree>
    <p:extLst>
      <p:ext uri="{BB962C8B-B14F-4D97-AF65-F5344CB8AC3E}">
        <p14:creationId xmlns:p14="http://schemas.microsoft.com/office/powerpoint/2010/main" val="2169895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892512"/>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For fasting to be effective and biblical it must be done for a purpose. </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507040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402061"/>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The purpose of biblical fasting is not to lose weight!</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000614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446" y="268778"/>
            <a:ext cx="859666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Why Fasting Took Place in the Bible</a:t>
            </a:r>
            <a:endParaRPr lang="en-US" sz="4000" b="1" dirty="0">
              <a:ln/>
              <a:solidFill>
                <a:schemeClr val="accent3"/>
              </a:solidFill>
            </a:endParaRPr>
          </a:p>
        </p:txBody>
      </p:sp>
      <p:sp>
        <p:nvSpPr>
          <p:cNvPr id="3" name="Content Placeholder 2"/>
          <p:cNvSpPr>
            <a:spLocks noGrp="1"/>
          </p:cNvSpPr>
          <p:nvPr>
            <p:ph idx="1"/>
          </p:nvPr>
        </p:nvSpPr>
        <p:spPr>
          <a:xfrm>
            <a:off x="228445" y="1180408"/>
            <a:ext cx="9846579" cy="5469774"/>
          </a:xfrm>
        </p:spPr>
        <p:txBody>
          <a:bodyPr>
            <a:normAutofit/>
          </a:bodyPr>
          <a:lstStyle/>
          <a:p>
            <a:r>
              <a:rPr lang="en-US" sz="2400" b="1" dirty="0" smtClean="0"/>
              <a:t>To strengthen prayer, Ezra 8:23</a:t>
            </a:r>
          </a:p>
          <a:p>
            <a:pPr lvl="1"/>
            <a:r>
              <a:rPr lang="en-US" sz="2000" dirty="0" smtClean="0"/>
              <a:t>“There is something about fasting that sharpens the edge of our intercession and deepens the passion of our supplications.”</a:t>
            </a:r>
          </a:p>
          <a:p>
            <a:r>
              <a:rPr lang="en-US" sz="2400" b="1" dirty="0" smtClean="0"/>
              <a:t>To seek God’s guidance, Acts 14:23</a:t>
            </a:r>
          </a:p>
          <a:p>
            <a:pPr lvl="1"/>
            <a:r>
              <a:rPr lang="en-US" sz="2000" dirty="0" smtClean="0"/>
              <a:t>There is something about fasting that increases spiritual sensitivity. The </a:t>
            </a:r>
            <a:r>
              <a:rPr lang="en-US" sz="2000" dirty="0"/>
              <a:t>longer the fast, the more sensitive we come to the will and heart of God</a:t>
            </a:r>
            <a:r>
              <a:rPr lang="en-US" sz="2000" dirty="0" smtClean="0"/>
              <a:t>.</a:t>
            </a:r>
          </a:p>
          <a:p>
            <a:r>
              <a:rPr lang="en-US" sz="2400" b="1" dirty="0" smtClean="0"/>
              <a:t>To Express Grief, I Samuel 31:13, II Samuel 1:11-12 (Over Saul’s death)</a:t>
            </a:r>
          </a:p>
          <a:p>
            <a:pPr lvl="1"/>
            <a:r>
              <a:rPr lang="en-US" sz="2000" dirty="0" smtClean="0"/>
              <a:t>This can be any kind of grief; for personal loss, personal sin, sin of others.</a:t>
            </a:r>
          </a:p>
          <a:p>
            <a:r>
              <a:rPr lang="en-US" sz="2400" b="1" dirty="0" smtClean="0"/>
              <a:t>To Seek Deliverance and Protection, II Chronicles 20:3-4, Esther 4:16</a:t>
            </a:r>
          </a:p>
          <a:p>
            <a:pPr lvl="1"/>
            <a:r>
              <a:rPr lang="en-US" sz="2000" dirty="0" smtClean="0"/>
              <a:t>A common fast in biblical times. This can be both corporate and/or individual (Psalm 109).</a:t>
            </a:r>
          </a:p>
          <a:p>
            <a:endParaRPr lang="en-US" dirty="0" smtClean="0"/>
          </a:p>
          <a:p>
            <a:endParaRPr lang="en-US" dirty="0" smtClean="0"/>
          </a:p>
          <a:p>
            <a:endParaRPr lang="en-US" dirty="0"/>
          </a:p>
        </p:txBody>
      </p:sp>
    </p:spTree>
    <p:extLst>
      <p:ext uri="{BB962C8B-B14F-4D97-AF65-F5344CB8AC3E}">
        <p14:creationId xmlns:p14="http://schemas.microsoft.com/office/powerpoint/2010/main" val="197365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446" y="268778"/>
            <a:ext cx="859666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Why Fasting Took Place in the Bible</a:t>
            </a:r>
            <a:endParaRPr lang="en-US" sz="4000" b="1" dirty="0">
              <a:ln/>
              <a:solidFill>
                <a:schemeClr val="accent3"/>
              </a:solidFill>
            </a:endParaRPr>
          </a:p>
        </p:txBody>
      </p:sp>
      <p:sp>
        <p:nvSpPr>
          <p:cNvPr id="3" name="Content Placeholder 2"/>
          <p:cNvSpPr>
            <a:spLocks noGrp="1"/>
          </p:cNvSpPr>
          <p:nvPr>
            <p:ph idx="1"/>
          </p:nvPr>
        </p:nvSpPr>
        <p:spPr>
          <a:xfrm>
            <a:off x="228445" y="1180408"/>
            <a:ext cx="9846579" cy="5677592"/>
          </a:xfrm>
        </p:spPr>
        <p:txBody>
          <a:bodyPr>
            <a:normAutofit/>
          </a:bodyPr>
          <a:lstStyle/>
          <a:p>
            <a:r>
              <a:rPr lang="en-US" sz="2400" b="1" dirty="0"/>
              <a:t>To Express Repentance and the Return to God, I Samuel 7:6, Joel 2:12, Jonah 3:5-8</a:t>
            </a:r>
          </a:p>
          <a:p>
            <a:pPr lvl="1"/>
            <a:r>
              <a:rPr lang="en-US" sz="2000" dirty="0"/>
              <a:t>In truth, grief over sin may rob you of any appetite. Just be sure you occupy your mealtime with prayer</a:t>
            </a:r>
            <a:r>
              <a:rPr lang="en-US" sz="2000" dirty="0" smtClean="0"/>
              <a:t>!</a:t>
            </a:r>
            <a:endParaRPr lang="en-US" sz="1800" dirty="0" smtClean="0"/>
          </a:p>
          <a:p>
            <a:r>
              <a:rPr lang="en-US" sz="2400" b="1" dirty="0" smtClean="0"/>
              <a:t>To </a:t>
            </a:r>
            <a:r>
              <a:rPr lang="en-US" sz="2400" b="1" dirty="0"/>
              <a:t>Humble Oneself Before God, </a:t>
            </a:r>
            <a:r>
              <a:rPr lang="en-US" sz="2400" b="1" dirty="0" smtClean="0"/>
              <a:t>I Kings 21:27-29</a:t>
            </a:r>
          </a:p>
          <a:p>
            <a:pPr lvl="1"/>
            <a:r>
              <a:rPr lang="en-US" sz="1800" dirty="0" smtClean="0"/>
              <a:t>Fasting itself is not humility (Luke 18:12), but it is a physical act that expresses humility.</a:t>
            </a:r>
          </a:p>
          <a:p>
            <a:r>
              <a:rPr lang="en-US" sz="2400" b="1" dirty="0" smtClean="0"/>
              <a:t>To Express Concern for the Work of God, Nehemiah 1:3-4, Daniel 9:3</a:t>
            </a:r>
          </a:p>
          <a:p>
            <a:pPr lvl="1"/>
            <a:r>
              <a:rPr lang="en-US" sz="1800" dirty="0" smtClean="0"/>
              <a:t>Grief because Christians are not serious about serving the Lord.</a:t>
            </a:r>
          </a:p>
          <a:p>
            <a:r>
              <a:rPr lang="en-US" sz="2400" b="1" dirty="0" smtClean="0"/>
              <a:t>To Minister to the Needs of Others, Isaiah 58:1-12</a:t>
            </a:r>
          </a:p>
          <a:p>
            <a:pPr lvl="1"/>
            <a:r>
              <a:rPr lang="en-US" sz="1800" dirty="0" smtClean="0"/>
              <a:t>If fasting an the other Spiritual Disciplines do not lead us to serve and minister to others, then we are engaging in Spiritual Disciplines with motives that God will not bless.</a:t>
            </a:r>
          </a:p>
          <a:p>
            <a:endParaRPr lang="en-US" dirty="0" smtClean="0"/>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365918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446" y="268778"/>
            <a:ext cx="8596668"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Why Fasting Took Place in the Bible</a:t>
            </a:r>
            <a:endParaRPr lang="en-US" sz="4000" b="1" dirty="0">
              <a:ln/>
              <a:solidFill>
                <a:schemeClr val="accent3"/>
              </a:solidFill>
            </a:endParaRPr>
          </a:p>
        </p:txBody>
      </p:sp>
      <p:sp>
        <p:nvSpPr>
          <p:cNvPr id="3" name="Content Placeholder 2"/>
          <p:cNvSpPr>
            <a:spLocks noGrp="1"/>
          </p:cNvSpPr>
          <p:nvPr>
            <p:ph idx="1"/>
          </p:nvPr>
        </p:nvSpPr>
        <p:spPr>
          <a:xfrm>
            <a:off x="228445" y="1180408"/>
            <a:ext cx="9846579" cy="4029682"/>
          </a:xfrm>
        </p:spPr>
        <p:txBody>
          <a:bodyPr/>
          <a:lstStyle/>
          <a:p>
            <a:r>
              <a:rPr lang="en-US" sz="2400" b="1" dirty="0" smtClean="0"/>
              <a:t>To Overcome Temptation and Dedicate Yourself to God, Matthew 4:11</a:t>
            </a:r>
          </a:p>
          <a:p>
            <a:pPr lvl="1"/>
            <a:r>
              <a:rPr lang="en-US" sz="2000" dirty="0" smtClean="0"/>
              <a:t>God never asks us for a 40 day fast. However, it will help to overcome temptation. Note: If you are fasting in for this reason, then logic dictates that you also fast from the thing that is producing the temptation!</a:t>
            </a:r>
          </a:p>
          <a:p>
            <a:r>
              <a:rPr lang="en-US" sz="2400" b="1" dirty="0" smtClean="0"/>
              <a:t>To Express Love and Worship to God, Luke 2:37</a:t>
            </a:r>
          </a:p>
          <a:p>
            <a:pPr lvl="1"/>
            <a:r>
              <a:rPr lang="en-US" sz="2000" dirty="0" smtClean="0"/>
              <a:t>Usually fasting in the Bible is associated with dire circumstances and great trouble. However, one can also fast purely as an expression of love and devotion to God.</a:t>
            </a:r>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2384002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4050833"/>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smtClean="0">
                <a:ln/>
                <a:solidFill>
                  <a:schemeClr val="accent3"/>
                </a:solidFill>
              </a:rPr>
              <a:t>In the years that I have ministered I have heard about churches engaging in corporate solemn assemblies. However, I have never heard of a congregation engaging in a corporate fast for anything.</a:t>
            </a:r>
            <a:endParaRPr lang="en-US" sz="4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1716669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07325" y="4050833"/>
            <a:ext cx="980070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When considering the numerical decline of local churches, the spiritual decline biblical sentiment, and the ubiquitous escalation of godlessness and immorality, perhaps it time for corporate fasting!</a:t>
            </a:r>
            <a:endParaRPr lang="en-US" sz="44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117474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922" y="340659"/>
            <a:ext cx="8596668"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Why Should We Fast?</a:t>
            </a:r>
            <a:endParaRPr lang="en-US" sz="4800" b="1" dirty="0">
              <a:ln/>
              <a:solidFill>
                <a:schemeClr val="accent3"/>
              </a:solidFill>
            </a:endParaRPr>
          </a:p>
        </p:txBody>
      </p:sp>
      <p:sp>
        <p:nvSpPr>
          <p:cNvPr id="3" name="Content Placeholder 2"/>
          <p:cNvSpPr>
            <a:spLocks noGrp="1"/>
          </p:cNvSpPr>
          <p:nvPr>
            <p:ph idx="1"/>
          </p:nvPr>
        </p:nvSpPr>
        <p:spPr>
          <a:xfrm>
            <a:off x="273921" y="1326871"/>
            <a:ext cx="9748620" cy="5289082"/>
          </a:xfrm>
        </p:spPr>
        <p:txBody>
          <a:bodyPr>
            <a:normAutofit fontScale="92500"/>
          </a:bodyPr>
          <a:lstStyle/>
          <a:p>
            <a:r>
              <a:rPr lang="en-US" sz="2600" b="1" dirty="0" smtClean="0"/>
              <a:t>Jesus </a:t>
            </a:r>
            <a:r>
              <a:rPr lang="en-US" sz="2600" b="1" dirty="0"/>
              <a:t>assumed and expected that we would. Matthew 16:16-17.</a:t>
            </a:r>
          </a:p>
          <a:p>
            <a:r>
              <a:rPr lang="en-US" sz="2600" b="1" dirty="0"/>
              <a:t>If done correctly: Humbly with the desire to discover God’s will and seek His face… </a:t>
            </a:r>
          </a:p>
          <a:p>
            <a:r>
              <a:rPr lang="en-US" sz="2600" b="1" dirty="0"/>
              <a:t>It will make you much more sensitive to the Holy Spirit’s leading.</a:t>
            </a:r>
          </a:p>
          <a:p>
            <a:r>
              <a:rPr lang="en-US" sz="2600" b="1" dirty="0"/>
              <a:t>It will make you much more sensitive to the other Spiritual Disciplines.</a:t>
            </a:r>
          </a:p>
          <a:p>
            <a:r>
              <a:rPr lang="en-US" sz="2600" b="1" dirty="0"/>
              <a:t>It facilitates an increase in godliness.</a:t>
            </a:r>
          </a:p>
          <a:p>
            <a:r>
              <a:rPr lang="en-US" sz="2600" b="1" dirty="0"/>
              <a:t>It generates an inward strength towards personal obedience.</a:t>
            </a:r>
          </a:p>
          <a:p>
            <a:r>
              <a:rPr lang="en-US" sz="2600" b="1" dirty="0"/>
              <a:t>It can calm a heart that is distressed.</a:t>
            </a:r>
          </a:p>
          <a:p>
            <a:r>
              <a:rPr lang="en-US" sz="2600" b="1" dirty="0"/>
              <a:t>It honors our Lord Jesus!</a:t>
            </a:r>
          </a:p>
          <a:p>
            <a:endParaRPr lang="en-US" dirty="0"/>
          </a:p>
        </p:txBody>
      </p:sp>
    </p:spTree>
    <p:extLst>
      <p:ext uri="{BB962C8B-B14F-4D97-AF65-F5344CB8AC3E}">
        <p14:creationId xmlns:p14="http://schemas.microsoft.com/office/powerpoint/2010/main" val="3782699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90282" y="2404534"/>
            <a:ext cx="9072283"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sz="3200" b="1" dirty="0" smtClean="0">
                <a:ln/>
                <a:solidFill>
                  <a:schemeClr val="accent3"/>
                </a:solidFill>
              </a:rPr>
              <a:t>Primary source for this presentation:</a:t>
            </a:r>
            <a:br>
              <a:rPr lang="en-US" sz="3200" b="1" dirty="0" smtClean="0">
                <a:ln/>
                <a:solidFill>
                  <a:schemeClr val="accent3"/>
                </a:solidFill>
              </a:rPr>
            </a:br>
            <a:r>
              <a:rPr lang="en-US" sz="3200" b="1" dirty="0" smtClean="0">
                <a:ln/>
                <a:solidFill>
                  <a:schemeClr val="accent3"/>
                </a:solidFill>
              </a:rPr>
              <a:t>Whitney, Donald S. Spiritual Disciplines for the Christian Life, rev. (</a:t>
            </a:r>
            <a:r>
              <a:rPr lang="en-US" sz="3200" b="1" dirty="0" err="1" smtClean="0">
                <a:ln/>
                <a:solidFill>
                  <a:schemeClr val="accent3"/>
                </a:solidFill>
              </a:rPr>
              <a:t>Nav</a:t>
            </a:r>
            <a:r>
              <a:rPr lang="en-US" sz="3200" b="1" dirty="0" smtClean="0">
                <a:ln/>
                <a:solidFill>
                  <a:schemeClr val="accent3"/>
                </a:solidFill>
              </a:rPr>
              <a:t> Press; 2014) 191-219.</a:t>
            </a:r>
            <a:endParaRPr lang="en-US" sz="32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502573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870" y="609600"/>
            <a:ext cx="10148048" cy="1057835"/>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One last admonition regarding fasting</a:t>
            </a:r>
            <a:endParaRPr lang="en-US" sz="4000" b="1" dirty="0">
              <a:ln/>
              <a:solidFill>
                <a:schemeClr val="accent3"/>
              </a:solidFill>
            </a:endParaRPr>
          </a:p>
        </p:txBody>
      </p:sp>
      <p:sp>
        <p:nvSpPr>
          <p:cNvPr id="3" name="Content Placeholder 2"/>
          <p:cNvSpPr>
            <a:spLocks noGrp="1"/>
          </p:cNvSpPr>
          <p:nvPr>
            <p:ph idx="1"/>
          </p:nvPr>
        </p:nvSpPr>
        <p:spPr>
          <a:xfrm>
            <a:off x="286870" y="1550894"/>
            <a:ext cx="9135036" cy="5127812"/>
          </a:xfrm>
        </p:spPr>
        <p:txBody>
          <a:bodyPr>
            <a:normAutofit/>
          </a:bodyPr>
          <a:lstStyle/>
          <a:p>
            <a:r>
              <a:rPr lang="en-US" sz="2400" b="1" dirty="0" smtClean="0">
                <a:solidFill>
                  <a:srgbClr val="FF0000"/>
                </a:solidFill>
              </a:rPr>
              <a:t>If you do it, don’t tell anyone! It defeats the purpose and it is none of their business!</a:t>
            </a:r>
          </a:p>
          <a:p>
            <a:r>
              <a:rPr lang="en-US" sz="2400" b="1" dirty="0" smtClean="0">
                <a:solidFill>
                  <a:srgbClr val="FF0000"/>
                </a:solidFill>
              </a:rPr>
              <a:t>Luke 18:9-14</a:t>
            </a:r>
            <a:r>
              <a:rPr lang="en-US" sz="2400" b="1" dirty="0" smtClean="0"/>
              <a:t>; “everyone who exalts himself will be humbled, but he who humbles himself will be exalted.”</a:t>
            </a:r>
          </a:p>
          <a:p>
            <a:r>
              <a:rPr lang="en-US" sz="2400" b="1" dirty="0">
                <a:solidFill>
                  <a:srgbClr val="FF0000"/>
                </a:solidFill>
              </a:rPr>
              <a:t>Matthew 6:16-18</a:t>
            </a:r>
            <a:r>
              <a:rPr lang="en-US" sz="2400" b="1" dirty="0"/>
              <a:t>; </a:t>
            </a:r>
            <a:r>
              <a:rPr lang="en-US" sz="2400" b="1" dirty="0" smtClean="0"/>
              <a:t>"</a:t>
            </a:r>
            <a:r>
              <a:rPr lang="en-US" sz="2400" b="1" dirty="0"/>
              <a:t>Whenever you fast, do not put on a gloomy face as the hypocrites do, for they neglect their appearance so that they will be noticed by men when they are fasting. Truly I say to you, they have their reward in full. 17 "But you, when you fast, anoint your head and wash your face 18 so that your fasting will not be noticed by men, but by your Father who is in secret; and your Father who sees what is done in secret will reward you</a:t>
            </a:r>
            <a:r>
              <a:rPr lang="en-US" sz="2400" b="1" dirty="0" smtClean="0"/>
              <a:t>.”</a:t>
            </a:r>
            <a:endParaRPr lang="en-US" sz="2400" b="1" dirty="0"/>
          </a:p>
        </p:txBody>
      </p:sp>
    </p:spTree>
    <p:extLst>
      <p:ext uri="{BB962C8B-B14F-4D97-AF65-F5344CB8AC3E}">
        <p14:creationId xmlns:p14="http://schemas.microsoft.com/office/powerpoint/2010/main" val="2806228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889193" y="3809192"/>
            <a:ext cx="8803178"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7200" b="1" dirty="0" smtClean="0">
                <a:ln/>
                <a:solidFill>
                  <a:schemeClr val="accent3"/>
                </a:solidFill>
              </a:rPr>
              <a:t>Fasting is mentioned over 70 times in the Bible</a:t>
            </a:r>
            <a:endParaRPr lang="en-US" sz="7200" b="1" dirty="0">
              <a:ln/>
              <a:solidFill>
                <a:schemeClr val="accent3"/>
              </a:solidFill>
            </a:endParaRPr>
          </a:p>
        </p:txBody>
      </p:sp>
      <p:sp>
        <p:nvSpPr>
          <p:cNvPr id="5" name="Subtitle 4"/>
          <p:cNvSpPr>
            <a:spLocks noGrp="1"/>
          </p:cNvSpPr>
          <p:nvPr>
            <p:ph type="subTitle" idx="1"/>
          </p:nvPr>
        </p:nvSpPr>
        <p:spPr>
          <a:xfrm>
            <a:off x="2762289" y="6120512"/>
            <a:ext cx="7766936" cy="1096899"/>
          </a:xfrm>
        </p:spPr>
        <p:txBody>
          <a:bodyPr/>
          <a:lstStyle/>
          <a:p>
            <a:endParaRPr lang="en-US" dirty="0"/>
          </a:p>
        </p:txBody>
      </p:sp>
    </p:spTree>
    <p:extLst>
      <p:ext uri="{BB962C8B-B14F-4D97-AF65-F5344CB8AC3E}">
        <p14:creationId xmlns:p14="http://schemas.microsoft.com/office/powerpoint/2010/main" val="14323002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It is mentioned more times than baptism!</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1987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34" y="260465"/>
            <a:ext cx="9588884" cy="1320800"/>
          </a:xfrm>
        </p:spPr>
        <p:txBody>
          <a:bodyPr>
            <a:scene3d>
              <a:camera prst="orthographicFront"/>
              <a:lightRig rig="harsh" dir="t"/>
            </a:scene3d>
            <a:sp3d extrusionH="57150" prstMaterial="matte">
              <a:bevelT w="63500" h="12700" prst="angle"/>
              <a:contourClr>
                <a:schemeClr val="bg1">
                  <a:lumMod val="65000"/>
                </a:schemeClr>
              </a:contourClr>
            </a:sp3d>
          </a:bodyPr>
          <a:lstStyle/>
          <a:p>
            <a:r>
              <a:rPr lang="en-US" b="1" dirty="0" smtClean="0">
                <a:ln/>
                <a:solidFill>
                  <a:schemeClr val="accent3"/>
                </a:solidFill>
              </a:rPr>
              <a:t>A few of the people who fasted in the Bible</a:t>
            </a:r>
            <a:endParaRPr lang="en-US" b="1" dirty="0">
              <a:ln/>
              <a:solidFill>
                <a:schemeClr val="accent3"/>
              </a:solidFill>
            </a:endParaRPr>
          </a:p>
        </p:txBody>
      </p:sp>
      <p:sp>
        <p:nvSpPr>
          <p:cNvPr id="3" name="Content Placeholder 2"/>
          <p:cNvSpPr>
            <a:spLocks noGrp="1"/>
          </p:cNvSpPr>
          <p:nvPr>
            <p:ph idx="1"/>
          </p:nvPr>
        </p:nvSpPr>
        <p:spPr>
          <a:xfrm>
            <a:off x="935029" y="1221251"/>
            <a:ext cx="8596668" cy="3880773"/>
          </a:xfrm>
        </p:spPr>
        <p:txBody>
          <a:bodyPr>
            <a:noAutofit/>
          </a:bodyPr>
          <a:lstStyle/>
          <a:p>
            <a:r>
              <a:rPr lang="en-US" sz="4000" b="1" dirty="0" smtClean="0"/>
              <a:t>Moses</a:t>
            </a:r>
          </a:p>
          <a:p>
            <a:r>
              <a:rPr lang="en-US" sz="4000" b="1" dirty="0" smtClean="0"/>
              <a:t>David</a:t>
            </a:r>
          </a:p>
          <a:p>
            <a:r>
              <a:rPr lang="en-US" sz="4000" b="1" dirty="0" smtClean="0"/>
              <a:t>Elijah</a:t>
            </a:r>
          </a:p>
          <a:p>
            <a:r>
              <a:rPr lang="en-US" sz="4000" b="1" dirty="0" smtClean="0"/>
              <a:t>Esther</a:t>
            </a:r>
          </a:p>
          <a:p>
            <a:r>
              <a:rPr lang="en-US" sz="4000" b="1" dirty="0" smtClean="0"/>
              <a:t>Daniel</a:t>
            </a:r>
          </a:p>
          <a:p>
            <a:r>
              <a:rPr lang="en-US" sz="4000" b="1" dirty="0" smtClean="0"/>
              <a:t>Paul</a:t>
            </a:r>
          </a:p>
          <a:p>
            <a:r>
              <a:rPr lang="en-US" sz="4000" b="1" dirty="0" smtClean="0"/>
              <a:t>Jesus</a:t>
            </a:r>
            <a:endParaRPr lang="en-US" sz="4000" b="1" dirty="0"/>
          </a:p>
        </p:txBody>
      </p:sp>
    </p:spTree>
    <p:extLst>
      <p:ext uri="{BB962C8B-B14F-4D97-AF65-F5344CB8AC3E}">
        <p14:creationId xmlns:p14="http://schemas.microsoft.com/office/powerpoint/2010/main" val="15261728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What is fasting?</a:t>
            </a:r>
            <a:endParaRPr lang="en-US" sz="5400" b="1" dirty="0">
              <a:ln/>
              <a:solidFill>
                <a:schemeClr val="accent3"/>
              </a:solidFill>
            </a:endParaRPr>
          </a:p>
        </p:txBody>
      </p:sp>
      <p:sp>
        <p:nvSpPr>
          <p:cNvPr id="3" name="Content Placeholder 2"/>
          <p:cNvSpPr>
            <a:spLocks noGrp="1"/>
          </p:cNvSpPr>
          <p:nvPr>
            <p:ph idx="1"/>
          </p:nvPr>
        </p:nvSpPr>
        <p:spPr/>
        <p:txBody>
          <a:bodyPr>
            <a:normAutofit/>
          </a:bodyPr>
          <a:lstStyle/>
          <a:p>
            <a:r>
              <a:rPr lang="en-US" sz="6000" b="1" dirty="0" smtClean="0"/>
              <a:t>Abstaining from food for spiritual purposes</a:t>
            </a:r>
            <a:endParaRPr lang="en-US" sz="6000" b="1" dirty="0"/>
          </a:p>
        </p:txBody>
      </p:sp>
    </p:spTree>
    <p:extLst>
      <p:ext uri="{BB962C8B-B14F-4D97-AF65-F5344CB8AC3E}">
        <p14:creationId xmlns:p14="http://schemas.microsoft.com/office/powerpoint/2010/main" val="820623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063" y="286870"/>
            <a:ext cx="8596668" cy="833718"/>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How long should I fast?</a:t>
            </a:r>
            <a:endParaRPr lang="en-US" sz="4400" b="1" dirty="0">
              <a:ln/>
              <a:solidFill>
                <a:schemeClr val="accent3"/>
              </a:solidFill>
            </a:endParaRPr>
          </a:p>
        </p:txBody>
      </p:sp>
      <p:sp>
        <p:nvSpPr>
          <p:cNvPr id="3" name="Content Placeholder 2"/>
          <p:cNvSpPr>
            <a:spLocks noGrp="1"/>
          </p:cNvSpPr>
          <p:nvPr>
            <p:ph idx="1"/>
          </p:nvPr>
        </p:nvSpPr>
        <p:spPr>
          <a:xfrm>
            <a:off x="238062" y="1120588"/>
            <a:ext cx="9542431" cy="5244352"/>
          </a:xfrm>
        </p:spPr>
        <p:txBody>
          <a:bodyPr>
            <a:normAutofit lnSpcReduction="10000"/>
          </a:bodyPr>
          <a:lstStyle/>
          <a:p>
            <a:r>
              <a:rPr lang="en-US" sz="2400" b="1" dirty="0" smtClean="0"/>
              <a:t>The Bible never recommends the length of a fast.</a:t>
            </a:r>
          </a:p>
          <a:p>
            <a:r>
              <a:rPr lang="en-US" sz="2400" b="1" dirty="0" smtClean="0"/>
              <a:t>You should fast as long as you believe God is leading you to.</a:t>
            </a:r>
          </a:p>
          <a:p>
            <a:r>
              <a:rPr lang="en-US" sz="2400" b="1" dirty="0" smtClean="0"/>
              <a:t>Fasting does not have to be multiple days.</a:t>
            </a:r>
          </a:p>
          <a:p>
            <a:r>
              <a:rPr lang="en-US" sz="2400" b="1" dirty="0" smtClean="0"/>
              <a:t>If you desire to engage in an extensive fast that lasts over one day, first consult your primary physician!</a:t>
            </a:r>
          </a:p>
          <a:p>
            <a:r>
              <a:rPr lang="en-US" sz="2400" b="1" dirty="0" smtClean="0"/>
              <a:t>Fasting for one meal is also a legitimate fast; as long as you take that time and commit it to prayer and Bible study!</a:t>
            </a:r>
          </a:p>
          <a:p>
            <a:r>
              <a:rPr lang="en-US" sz="2400" b="1" dirty="0" smtClean="0"/>
              <a:t>Though fasting in the Bible is exclusively about food, I will contend that you can fast from other things! For example, The internet; T.V.; Any and all screen time; Your favorite hobby; The in-laws (Just kidding)!</a:t>
            </a:r>
          </a:p>
          <a:p>
            <a:r>
              <a:rPr lang="en-US" sz="2400" b="1" dirty="0" smtClean="0"/>
              <a:t>The key to fasting is this: Take the time saved and use it to seek God, His will, and His purposes!</a:t>
            </a:r>
          </a:p>
          <a:p>
            <a:endParaRPr lang="en-US" dirty="0"/>
          </a:p>
        </p:txBody>
      </p:sp>
    </p:spTree>
    <p:extLst>
      <p:ext uri="{BB962C8B-B14F-4D97-AF65-F5344CB8AC3E}">
        <p14:creationId xmlns:p14="http://schemas.microsoft.com/office/powerpoint/2010/main" val="102265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4324581"/>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If you do not intentionally use the time for spiritual development, then you are denying self for no biblical reason.</a:t>
            </a:r>
            <a:endParaRPr lang="en-US"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967836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684694"/>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smtClean="0">
                <a:ln/>
                <a:solidFill>
                  <a:schemeClr val="accent3"/>
                </a:solidFill>
              </a:rPr>
              <a:t>Jesus’ public ministry started with His baptism. The first recorded activity after His baptism was a forty day fast.</a:t>
            </a:r>
            <a:endParaRPr lang="en-US" sz="48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11255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718</TotalTime>
  <Words>1219</Words>
  <Application>Microsoft Office PowerPoint</Application>
  <PresentationFormat>Widescreen</PresentationFormat>
  <Paragraphs>91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Trebuchet MS</vt:lpstr>
      <vt:lpstr>Wingdings 3</vt:lpstr>
      <vt:lpstr>Facet</vt:lpstr>
      <vt:lpstr>FASTING</vt:lpstr>
      <vt:lpstr>Primary source for this presentation: Whitney, Donald S. Spiritual Disciplines for the Christian Life, rev. (Nav Press; 2014) 191-219.</vt:lpstr>
      <vt:lpstr>Fasting is mentioned over 70 times in the Bible</vt:lpstr>
      <vt:lpstr>It is mentioned more times than baptism!</vt:lpstr>
      <vt:lpstr>A few of the people who fasted in the Bible</vt:lpstr>
      <vt:lpstr>What is fasting?</vt:lpstr>
      <vt:lpstr>How long should I fast?</vt:lpstr>
      <vt:lpstr>If you do not intentionally use the time for spiritual development, then you are denying self for no biblical reason.</vt:lpstr>
      <vt:lpstr>Jesus’ public ministry started with His baptism. The first recorded activity after His baptism was a forty day fast.</vt:lpstr>
      <vt:lpstr>Types of Fasts Found in the Bible</vt:lpstr>
      <vt:lpstr>Fasting is Expected!</vt:lpstr>
      <vt:lpstr>For fasting to be effective and biblical it must be done for a purpose. </vt:lpstr>
      <vt:lpstr>The purpose of biblical fasting is not to lose weight!</vt:lpstr>
      <vt:lpstr>Why Fasting Took Place in the Bible</vt:lpstr>
      <vt:lpstr>Why Fasting Took Place in the Bible</vt:lpstr>
      <vt:lpstr>Why Fasting Took Place in the Bible</vt:lpstr>
      <vt:lpstr>In the years that I have ministered I have heard about churches engaging in corporate solemn assemblies. However, I have never heard of a congregation engaging in a corporate fast for anything.</vt:lpstr>
      <vt:lpstr>When considering the numerical decline of local churches, the spiritual decline biblical sentiment, and the ubiquitous escalation of godlessness and immorality, perhaps it time for corporate fasting!</vt:lpstr>
      <vt:lpstr>Why Should We Fast?</vt:lpstr>
      <vt:lpstr>One last admonition regarding fasting</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FASTING</dc:title>
  <dc:creator>Mark Carpenter</dc:creator>
  <cp:lastModifiedBy>Mark Carpenter</cp:lastModifiedBy>
  <cp:revision>53</cp:revision>
  <dcterms:created xsi:type="dcterms:W3CDTF">2018-07-26T18:21:18Z</dcterms:created>
  <dcterms:modified xsi:type="dcterms:W3CDTF">2018-08-05T22:27:55Z</dcterms:modified>
</cp:coreProperties>
</file>