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6" r:id="rId3"/>
    <p:sldId id="291" r:id="rId4"/>
    <p:sldId id="260" r:id="rId5"/>
    <p:sldId id="258" r:id="rId6"/>
    <p:sldId id="261" r:id="rId7"/>
    <p:sldId id="263" r:id="rId8"/>
    <p:sldId id="262" r:id="rId9"/>
    <p:sldId id="281" r:id="rId10"/>
    <p:sldId id="282" r:id="rId11"/>
    <p:sldId id="257" r:id="rId12"/>
    <p:sldId id="265" r:id="rId13"/>
    <p:sldId id="287" r:id="rId14"/>
    <p:sldId id="290" r:id="rId15"/>
    <p:sldId id="289" r:id="rId16"/>
    <p:sldId id="288" r:id="rId17"/>
    <p:sldId id="292" r:id="rId18"/>
    <p:sldId id="293" r:id="rId19"/>
    <p:sldId id="296" r:id="rId20"/>
    <p:sldId id="295" r:id="rId21"/>
    <p:sldId id="294" r:id="rId22"/>
    <p:sldId id="267" r:id="rId23"/>
    <p:sldId id="274" r:id="rId24"/>
    <p:sldId id="275" r:id="rId25"/>
    <p:sldId id="280" r:id="rId26"/>
    <p:sldId id="279" r:id="rId27"/>
    <p:sldId id="278" r:id="rId28"/>
    <p:sldId id="277" r:id="rId29"/>
    <p:sldId id="276"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78255A9-E667-44F4-98BE-13548AED3EC7}" type="datetimeFigureOut">
              <a:rPr lang="en-US" smtClean="0"/>
              <a:t>8/20/2018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3EB69-600E-4E57-8C3B-0C3A442BDAD7}" type="slidenum">
              <a:rPr lang="en-US" smtClean="0"/>
              <a:t>‹#›</a:t>
            </a:fld>
            <a:endParaRPr lang="en-US"/>
          </a:p>
        </p:txBody>
      </p:sp>
    </p:spTree>
    <p:extLst>
      <p:ext uri="{BB962C8B-B14F-4D97-AF65-F5344CB8AC3E}">
        <p14:creationId xmlns:p14="http://schemas.microsoft.com/office/powerpoint/2010/main" val="3624496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8255A9-E667-44F4-98BE-13548AED3EC7}" type="datetimeFigureOut">
              <a:rPr lang="en-US" smtClean="0"/>
              <a:t>8/20/2018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3EB69-600E-4E57-8C3B-0C3A442BDAD7}" type="slidenum">
              <a:rPr lang="en-US" smtClean="0"/>
              <a:t>‹#›</a:t>
            </a:fld>
            <a:endParaRPr lang="en-US"/>
          </a:p>
        </p:txBody>
      </p:sp>
    </p:spTree>
    <p:extLst>
      <p:ext uri="{BB962C8B-B14F-4D97-AF65-F5344CB8AC3E}">
        <p14:creationId xmlns:p14="http://schemas.microsoft.com/office/powerpoint/2010/main" val="795811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8255A9-E667-44F4-98BE-13548AED3EC7}" type="datetimeFigureOut">
              <a:rPr lang="en-US" smtClean="0"/>
              <a:t>8/20/2018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3EB69-600E-4E57-8C3B-0C3A442BDAD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60946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8255A9-E667-44F4-98BE-13548AED3EC7}" type="datetimeFigureOut">
              <a:rPr lang="en-US" smtClean="0"/>
              <a:t>8/20/2018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3EB69-600E-4E57-8C3B-0C3A442BDAD7}" type="slidenum">
              <a:rPr lang="en-US" smtClean="0"/>
              <a:t>‹#›</a:t>
            </a:fld>
            <a:endParaRPr lang="en-US"/>
          </a:p>
        </p:txBody>
      </p:sp>
    </p:spTree>
    <p:extLst>
      <p:ext uri="{BB962C8B-B14F-4D97-AF65-F5344CB8AC3E}">
        <p14:creationId xmlns:p14="http://schemas.microsoft.com/office/powerpoint/2010/main" val="7146429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8255A9-E667-44F4-98BE-13548AED3EC7}" type="datetimeFigureOut">
              <a:rPr lang="en-US" smtClean="0"/>
              <a:t>8/20/2018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3EB69-600E-4E57-8C3B-0C3A442BDAD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136856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8255A9-E667-44F4-98BE-13548AED3EC7}" type="datetimeFigureOut">
              <a:rPr lang="en-US" smtClean="0"/>
              <a:t>8/20/2018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3EB69-600E-4E57-8C3B-0C3A442BDAD7}" type="slidenum">
              <a:rPr lang="en-US" smtClean="0"/>
              <a:t>‹#›</a:t>
            </a:fld>
            <a:endParaRPr lang="en-US"/>
          </a:p>
        </p:txBody>
      </p:sp>
    </p:spTree>
    <p:extLst>
      <p:ext uri="{BB962C8B-B14F-4D97-AF65-F5344CB8AC3E}">
        <p14:creationId xmlns:p14="http://schemas.microsoft.com/office/powerpoint/2010/main" val="560897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8255A9-E667-44F4-98BE-13548AED3EC7}" type="datetimeFigureOut">
              <a:rPr lang="en-US" smtClean="0"/>
              <a:t>8/20/2018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3EB69-600E-4E57-8C3B-0C3A442BDAD7}" type="slidenum">
              <a:rPr lang="en-US" smtClean="0"/>
              <a:t>‹#›</a:t>
            </a:fld>
            <a:endParaRPr lang="en-US"/>
          </a:p>
        </p:txBody>
      </p:sp>
    </p:spTree>
    <p:extLst>
      <p:ext uri="{BB962C8B-B14F-4D97-AF65-F5344CB8AC3E}">
        <p14:creationId xmlns:p14="http://schemas.microsoft.com/office/powerpoint/2010/main" val="19885429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8255A9-E667-44F4-98BE-13548AED3EC7}" type="datetimeFigureOut">
              <a:rPr lang="en-US" smtClean="0"/>
              <a:t>8/20/2018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3EB69-600E-4E57-8C3B-0C3A442BDAD7}" type="slidenum">
              <a:rPr lang="en-US" smtClean="0"/>
              <a:t>‹#›</a:t>
            </a:fld>
            <a:endParaRPr lang="en-US"/>
          </a:p>
        </p:txBody>
      </p:sp>
    </p:spTree>
    <p:extLst>
      <p:ext uri="{BB962C8B-B14F-4D97-AF65-F5344CB8AC3E}">
        <p14:creationId xmlns:p14="http://schemas.microsoft.com/office/powerpoint/2010/main" val="4268563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8255A9-E667-44F4-98BE-13548AED3EC7}" type="datetimeFigureOut">
              <a:rPr lang="en-US" smtClean="0"/>
              <a:t>8/20/2018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3EB69-600E-4E57-8C3B-0C3A442BDAD7}" type="slidenum">
              <a:rPr lang="en-US" smtClean="0"/>
              <a:t>‹#›</a:t>
            </a:fld>
            <a:endParaRPr lang="en-US"/>
          </a:p>
        </p:txBody>
      </p:sp>
    </p:spTree>
    <p:extLst>
      <p:ext uri="{BB962C8B-B14F-4D97-AF65-F5344CB8AC3E}">
        <p14:creationId xmlns:p14="http://schemas.microsoft.com/office/powerpoint/2010/main" val="2082914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8255A9-E667-44F4-98BE-13548AED3EC7}" type="datetimeFigureOut">
              <a:rPr lang="en-US" smtClean="0"/>
              <a:t>8/20/2018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3EB69-600E-4E57-8C3B-0C3A442BDAD7}" type="slidenum">
              <a:rPr lang="en-US" smtClean="0"/>
              <a:t>‹#›</a:t>
            </a:fld>
            <a:endParaRPr lang="en-US"/>
          </a:p>
        </p:txBody>
      </p:sp>
    </p:spTree>
    <p:extLst>
      <p:ext uri="{BB962C8B-B14F-4D97-AF65-F5344CB8AC3E}">
        <p14:creationId xmlns:p14="http://schemas.microsoft.com/office/powerpoint/2010/main" val="1055365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8255A9-E667-44F4-98BE-13548AED3EC7}" type="datetimeFigureOut">
              <a:rPr lang="en-US" smtClean="0"/>
              <a:t>8/20/2018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63EB69-600E-4E57-8C3B-0C3A442BDAD7}" type="slidenum">
              <a:rPr lang="en-US" smtClean="0"/>
              <a:t>‹#›</a:t>
            </a:fld>
            <a:endParaRPr lang="en-US"/>
          </a:p>
        </p:txBody>
      </p:sp>
    </p:spTree>
    <p:extLst>
      <p:ext uri="{BB962C8B-B14F-4D97-AF65-F5344CB8AC3E}">
        <p14:creationId xmlns:p14="http://schemas.microsoft.com/office/powerpoint/2010/main" val="1198224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8255A9-E667-44F4-98BE-13548AED3EC7}" type="datetimeFigureOut">
              <a:rPr lang="en-US" smtClean="0"/>
              <a:t>8/20/2018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63EB69-600E-4E57-8C3B-0C3A442BDAD7}" type="slidenum">
              <a:rPr lang="en-US" smtClean="0"/>
              <a:t>‹#›</a:t>
            </a:fld>
            <a:endParaRPr lang="en-US"/>
          </a:p>
        </p:txBody>
      </p:sp>
    </p:spTree>
    <p:extLst>
      <p:ext uri="{BB962C8B-B14F-4D97-AF65-F5344CB8AC3E}">
        <p14:creationId xmlns:p14="http://schemas.microsoft.com/office/powerpoint/2010/main" val="3292324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8255A9-E667-44F4-98BE-13548AED3EC7}" type="datetimeFigureOut">
              <a:rPr lang="en-US" smtClean="0"/>
              <a:t>8/20/2018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63EB69-600E-4E57-8C3B-0C3A442BDAD7}" type="slidenum">
              <a:rPr lang="en-US" smtClean="0"/>
              <a:t>‹#›</a:t>
            </a:fld>
            <a:endParaRPr lang="en-US"/>
          </a:p>
        </p:txBody>
      </p:sp>
    </p:spTree>
    <p:extLst>
      <p:ext uri="{BB962C8B-B14F-4D97-AF65-F5344CB8AC3E}">
        <p14:creationId xmlns:p14="http://schemas.microsoft.com/office/powerpoint/2010/main" val="4043293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255A9-E667-44F4-98BE-13548AED3EC7}" type="datetimeFigureOut">
              <a:rPr lang="en-US" smtClean="0"/>
              <a:t>8/20/2018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63EB69-600E-4E57-8C3B-0C3A442BDAD7}" type="slidenum">
              <a:rPr lang="en-US" smtClean="0"/>
              <a:t>‹#›</a:t>
            </a:fld>
            <a:endParaRPr lang="en-US"/>
          </a:p>
        </p:txBody>
      </p:sp>
    </p:spTree>
    <p:extLst>
      <p:ext uri="{BB962C8B-B14F-4D97-AF65-F5344CB8AC3E}">
        <p14:creationId xmlns:p14="http://schemas.microsoft.com/office/powerpoint/2010/main" val="432266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78255A9-E667-44F4-98BE-13548AED3EC7}" type="datetimeFigureOut">
              <a:rPr lang="en-US" smtClean="0"/>
              <a:t>8/20/2018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63EB69-600E-4E57-8C3B-0C3A442BDAD7}" type="slidenum">
              <a:rPr lang="en-US" smtClean="0"/>
              <a:t>‹#›</a:t>
            </a:fld>
            <a:endParaRPr lang="en-US"/>
          </a:p>
        </p:txBody>
      </p:sp>
    </p:spTree>
    <p:extLst>
      <p:ext uri="{BB962C8B-B14F-4D97-AF65-F5344CB8AC3E}">
        <p14:creationId xmlns:p14="http://schemas.microsoft.com/office/powerpoint/2010/main" val="367162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63EB69-600E-4E57-8C3B-0C3A442BDAD7}" type="slidenum">
              <a:rPr lang="en-US" smtClean="0"/>
              <a:t>‹#›</a:t>
            </a:fld>
            <a:endParaRPr lang="en-US"/>
          </a:p>
        </p:txBody>
      </p:sp>
      <p:sp>
        <p:nvSpPr>
          <p:cNvPr id="5" name="Date Placeholder 4"/>
          <p:cNvSpPr>
            <a:spLocks noGrp="1"/>
          </p:cNvSpPr>
          <p:nvPr>
            <p:ph type="dt" sz="half" idx="10"/>
          </p:nvPr>
        </p:nvSpPr>
        <p:spPr/>
        <p:txBody>
          <a:bodyPr/>
          <a:lstStyle/>
          <a:p>
            <a:fld id="{E78255A9-E667-44F4-98BE-13548AED3EC7}" type="datetimeFigureOut">
              <a:rPr lang="en-US" smtClean="0"/>
              <a:t>8/20/2018</a:t>
            </a:fld>
            <a:endParaRPr lang="en-US"/>
          </a:p>
        </p:txBody>
      </p:sp>
    </p:spTree>
    <p:extLst>
      <p:ext uri="{BB962C8B-B14F-4D97-AF65-F5344CB8AC3E}">
        <p14:creationId xmlns:p14="http://schemas.microsoft.com/office/powerpoint/2010/main" val="2160434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78255A9-E667-44F4-98BE-13548AED3EC7}" type="datetimeFigureOut">
              <a:rPr lang="en-US" smtClean="0"/>
              <a:t>8/20/2018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663EB69-600E-4E57-8C3B-0C3A442BDAD7}" type="slidenum">
              <a:rPr lang="en-US" smtClean="0"/>
              <a:t>‹#›</a:t>
            </a:fld>
            <a:endParaRPr lang="en-US"/>
          </a:p>
        </p:txBody>
      </p:sp>
    </p:spTree>
    <p:extLst>
      <p:ext uri="{BB962C8B-B14F-4D97-AF65-F5344CB8AC3E}">
        <p14:creationId xmlns:p14="http://schemas.microsoft.com/office/powerpoint/2010/main" val="322195159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4187" y="2163465"/>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sz="6600" b="1" dirty="0" smtClean="0">
                <a:ln/>
                <a:solidFill>
                  <a:schemeClr val="accent3"/>
                </a:solidFill>
              </a:rPr>
              <a:t>Studying the Bible</a:t>
            </a:r>
            <a:endParaRPr lang="en-US" sz="6600" b="1" dirty="0">
              <a:ln/>
              <a:solidFill>
                <a:schemeClr val="accent3"/>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853117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1" y="609600"/>
            <a:ext cx="9243752" cy="132080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Doctrine, Verses Theology, Verses Dogma</a:t>
            </a:r>
            <a:endParaRPr lang="en-US" b="1" dirty="0">
              <a:ln/>
              <a:solidFill>
                <a:schemeClr val="accent3"/>
              </a:solidFill>
            </a:endParaRPr>
          </a:p>
        </p:txBody>
      </p:sp>
      <p:sp>
        <p:nvSpPr>
          <p:cNvPr id="3" name="Content Placeholder 2"/>
          <p:cNvSpPr>
            <a:spLocks noGrp="1"/>
          </p:cNvSpPr>
          <p:nvPr>
            <p:ph idx="1"/>
          </p:nvPr>
        </p:nvSpPr>
        <p:spPr>
          <a:xfrm>
            <a:off x="365760" y="1521230"/>
            <a:ext cx="9484821" cy="5336770"/>
          </a:xfrm>
        </p:spPr>
        <p:txBody>
          <a:bodyPr>
            <a:normAutofit lnSpcReduction="10000"/>
          </a:bodyPr>
          <a:lstStyle/>
          <a:p>
            <a:r>
              <a:rPr lang="en-US" sz="2400" b="1" dirty="0" smtClean="0">
                <a:solidFill>
                  <a:srgbClr val="FF0000"/>
                </a:solidFill>
              </a:rPr>
              <a:t>Doctrine</a:t>
            </a:r>
            <a:r>
              <a:rPr lang="en-US" sz="2400" b="1" dirty="0" smtClean="0"/>
              <a:t> is developed as one inductively studies passages of Scripture and learns the various teachings of the Bible.</a:t>
            </a:r>
          </a:p>
          <a:p>
            <a:r>
              <a:rPr lang="en-US" sz="2400" b="1" dirty="0" smtClean="0">
                <a:solidFill>
                  <a:srgbClr val="FF0000"/>
                </a:solidFill>
              </a:rPr>
              <a:t>Theology</a:t>
            </a:r>
            <a:r>
              <a:rPr lang="en-US" sz="2400" b="1" dirty="0" smtClean="0"/>
              <a:t> is developed as one deductively studies the Bible and collaborates various teachings into systems of thought.</a:t>
            </a:r>
          </a:p>
          <a:p>
            <a:r>
              <a:rPr lang="en-US" sz="2400" b="1" dirty="0" smtClean="0">
                <a:solidFill>
                  <a:srgbClr val="FF0000"/>
                </a:solidFill>
              </a:rPr>
              <a:t>Dogma</a:t>
            </a:r>
            <a:r>
              <a:rPr lang="en-US" sz="2400" b="1" dirty="0" smtClean="0"/>
              <a:t> occurs when either a doctrine or a theology is accepted authoritative and not open for discussion or question.</a:t>
            </a:r>
          </a:p>
          <a:p>
            <a:r>
              <a:rPr lang="en-US" sz="2400" b="1" dirty="0" smtClean="0"/>
              <a:t>The danger of doctrine is its tendency to be too narrow.</a:t>
            </a:r>
          </a:p>
          <a:p>
            <a:r>
              <a:rPr lang="en-US" sz="2400" b="1" dirty="0" smtClean="0"/>
              <a:t>The danger of theology is its tendency to be too broad.</a:t>
            </a:r>
          </a:p>
          <a:p>
            <a:r>
              <a:rPr lang="en-US" sz="2400" b="1" dirty="0" smtClean="0"/>
              <a:t>The danger of dogma is the tendency to assume your doctrinal or theological conviction is the only position worthy of consideration and you then judge or condemn everyone else for not agreeing with and supporting your position.</a:t>
            </a:r>
          </a:p>
          <a:p>
            <a:endParaRPr lang="en-US" dirty="0" smtClean="0"/>
          </a:p>
          <a:p>
            <a:endParaRPr lang="en-US" dirty="0"/>
          </a:p>
        </p:txBody>
      </p:sp>
    </p:spTree>
    <p:extLst>
      <p:ext uri="{BB962C8B-B14F-4D97-AF65-F5344CB8AC3E}">
        <p14:creationId xmlns:p14="http://schemas.microsoft.com/office/powerpoint/2010/main" val="3968445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6231" y="235757"/>
            <a:ext cx="4142481" cy="523220"/>
          </a:xfrm>
          <a:prstGeom prst="rect">
            <a:avLst/>
          </a:prstGeom>
          <a:noFill/>
        </p:spPr>
        <p:txBody>
          <a:bodyPr wrap="none" rtlCol="0">
            <a:spAutoFit/>
            <a:scene3d>
              <a:camera prst="orthographicFront"/>
              <a:lightRig rig="threePt" dir="t"/>
            </a:scene3d>
            <a:sp3d extrusionH="57150">
              <a:bevelT w="38100" h="38100"/>
            </a:sp3d>
          </a:bodyPr>
          <a:lstStyle/>
          <a:p>
            <a:r>
              <a:rPr lang="en-US" sz="2800" b="1" dirty="0" smtClean="0"/>
              <a:t>Inductive Study Method</a:t>
            </a:r>
            <a:endParaRPr lang="en-US" sz="2800" b="1" dirty="0"/>
          </a:p>
        </p:txBody>
      </p:sp>
      <p:sp>
        <p:nvSpPr>
          <p:cNvPr id="5" name="TextBox 4"/>
          <p:cNvSpPr txBox="1"/>
          <p:nvPr/>
        </p:nvSpPr>
        <p:spPr>
          <a:xfrm>
            <a:off x="670279" y="1112814"/>
            <a:ext cx="1596044" cy="5078313"/>
          </a:xfrm>
          <a:prstGeom prst="rect">
            <a:avLst/>
          </a:prstGeom>
          <a:gradFill flip="none" rotWithShape="1">
            <a:gsLst>
              <a:gs pos="47000">
                <a:schemeClr val="accent1">
                  <a:lumMod val="67000"/>
                </a:schemeClr>
              </a:gs>
              <a:gs pos="12000">
                <a:schemeClr val="accent1">
                  <a:lumMod val="97000"/>
                  <a:lumOff val="3000"/>
                </a:schemeClr>
              </a:gs>
              <a:gs pos="89000">
                <a:schemeClr val="accent1">
                  <a:lumMod val="60000"/>
                  <a:lumOff val="40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r>
              <a:rPr lang="en-US" b="1" dirty="0" smtClean="0"/>
              <a:t>Specific Details</a:t>
            </a:r>
          </a:p>
          <a:p>
            <a:pPr algn="ctr"/>
            <a:endParaRPr lang="en-US" b="1" dirty="0"/>
          </a:p>
          <a:p>
            <a:pPr algn="ctr"/>
            <a:endParaRPr lang="en-US" b="1" dirty="0"/>
          </a:p>
          <a:p>
            <a:pPr algn="ctr"/>
            <a:r>
              <a:rPr lang="en-US" b="1" dirty="0" smtClean="0"/>
              <a:t>Inductive Study</a:t>
            </a:r>
          </a:p>
          <a:p>
            <a:pPr algn="ctr"/>
            <a:endParaRPr lang="en-US" b="1" dirty="0" smtClean="0"/>
          </a:p>
          <a:p>
            <a:pPr algn="ctr"/>
            <a:endParaRPr lang="en-US" b="1" dirty="0"/>
          </a:p>
          <a:p>
            <a:pPr algn="ctr"/>
            <a:r>
              <a:rPr lang="en-US" b="1" dirty="0" smtClean="0"/>
              <a:t>General Principle</a:t>
            </a:r>
          </a:p>
          <a:p>
            <a:pPr algn="ctr"/>
            <a:endParaRPr lang="en-US" b="1" dirty="0" smtClean="0"/>
          </a:p>
          <a:p>
            <a:pPr algn="ctr"/>
            <a:endParaRPr lang="en-US" b="1" dirty="0"/>
          </a:p>
          <a:p>
            <a:pPr algn="ctr"/>
            <a:r>
              <a:rPr lang="en-US" b="1" dirty="0" smtClean="0"/>
              <a:t>Deductive Application</a:t>
            </a:r>
            <a:endParaRPr lang="en-US" b="1" dirty="0"/>
          </a:p>
          <a:p>
            <a:pPr algn="ctr"/>
            <a:endParaRPr lang="en-US" b="1" dirty="0" smtClean="0"/>
          </a:p>
          <a:p>
            <a:pPr algn="ctr"/>
            <a:endParaRPr lang="en-US" b="1" dirty="0" smtClean="0"/>
          </a:p>
          <a:p>
            <a:pPr algn="ctr"/>
            <a:r>
              <a:rPr lang="en-US" b="1" dirty="0" smtClean="0"/>
              <a:t>Specific</a:t>
            </a:r>
            <a:r>
              <a:rPr lang="en-US" b="1" dirty="0"/>
              <a:t> </a:t>
            </a:r>
            <a:r>
              <a:rPr lang="en-US" b="1" dirty="0" smtClean="0"/>
              <a:t>Application</a:t>
            </a:r>
          </a:p>
        </p:txBody>
      </p:sp>
      <p:sp>
        <p:nvSpPr>
          <p:cNvPr id="6" name="Down Arrow 5"/>
          <p:cNvSpPr/>
          <p:nvPr/>
        </p:nvSpPr>
        <p:spPr>
          <a:xfrm>
            <a:off x="1285421" y="2874773"/>
            <a:ext cx="365760" cy="432262"/>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Down Arrow 6"/>
          <p:cNvSpPr/>
          <p:nvPr/>
        </p:nvSpPr>
        <p:spPr>
          <a:xfrm>
            <a:off x="1285421" y="1820489"/>
            <a:ext cx="365760" cy="432262"/>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Down Arrow 7"/>
          <p:cNvSpPr/>
          <p:nvPr/>
        </p:nvSpPr>
        <p:spPr>
          <a:xfrm>
            <a:off x="1285421" y="4003852"/>
            <a:ext cx="365760" cy="432262"/>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Down Arrow 8"/>
          <p:cNvSpPr/>
          <p:nvPr/>
        </p:nvSpPr>
        <p:spPr>
          <a:xfrm>
            <a:off x="1285421" y="5082977"/>
            <a:ext cx="365760" cy="432262"/>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7755325" y="1115285"/>
            <a:ext cx="1596044" cy="4924425"/>
          </a:xfrm>
          <a:prstGeom prst="rect">
            <a:avLst/>
          </a:prstGeom>
          <a:gradFill flip="none" rotWithShape="1">
            <a:gsLst>
              <a:gs pos="47000">
                <a:schemeClr val="accent1">
                  <a:lumMod val="67000"/>
                </a:schemeClr>
              </a:gs>
              <a:gs pos="12000">
                <a:schemeClr val="accent1">
                  <a:lumMod val="97000"/>
                  <a:lumOff val="3000"/>
                </a:schemeClr>
              </a:gs>
              <a:gs pos="89000">
                <a:schemeClr val="accent1">
                  <a:lumMod val="60000"/>
                  <a:lumOff val="40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algn="ctr"/>
            <a:endParaRPr lang="en-US" b="1" dirty="0"/>
          </a:p>
          <a:p>
            <a:pPr algn="ctr"/>
            <a:endParaRPr lang="en-US" b="1" dirty="0" smtClean="0"/>
          </a:p>
          <a:p>
            <a:pPr algn="ctr"/>
            <a:r>
              <a:rPr lang="en-US" sz="2000" b="1" dirty="0" smtClean="0"/>
              <a:t>Then </a:t>
            </a:r>
          </a:p>
          <a:p>
            <a:pPr algn="ctr"/>
            <a:r>
              <a:rPr lang="en-US" sz="2000" b="1" dirty="0" smtClean="0"/>
              <a:t>and </a:t>
            </a:r>
          </a:p>
          <a:p>
            <a:pPr algn="ctr"/>
            <a:r>
              <a:rPr lang="en-US" sz="2000" b="1" dirty="0" smtClean="0"/>
              <a:t>There</a:t>
            </a:r>
          </a:p>
          <a:p>
            <a:pPr algn="ctr"/>
            <a:endParaRPr lang="en-US" sz="2000" b="1" dirty="0"/>
          </a:p>
          <a:p>
            <a:pPr algn="ctr"/>
            <a:endParaRPr lang="en-US" sz="2000" b="1" dirty="0" smtClean="0"/>
          </a:p>
          <a:p>
            <a:pPr algn="ctr"/>
            <a:r>
              <a:rPr lang="en-US" sz="2000" b="1" dirty="0" smtClean="0"/>
              <a:t>Bridge Principle</a:t>
            </a:r>
          </a:p>
          <a:p>
            <a:pPr algn="ctr"/>
            <a:endParaRPr lang="en-US" sz="2000" b="1" dirty="0" smtClean="0"/>
          </a:p>
          <a:p>
            <a:pPr algn="ctr"/>
            <a:endParaRPr lang="en-US" sz="2000" b="1" dirty="0"/>
          </a:p>
          <a:p>
            <a:pPr algn="ctr"/>
            <a:endParaRPr lang="en-US" sz="2000" b="1" dirty="0"/>
          </a:p>
          <a:p>
            <a:pPr algn="ctr"/>
            <a:r>
              <a:rPr lang="en-US" sz="2000" b="1" dirty="0" smtClean="0"/>
              <a:t>Here </a:t>
            </a:r>
          </a:p>
          <a:p>
            <a:pPr algn="ctr"/>
            <a:r>
              <a:rPr lang="en-US" sz="2000" b="1" dirty="0" smtClean="0"/>
              <a:t>and </a:t>
            </a:r>
          </a:p>
          <a:p>
            <a:pPr algn="ctr"/>
            <a:r>
              <a:rPr lang="en-US" sz="2000" b="1" dirty="0" smtClean="0"/>
              <a:t>Now</a:t>
            </a:r>
          </a:p>
          <a:p>
            <a:pPr algn="ctr"/>
            <a:endParaRPr lang="en-US" b="1" dirty="0" smtClean="0"/>
          </a:p>
        </p:txBody>
      </p:sp>
      <p:sp>
        <p:nvSpPr>
          <p:cNvPr id="11" name="TextBox 10"/>
          <p:cNvSpPr txBox="1"/>
          <p:nvPr/>
        </p:nvSpPr>
        <p:spPr>
          <a:xfrm>
            <a:off x="2491273" y="1112814"/>
            <a:ext cx="5075853" cy="800219"/>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solidFill>
                  <a:schemeClr val="tx1">
                    <a:lumMod val="95000"/>
                    <a:lumOff val="5000"/>
                  </a:schemeClr>
                </a:solidFill>
              </a:rPr>
              <a:t>OBSERVATION</a:t>
            </a:r>
          </a:p>
          <a:p>
            <a:pPr algn="ctr"/>
            <a:r>
              <a:rPr lang="en-US" b="1" dirty="0" smtClean="0">
                <a:solidFill>
                  <a:srgbClr val="FF0000"/>
                </a:solidFill>
              </a:rPr>
              <a:t>What does it say?</a:t>
            </a:r>
            <a:endParaRPr lang="en-US" b="1" dirty="0">
              <a:solidFill>
                <a:srgbClr val="FF0000"/>
              </a:solidFill>
            </a:endParaRPr>
          </a:p>
        </p:txBody>
      </p:sp>
      <p:sp>
        <p:nvSpPr>
          <p:cNvPr id="12" name="TextBox 11"/>
          <p:cNvSpPr txBox="1"/>
          <p:nvPr/>
        </p:nvSpPr>
        <p:spPr>
          <a:xfrm>
            <a:off x="2491271" y="2143554"/>
            <a:ext cx="5075854" cy="828882"/>
          </a:xfrm>
          <a:prstGeom prst="flowChartManualOperation">
            <a:avLst/>
          </a:prstGeom>
          <a:gradFill>
            <a:lin ang="5400000" scaled="0"/>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t>INTERPRETATION</a:t>
            </a:r>
          </a:p>
          <a:p>
            <a:pPr algn="ctr"/>
            <a:r>
              <a:rPr lang="en-US" b="1" dirty="0" smtClean="0">
                <a:solidFill>
                  <a:srgbClr val="FF0000"/>
                </a:solidFill>
              </a:rPr>
              <a:t>What does it mean?</a:t>
            </a:r>
            <a:endParaRPr lang="en-US" b="1" dirty="0">
              <a:solidFill>
                <a:srgbClr val="FF0000"/>
              </a:solidFill>
            </a:endParaRPr>
          </a:p>
        </p:txBody>
      </p:sp>
      <p:sp>
        <p:nvSpPr>
          <p:cNvPr id="13" name="TextBox 12"/>
          <p:cNvSpPr txBox="1"/>
          <p:nvPr/>
        </p:nvSpPr>
        <p:spPr>
          <a:xfrm>
            <a:off x="3508308" y="3197201"/>
            <a:ext cx="3041780" cy="800219"/>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t>GENERALIZATION</a:t>
            </a:r>
          </a:p>
          <a:p>
            <a:pPr algn="ctr"/>
            <a:r>
              <a:rPr lang="en-US" b="1" dirty="0" smtClean="0">
                <a:solidFill>
                  <a:srgbClr val="FF0000"/>
                </a:solidFill>
              </a:rPr>
              <a:t>What is the big idea?</a:t>
            </a:r>
            <a:endParaRPr lang="en-US" b="1" dirty="0">
              <a:solidFill>
                <a:srgbClr val="FF0000"/>
              </a:solidFill>
            </a:endParaRPr>
          </a:p>
        </p:txBody>
      </p:sp>
      <p:sp>
        <p:nvSpPr>
          <p:cNvPr id="15" name="TextBox 14"/>
          <p:cNvSpPr txBox="1"/>
          <p:nvPr/>
        </p:nvSpPr>
        <p:spPr>
          <a:xfrm>
            <a:off x="2491272" y="5376430"/>
            <a:ext cx="5075853" cy="800219"/>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t>IMPLEMENTATION</a:t>
            </a:r>
          </a:p>
          <a:p>
            <a:pPr algn="ctr"/>
            <a:r>
              <a:rPr lang="en-US" b="1" dirty="0" smtClean="0">
                <a:solidFill>
                  <a:srgbClr val="FF0000"/>
                </a:solidFill>
              </a:rPr>
              <a:t>What must I change?</a:t>
            </a:r>
            <a:endParaRPr lang="en-US" b="1" dirty="0">
              <a:solidFill>
                <a:srgbClr val="FF0000"/>
              </a:solidFill>
            </a:endParaRPr>
          </a:p>
        </p:txBody>
      </p:sp>
      <p:sp>
        <p:nvSpPr>
          <p:cNvPr id="17" name="Trapezoid 16"/>
          <p:cNvSpPr/>
          <p:nvPr/>
        </p:nvSpPr>
        <p:spPr>
          <a:xfrm>
            <a:off x="2491272" y="4192162"/>
            <a:ext cx="5075853" cy="989526"/>
          </a:xfrm>
          <a:prstGeom prst="trapezoid">
            <a:avLst/>
          </a:prstGeom>
          <a:gradFill>
            <a:lin ang="5400000" scaled="0"/>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800" b="1" dirty="0" smtClean="0">
                <a:solidFill>
                  <a:schemeClr val="tx1">
                    <a:lumMod val="95000"/>
                    <a:lumOff val="5000"/>
                  </a:schemeClr>
                </a:solidFill>
              </a:rPr>
              <a:t>APPLICATION</a:t>
            </a:r>
          </a:p>
          <a:p>
            <a:pPr algn="ctr"/>
            <a:r>
              <a:rPr lang="en-US" b="1" dirty="0" smtClean="0">
                <a:solidFill>
                  <a:srgbClr val="FF0000"/>
                </a:solidFill>
              </a:rPr>
              <a:t>What difference does it make?</a:t>
            </a:r>
            <a:endParaRPr lang="en-US" b="1" dirty="0">
              <a:solidFill>
                <a:srgbClr val="FF0000"/>
              </a:solidFill>
            </a:endParaRPr>
          </a:p>
        </p:txBody>
      </p:sp>
      <p:sp>
        <p:nvSpPr>
          <p:cNvPr id="2" name="TextBox 1"/>
          <p:cNvSpPr txBox="1"/>
          <p:nvPr/>
        </p:nvSpPr>
        <p:spPr>
          <a:xfrm>
            <a:off x="5164948" y="6460540"/>
            <a:ext cx="7027052" cy="369332"/>
          </a:xfrm>
          <a:prstGeom prst="rect">
            <a:avLst/>
          </a:prstGeom>
          <a:noFill/>
        </p:spPr>
        <p:txBody>
          <a:bodyPr wrap="none" rtlCol="0">
            <a:spAutoFit/>
          </a:bodyPr>
          <a:lstStyle/>
          <a:p>
            <a:r>
              <a:rPr lang="en-US" dirty="0" smtClean="0"/>
              <a:t>Richards, Lawrence O. Creative Bible Teaching, (Moody; 1998) 77.</a:t>
            </a:r>
            <a:endParaRPr lang="en-US" dirty="0"/>
          </a:p>
        </p:txBody>
      </p:sp>
    </p:spTree>
    <p:extLst>
      <p:ext uri="{BB962C8B-B14F-4D97-AF65-F5344CB8AC3E}">
        <p14:creationId xmlns:p14="http://schemas.microsoft.com/office/powerpoint/2010/main" val="3734361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500"/>
                                        <p:tgtEl>
                                          <p:spTgt spid="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fade">
                                      <p:cBhvr>
                                        <p:cTn id="38" dur="500"/>
                                        <p:tgtEl>
                                          <p:spTgt spid="6"/>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500"/>
                                        <p:tgtEl>
                                          <p:spTgt spid="8"/>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fade">
                                      <p:cBhvr>
                                        <p:cTn id="44" dur="500"/>
                                        <p:tgtEl>
                                          <p:spTgt spid="9"/>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fade">
                                      <p:cBhvr>
                                        <p:cTn id="4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5" grpId="0" animBg="1"/>
      <p:bldP spid="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0891" y="3225007"/>
            <a:ext cx="5035478" cy="584775"/>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scene3d>
              <a:camera prst="orthographicFront"/>
              <a:lightRig rig="threePt" dir="t"/>
            </a:scene3d>
            <a:sp3d extrusionH="57150">
              <a:bevelT w="38100" h="38100"/>
            </a:sp3d>
          </a:bodyPr>
          <a:lstStyle/>
          <a:p>
            <a:r>
              <a:rPr lang="en-US" sz="3200" b="1" dirty="0" smtClean="0">
                <a:solidFill>
                  <a:srgbClr val="FF0000"/>
                </a:solidFill>
              </a:rPr>
              <a:t>Deductive Study Method</a:t>
            </a:r>
            <a:endParaRPr lang="en-US" sz="3200" b="1" dirty="0">
              <a:solidFill>
                <a:srgbClr val="FF0000"/>
              </a:solidFill>
            </a:endParaRPr>
          </a:p>
        </p:txBody>
      </p:sp>
      <p:sp>
        <p:nvSpPr>
          <p:cNvPr id="3" name="TextBox 2"/>
          <p:cNvSpPr txBox="1"/>
          <p:nvPr/>
        </p:nvSpPr>
        <p:spPr>
          <a:xfrm>
            <a:off x="404378" y="3901556"/>
            <a:ext cx="1441077" cy="52322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800" b="1" dirty="0" smtClean="0"/>
              <a:t>Theory</a:t>
            </a:r>
            <a:endParaRPr lang="en-US" b="1" dirty="0"/>
          </a:p>
        </p:txBody>
      </p:sp>
      <p:sp>
        <p:nvSpPr>
          <p:cNvPr id="4" name="TextBox 3"/>
          <p:cNvSpPr txBox="1"/>
          <p:nvPr/>
        </p:nvSpPr>
        <p:spPr>
          <a:xfrm>
            <a:off x="2544850" y="4510358"/>
            <a:ext cx="2012089" cy="52322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b="1" dirty="0" smtClean="0"/>
              <a:t>Hypothesis</a:t>
            </a:r>
            <a:endParaRPr lang="en-US" sz="2800" b="1" dirty="0"/>
          </a:p>
        </p:txBody>
      </p:sp>
      <p:sp>
        <p:nvSpPr>
          <p:cNvPr id="5" name="TextBox 4"/>
          <p:cNvSpPr txBox="1"/>
          <p:nvPr/>
        </p:nvSpPr>
        <p:spPr>
          <a:xfrm>
            <a:off x="4972405" y="5098356"/>
            <a:ext cx="2206053" cy="52322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800" b="1" dirty="0" smtClean="0"/>
              <a:t>Observation</a:t>
            </a:r>
            <a:endParaRPr lang="en-US" sz="2800" b="1" dirty="0"/>
          </a:p>
        </p:txBody>
      </p:sp>
      <p:sp>
        <p:nvSpPr>
          <p:cNvPr id="6" name="TextBox 5"/>
          <p:cNvSpPr txBox="1"/>
          <p:nvPr/>
        </p:nvSpPr>
        <p:spPr>
          <a:xfrm>
            <a:off x="7633620" y="5681242"/>
            <a:ext cx="2379177" cy="52322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b="1" dirty="0" smtClean="0"/>
              <a:t>Confirmation</a:t>
            </a:r>
            <a:endParaRPr lang="en-US" sz="2800" b="1" dirty="0"/>
          </a:p>
        </p:txBody>
      </p:sp>
      <p:sp>
        <p:nvSpPr>
          <p:cNvPr id="7" name="TextBox 6"/>
          <p:cNvSpPr txBox="1"/>
          <p:nvPr/>
        </p:nvSpPr>
        <p:spPr>
          <a:xfrm>
            <a:off x="130891" y="313913"/>
            <a:ext cx="4709944" cy="584775"/>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rtlCol="0">
            <a:spAutoFit/>
            <a:scene3d>
              <a:camera prst="orthographicFront"/>
              <a:lightRig rig="threePt" dir="t"/>
            </a:scene3d>
            <a:sp3d extrusionH="57150">
              <a:bevelT w="38100" h="38100"/>
            </a:sp3d>
          </a:bodyPr>
          <a:lstStyle/>
          <a:p>
            <a:r>
              <a:rPr lang="en-US" sz="3200" b="1" dirty="0" smtClean="0">
                <a:solidFill>
                  <a:srgbClr val="FF0000"/>
                </a:solidFill>
              </a:rPr>
              <a:t>Inductive Study Method</a:t>
            </a:r>
            <a:endParaRPr lang="en-US" sz="3200" b="1" dirty="0">
              <a:solidFill>
                <a:srgbClr val="FF0000"/>
              </a:solidFill>
            </a:endParaRPr>
          </a:p>
        </p:txBody>
      </p:sp>
      <p:sp>
        <p:nvSpPr>
          <p:cNvPr id="8" name="TextBox 7"/>
          <p:cNvSpPr txBox="1"/>
          <p:nvPr/>
        </p:nvSpPr>
        <p:spPr>
          <a:xfrm>
            <a:off x="404378" y="1034383"/>
            <a:ext cx="2206053" cy="52322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b="1" dirty="0" smtClean="0"/>
              <a:t>Observation</a:t>
            </a:r>
            <a:endParaRPr lang="en-US" sz="2800" b="1" dirty="0"/>
          </a:p>
        </p:txBody>
      </p:sp>
      <p:sp>
        <p:nvSpPr>
          <p:cNvPr id="9" name="TextBox 8"/>
          <p:cNvSpPr txBox="1"/>
          <p:nvPr/>
        </p:nvSpPr>
        <p:spPr>
          <a:xfrm>
            <a:off x="2935278" y="1646302"/>
            <a:ext cx="1426160" cy="52322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b="1" dirty="0" smtClean="0"/>
              <a:t>Pattern</a:t>
            </a:r>
            <a:endParaRPr lang="en-US" sz="2800" b="1" dirty="0"/>
          </a:p>
        </p:txBody>
      </p:sp>
      <p:sp>
        <p:nvSpPr>
          <p:cNvPr id="10" name="TextBox 9"/>
          <p:cNvSpPr txBox="1"/>
          <p:nvPr/>
        </p:nvSpPr>
        <p:spPr>
          <a:xfrm>
            <a:off x="5166369" y="2054940"/>
            <a:ext cx="2012089" cy="954107"/>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b="1" dirty="0" smtClean="0"/>
              <a:t>Tentative </a:t>
            </a:r>
          </a:p>
          <a:p>
            <a:r>
              <a:rPr lang="en-US" sz="2800" b="1" dirty="0" smtClean="0"/>
              <a:t>Hypothesis</a:t>
            </a:r>
            <a:endParaRPr lang="en-US" sz="2800" b="1" dirty="0"/>
          </a:p>
        </p:txBody>
      </p:sp>
      <p:sp>
        <p:nvSpPr>
          <p:cNvPr id="11" name="TextBox 10"/>
          <p:cNvSpPr txBox="1"/>
          <p:nvPr/>
        </p:nvSpPr>
        <p:spPr>
          <a:xfrm>
            <a:off x="7784191" y="3070548"/>
            <a:ext cx="1374094" cy="52322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b="1" dirty="0" smtClean="0"/>
              <a:t>Theory</a:t>
            </a:r>
            <a:endParaRPr lang="en-US" sz="2800" b="1" dirty="0"/>
          </a:p>
        </p:txBody>
      </p:sp>
      <p:sp>
        <p:nvSpPr>
          <p:cNvPr id="12" name="Bent Arrow 11"/>
          <p:cNvSpPr/>
          <p:nvPr/>
        </p:nvSpPr>
        <p:spPr>
          <a:xfrm rot="10800000" flipH="1">
            <a:off x="6010116" y="5630159"/>
            <a:ext cx="1454280" cy="482795"/>
          </a:xfrm>
          <a:prstGeom prst="bentArrow">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Bent Arrow 12"/>
          <p:cNvSpPr/>
          <p:nvPr/>
        </p:nvSpPr>
        <p:spPr>
          <a:xfrm rot="10800000" flipH="1">
            <a:off x="3520377" y="5033578"/>
            <a:ext cx="1306230" cy="482795"/>
          </a:xfrm>
          <a:prstGeom prst="bentArrow">
            <a:avLst>
              <a:gd name="adj1" fmla="val 25000"/>
              <a:gd name="adj2" fmla="val 24139"/>
              <a:gd name="adj3" fmla="val 25000"/>
              <a:gd name="adj4" fmla="val 4375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Bent Arrow 13"/>
          <p:cNvSpPr/>
          <p:nvPr/>
        </p:nvSpPr>
        <p:spPr>
          <a:xfrm rot="10800000" flipH="1">
            <a:off x="1037958" y="4424776"/>
            <a:ext cx="1361249" cy="482795"/>
          </a:xfrm>
          <a:prstGeom prst="bentArrow">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Bent Arrow 14"/>
          <p:cNvSpPr/>
          <p:nvPr/>
        </p:nvSpPr>
        <p:spPr>
          <a:xfrm rot="10800000" flipH="1">
            <a:off x="1396837" y="1557603"/>
            <a:ext cx="1363218" cy="482795"/>
          </a:xfrm>
          <a:prstGeom prst="bentArrow">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Bent Arrow 15"/>
          <p:cNvSpPr/>
          <p:nvPr/>
        </p:nvSpPr>
        <p:spPr>
          <a:xfrm rot="10800000" flipH="1">
            <a:off x="3550895" y="2169522"/>
            <a:ext cx="1452604" cy="482795"/>
          </a:xfrm>
          <a:prstGeom prst="bentArrow">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Bent Arrow 16"/>
          <p:cNvSpPr/>
          <p:nvPr/>
        </p:nvSpPr>
        <p:spPr>
          <a:xfrm rot="10800000" flipH="1">
            <a:off x="6107627" y="3009047"/>
            <a:ext cx="1525993" cy="482795"/>
          </a:xfrm>
          <a:prstGeom prst="bentArrow">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TextBox 17"/>
          <p:cNvSpPr txBox="1"/>
          <p:nvPr/>
        </p:nvSpPr>
        <p:spPr>
          <a:xfrm>
            <a:off x="6220878" y="6427304"/>
            <a:ext cx="5971122" cy="369332"/>
          </a:xfrm>
          <a:prstGeom prst="rect">
            <a:avLst/>
          </a:prstGeom>
          <a:noFill/>
        </p:spPr>
        <p:txBody>
          <a:bodyPr wrap="none" rtlCol="0">
            <a:spAutoFit/>
          </a:bodyPr>
          <a:lstStyle/>
          <a:p>
            <a:r>
              <a:rPr lang="en-US" dirty="0"/>
              <a:t>http://www.socialresearchmethods.net/kb/dedind.php</a:t>
            </a:r>
          </a:p>
        </p:txBody>
      </p:sp>
    </p:spTree>
    <p:extLst>
      <p:ext uri="{BB962C8B-B14F-4D97-AF65-F5344CB8AC3E}">
        <p14:creationId xmlns:p14="http://schemas.microsoft.com/office/powerpoint/2010/main" val="237873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500"/>
                                        <p:tgtEl>
                                          <p:spTgt spid="1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500"/>
                                        <p:tgtEl>
                                          <p:spTgt spid="16"/>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500"/>
                                        <p:tgtEl>
                                          <p:spTgt spid="10"/>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fade">
                                      <p:cBhvr>
                                        <p:cTn id="36" dur="500"/>
                                        <p:tgtEl>
                                          <p:spTgt spid="17"/>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500"/>
                                        <p:tgtEl>
                                          <p:spTgt spid="11"/>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3"/>
                                        </p:tgtEl>
                                        <p:attrNameLst>
                                          <p:attrName>style.visibility</p:attrName>
                                        </p:attrNameLst>
                                      </p:cBhvr>
                                      <p:to>
                                        <p:strVal val="visible"/>
                                      </p:to>
                                    </p:set>
                                    <p:animEffect transition="in" filter="fade">
                                      <p:cBhvr>
                                        <p:cTn id="46" dur="500"/>
                                        <p:tgtEl>
                                          <p:spTgt spid="3"/>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fade">
                                      <p:cBhvr>
                                        <p:cTn id="49" dur="500"/>
                                        <p:tgtEl>
                                          <p:spTgt spid="14"/>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4"/>
                                        </p:tgtEl>
                                        <p:attrNameLst>
                                          <p:attrName>style.visibility</p:attrName>
                                        </p:attrNameLst>
                                      </p:cBhvr>
                                      <p:to>
                                        <p:strVal val="visible"/>
                                      </p:to>
                                    </p:set>
                                    <p:animEffect transition="in" filter="fade">
                                      <p:cBhvr>
                                        <p:cTn id="54" dur="500"/>
                                        <p:tgtEl>
                                          <p:spTgt spid="4"/>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5"/>
                                        </p:tgtEl>
                                        <p:attrNameLst>
                                          <p:attrName>style.visibility</p:attrName>
                                        </p:attrNameLst>
                                      </p:cBhvr>
                                      <p:to>
                                        <p:strVal val="visible"/>
                                      </p:to>
                                    </p:set>
                                    <p:animEffect transition="in" filter="fade">
                                      <p:cBhvr>
                                        <p:cTn id="62" dur="500"/>
                                        <p:tgtEl>
                                          <p:spTgt spid="5"/>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12"/>
                                        </p:tgtEl>
                                        <p:attrNameLst>
                                          <p:attrName>style.visibility</p:attrName>
                                        </p:attrNameLst>
                                      </p:cBhvr>
                                      <p:to>
                                        <p:strVal val="visible"/>
                                      </p:to>
                                    </p:set>
                                    <p:animEffect transition="in" filter="fade">
                                      <p:cBhvr>
                                        <p:cTn id="65" dur="500"/>
                                        <p:tgtEl>
                                          <p:spTgt spid="12"/>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6"/>
                                        </p:tgtEl>
                                        <p:attrNameLst>
                                          <p:attrName>style.visibility</p:attrName>
                                        </p:attrNameLst>
                                      </p:cBhvr>
                                      <p:to>
                                        <p:strVal val="visible"/>
                                      </p:to>
                                    </p:set>
                                    <p:animEffect transition="in" filter="fade">
                                      <p:cBhvr>
                                        <p:cTn id="7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animBg="1"/>
      <p:bldP spid="7" grpId="0"/>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30891" y="313913"/>
            <a:ext cx="4709944" cy="584775"/>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rtlCol="0">
            <a:spAutoFit/>
            <a:scene3d>
              <a:camera prst="orthographicFront"/>
              <a:lightRig rig="threePt" dir="t"/>
            </a:scene3d>
            <a:sp3d extrusionH="57150">
              <a:bevelT w="38100" h="38100"/>
            </a:sp3d>
          </a:bodyPr>
          <a:lstStyle/>
          <a:p>
            <a:r>
              <a:rPr lang="en-US" sz="3200" b="1" dirty="0" smtClean="0">
                <a:solidFill>
                  <a:srgbClr val="FF0000"/>
                </a:solidFill>
              </a:rPr>
              <a:t>Inductive Study Method</a:t>
            </a:r>
            <a:endParaRPr lang="en-US" sz="3200" b="1" dirty="0">
              <a:solidFill>
                <a:srgbClr val="FF0000"/>
              </a:solidFill>
            </a:endParaRPr>
          </a:p>
        </p:txBody>
      </p:sp>
      <p:sp>
        <p:nvSpPr>
          <p:cNvPr id="8" name="TextBox 7"/>
          <p:cNvSpPr txBox="1"/>
          <p:nvPr/>
        </p:nvSpPr>
        <p:spPr>
          <a:xfrm>
            <a:off x="404378" y="1034383"/>
            <a:ext cx="2206053" cy="52322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b="1" dirty="0" smtClean="0"/>
              <a:t>Observation</a:t>
            </a:r>
            <a:endParaRPr lang="en-US" sz="2800" b="1" dirty="0"/>
          </a:p>
        </p:txBody>
      </p:sp>
      <p:sp>
        <p:nvSpPr>
          <p:cNvPr id="19" name="TextBox 18"/>
          <p:cNvSpPr txBox="1"/>
          <p:nvPr/>
        </p:nvSpPr>
        <p:spPr>
          <a:xfrm>
            <a:off x="300182" y="1965498"/>
            <a:ext cx="9616902" cy="3539430"/>
          </a:xfrm>
          <a:prstGeom prst="rect">
            <a:avLst/>
          </a:prstGeom>
          <a:noFill/>
        </p:spPr>
        <p:txBody>
          <a:bodyPr wrap="square" rtlCol="0">
            <a:spAutoFit/>
          </a:bodyPr>
          <a:lstStyle/>
          <a:p>
            <a:r>
              <a:rPr lang="en-US" sz="2800" b="1" dirty="0"/>
              <a:t>1 How blessed is the man who does not walk in the counsel of the wicked, </a:t>
            </a:r>
            <a:r>
              <a:rPr lang="en-US" sz="2800" b="1" dirty="0" smtClean="0"/>
              <a:t>Nor </a:t>
            </a:r>
            <a:r>
              <a:rPr lang="en-US" sz="2800" b="1" dirty="0"/>
              <a:t>stand in the path of sinners, Nor sit in the seat of scoffers! 2 But his delight </a:t>
            </a:r>
            <a:r>
              <a:rPr lang="en-US" sz="2800" b="1" dirty="0" smtClean="0"/>
              <a:t>is </a:t>
            </a:r>
            <a:r>
              <a:rPr lang="en-US" sz="2800" b="1" dirty="0"/>
              <a:t>in the law of the LORD, And in His law he meditates day and night. 3 He will </a:t>
            </a:r>
            <a:r>
              <a:rPr lang="en-US" sz="2800" b="1" dirty="0" smtClean="0"/>
              <a:t>be </a:t>
            </a:r>
            <a:r>
              <a:rPr lang="en-US" sz="2800" b="1" dirty="0"/>
              <a:t>like a tree firmly planted by streams of water, Which yields its fruit in its season </a:t>
            </a:r>
            <a:r>
              <a:rPr lang="en-US" sz="2800" b="1" dirty="0" smtClean="0"/>
              <a:t>And </a:t>
            </a:r>
            <a:r>
              <a:rPr lang="en-US" sz="2800" b="1" dirty="0"/>
              <a:t>its leaf does not wither; And in whatever </a:t>
            </a:r>
            <a:r>
              <a:rPr lang="en-US" sz="2800" b="1" dirty="0" smtClean="0"/>
              <a:t>he </a:t>
            </a:r>
            <a:r>
              <a:rPr lang="en-US" sz="2800" b="1" dirty="0"/>
              <a:t>does, he prospers</a:t>
            </a:r>
            <a:r>
              <a:rPr lang="en-US" sz="2800" b="1" dirty="0" smtClean="0"/>
              <a:t>.</a:t>
            </a:r>
          </a:p>
          <a:p>
            <a:endParaRPr lang="en-US" sz="2800" b="1" dirty="0"/>
          </a:p>
        </p:txBody>
      </p:sp>
      <p:sp>
        <p:nvSpPr>
          <p:cNvPr id="20" name="TextBox 19"/>
          <p:cNvSpPr txBox="1"/>
          <p:nvPr/>
        </p:nvSpPr>
        <p:spPr>
          <a:xfrm>
            <a:off x="7335256" y="1034383"/>
            <a:ext cx="1813317" cy="52322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b="1" dirty="0" smtClean="0"/>
              <a:t>Psalm 1:1</a:t>
            </a:r>
            <a:endParaRPr lang="en-US" sz="2800" b="1" dirty="0"/>
          </a:p>
        </p:txBody>
      </p:sp>
      <p:sp>
        <p:nvSpPr>
          <p:cNvPr id="2" name="TextBox 1"/>
          <p:cNvSpPr txBox="1"/>
          <p:nvPr/>
        </p:nvSpPr>
        <p:spPr>
          <a:xfrm>
            <a:off x="404378" y="5196007"/>
            <a:ext cx="9035457" cy="1661993"/>
          </a:xfrm>
          <a:prstGeom prst="rect">
            <a:avLst/>
          </a:prstGeom>
          <a:noFill/>
        </p:spPr>
        <p:txBody>
          <a:bodyPr wrap="square" rtlCol="0">
            <a:spAutoFit/>
          </a:bodyPr>
          <a:lstStyle/>
          <a:p>
            <a:r>
              <a:rPr lang="en-US" sz="2800" b="1" dirty="0"/>
              <a:t>If you want God to bless you, </a:t>
            </a:r>
            <a:r>
              <a:rPr lang="en-US" sz="2800" b="1" dirty="0" smtClean="0"/>
              <a:t>and you want to be spiritually strong, then </a:t>
            </a:r>
            <a:r>
              <a:rPr lang="en-US" sz="2800" b="1" dirty="0"/>
              <a:t>you must turn from sin and fervently study His Word </a:t>
            </a:r>
          </a:p>
          <a:p>
            <a:endParaRPr lang="en-US" dirty="0"/>
          </a:p>
        </p:txBody>
      </p:sp>
    </p:spTree>
    <p:extLst>
      <p:ext uri="{BB962C8B-B14F-4D97-AF65-F5344CB8AC3E}">
        <p14:creationId xmlns:p14="http://schemas.microsoft.com/office/powerpoint/2010/main" val="210796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30891" y="313913"/>
            <a:ext cx="4709944" cy="584775"/>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rtlCol="0">
            <a:spAutoFit/>
            <a:scene3d>
              <a:camera prst="orthographicFront"/>
              <a:lightRig rig="threePt" dir="t"/>
            </a:scene3d>
            <a:sp3d extrusionH="57150">
              <a:bevelT w="38100" h="38100"/>
            </a:sp3d>
          </a:bodyPr>
          <a:lstStyle/>
          <a:p>
            <a:r>
              <a:rPr lang="en-US" sz="3200" b="1" dirty="0" smtClean="0">
                <a:solidFill>
                  <a:srgbClr val="FF0000"/>
                </a:solidFill>
              </a:rPr>
              <a:t>Inductive Study Method</a:t>
            </a:r>
            <a:endParaRPr lang="en-US" sz="3200" b="1" dirty="0">
              <a:solidFill>
                <a:srgbClr val="FF0000"/>
              </a:solidFill>
            </a:endParaRPr>
          </a:p>
        </p:txBody>
      </p:sp>
      <p:sp>
        <p:nvSpPr>
          <p:cNvPr id="8" name="TextBox 7"/>
          <p:cNvSpPr txBox="1"/>
          <p:nvPr/>
        </p:nvSpPr>
        <p:spPr>
          <a:xfrm>
            <a:off x="404378" y="1034383"/>
            <a:ext cx="1533561" cy="52322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b="1" dirty="0" smtClean="0"/>
              <a:t>Pattern </a:t>
            </a:r>
            <a:endParaRPr lang="en-US" sz="2800" b="1" dirty="0"/>
          </a:p>
        </p:txBody>
      </p:sp>
      <p:sp>
        <p:nvSpPr>
          <p:cNvPr id="19" name="TextBox 18"/>
          <p:cNvSpPr txBox="1"/>
          <p:nvPr/>
        </p:nvSpPr>
        <p:spPr>
          <a:xfrm>
            <a:off x="300182" y="1965498"/>
            <a:ext cx="9616902" cy="3108543"/>
          </a:xfrm>
          <a:prstGeom prst="rect">
            <a:avLst/>
          </a:prstGeom>
          <a:noFill/>
        </p:spPr>
        <p:txBody>
          <a:bodyPr wrap="square" rtlCol="0">
            <a:spAutoFit/>
          </a:bodyPr>
          <a:lstStyle/>
          <a:p>
            <a:r>
              <a:rPr lang="en-US" sz="2800" b="1" dirty="0"/>
              <a:t>1 How blessed is the man who does not walk in the counsel of the wicked, </a:t>
            </a:r>
            <a:r>
              <a:rPr lang="en-US" sz="2800" b="1" dirty="0" smtClean="0"/>
              <a:t>Nor </a:t>
            </a:r>
            <a:r>
              <a:rPr lang="en-US" sz="2800" b="1" dirty="0"/>
              <a:t>stand in the path of sinners, Nor sit in the seat of scoffers! 2 But his delight </a:t>
            </a:r>
            <a:r>
              <a:rPr lang="en-US" sz="2800" b="1" dirty="0" smtClean="0"/>
              <a:t>is </a:t>
            </a:r>
            <a:r>
              <a:rPr lang="en-US" sz="2800" b="1" dirty="0"/>
              <a:t>in the law of the LORD, And in His law he meditates day and night. 3 He will </a:t>
            </a:r>
            <a:r>
              <a:rPr lang="en-US" sz="2800" b="1" dirty="0" smtClean="0"/>
              <a:t>be </a:t>
            </a:r>
            <a:r>
              <a:rPr lang="en-US" sz="2800" b="1" dirty="0"/>
              <a:t>like a tree firmly planted by streams of water, Which yields its fruit in its season </a:t>
            </a:r>
            <a:r>
              <a:rPr lang="en-US" sz="2800" b="1" dirty="0" smtClean="0"/>
              <a:t>And </a:t>
            </a:r>
            <a:r>
              <a:rPr lang="en-US" sz="2800" b="1" dirty="0"/>
              <a:t>its leaf does not wither; And in whatever </a:t>
            </a:r>
            <a:r>
              <a:rPr lang="en-US" sz="2800" b="1" dirty="0" smtClean="0"/>
              <a:t>he </a:t>
            </a:r>
            <a:r>
              <a:rPr lang="en-US" sz="2800" b="1" dirty="0"/>
              <a:t>does, he prospers. </a:t>
            </a:r>
          </a:p>
        </p:txBody>
      </p:sp>
      <p:sp>
        <p:nvSpPr>
          <p:cNvPr id="20" name="TextBox 19"/>
          <p:cNvSpPr txBox="1"/>
          <p:nvPr/>
        </p:nvSpPr>
        <p:spPr>
          <a:xfrm>
            <a:off x="7335256" y="1034383"/>
            <a:ext cx="1813317" cy="52322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b="1" dirty="0" smtClean="0"/>
              <a:t>Psalm 1:1</a:t>
            </a:r>
            <a:endParaRPr lang="en-US" sz="2800" b="1" dirty="0"/>
          </a:p>
        </p:txBody>
      </p:sp>
      <p:sp>
        <p:nvSpPr>
          <p:cNvPr id="2" name="TextBox 1"/>
          <p:cNvSpPr txBox="1"/>
          <p:nvPr/>
        </p:nvSpPr>
        <p:spPr>
          <a:xfrm>
            <a:off x="404378" y="5275747"/>
            <a:ext cx="9196822" cy="954107"/>
          </a:xfrm>
          <a:prstGeom prst="rect">
            <a:avLst/>
          </a:prstGeom>
          <a:noFill/>
        </p:spPr>
        <p:txBody>
          <a:bodyPr wrap="square" rtlCol="0">
            <a:spAutoFit/>
          </a:bodyPr>
          <a:lstStyle/>
          <a:p>
            <a:r>
              <a:rPr lang="en-US" sz="2800" b="1" dirty="0" smtClean="0"/>
              <a:t>Sin leads to more sin and obedience leads to spiritual strength</a:t>
            </a:r>
            <a:endParaRPr lang="en-US" sz="2800" b="1" dirty="0"/>
          </a:p>
        </p:txBody>
      </p:sp>
    </p:spTree>
    <p:extLst>
      <p:ext uri="{BB962C8B-B14F-4D97-AF65-F5344CB8AC3E}">
        <p14:creationId xmlns:p14="http://schemas.microsoft.com/office/powerpoint/2010/main" val="3327092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30891" y="313913"/>
            <a:ext cx="4709944" cy="584775"/>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rtlCol="0">
            <a:spAutoFit/>
            <a:scene3d>
              <a:camera prst="orthographicFront"/>
              <a:lightRig rig="threePt" dir="t"/>
            </a:scene3d>
            <a:sp3d extrusionH="57150">
              <a:bevelT w="38100" h="38100"/>
            </a:sp3d>
          </a:bodyPr>
          <a:lstStyle/>
          <a:p>
            <a:r>
              <a:rPr lang="en-US" sz="3200" b="1" dirty="0" smtClean="0">
                <a:solidFill>
                  <a:srgbClr val="FF0000"/>
                </a:solidFill>
              </a:rPr>
              <a:t>Inductive Study Method</a:t>
            </a:r>
            <a:endParaRPr lang="en-US" sz="3200" b="1" dirty="0">
              <a:solidFill>
                <a:srgbClr val="FF0000"/>
              </a:solidFill>
            </a:endParaRPr>
          </a:p>
        </p:txBody>
      </p:sp>
      <p:sp>
        <p:nvSpPr>
          <p:cNvPr id="8" name="TextBox 7"/>
          <p:cNvSpPr txBox="1"/>
          <p:nvPr/>
        </p:nvSpPr>
        <p:spPr>
          <a:xfrm>
            <a:off x="404378" y="1034383"/>
            <a:ext cx="3697102" cy="52322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b="1" dirty="0" smtClean="0"/>
              <a:t>Tentative Hypothesis</a:t>
            </a:r>
            <a:endParaRPr lang="en-US" sz="2800" b="1" dirty="0"/>
          </a:p>
        </p:txBody>
      </p:sp>
      <p:sp>
        <p:nvSpPr>
          <p:cNvPr id="19" name="TextBox 18"/>
          <p:cNvSpPr txBox="1"/>
          <p:nvPr/>
        </p:nvSpPr>
        <p:spPr>
          <a:xfrm>
            <a:off x="300182" y="1965498"/>
            <a:ext cx="9616902" cy="3108543"/>
          </a:xfrm>
          <a:prstGeom prst="rect">
            <a:avLst/>
          </a:prstGeom>
          <a:noFill/>
        </p:spPr>
        <p:txBody>
          <a:bodyPr wrap="square" rtlCol="0">
            <a:spAutoFit/>
          </a:bodyPr>
          <a:lstStyle/>
          <a:p>
            <a:r>
              <a:rPr lang="en-US" sz="2800" b="1" dirty="0"/>
              <a:t>1 How blessed is the man who does not walk in the counsel of the wicked, </a:t>
            </a:r>
            <a:r>
              <a:rPr lang="en-US" sz="2800" b="1" dirty="0" smtClean="0"/>
              <a:t>Nor </a:t>
            </a:r>
            <a:r>
              <a:rPr lang="en-US" sz="2800" b="1" dirty="0"/>
              <a:t>stand in the path of sinners, Nor sit in the seat of scoffers! 2 But his delight </a:t>
            </a:r>
            <a:r>
              <a:rPr lang="en-US" sz="2800" b="1" dirty="0" smtClean="0"/>
              <a:t>is </a:t>
            </a:r>
            <a:r>
              <a:rPr lang="en-US" sz="2800" b="1" dirty="0"/>
              <a:t>in the law of the LORD, And in His law he meditates day and night. 3 He will </a:t>
            </a:r>
            <a:r>
              <a:rPr lang="en-US" sz="2800" b="1" dirty="0" smtClean="0"/>
              <a:t>be </a:t>
            </a:r>
            <a:r>
              <a:rPr lang="en-US" sz="2800" b="1" dirty="0"/>
              <a:t>like a tree firmly planted by streams of water, Which yields its fruit in its season </a:t>
            </a:r>
            <a:r>
              <a:rPr lang="en-US" sz="2800" b="1" dirty="0" smtClean="0"/>
              <a:t>And </a:t>
            </a:r>
            <a:r>
              <a:rPr lang="en-US" sz="2800" b="1" dirty="0"/>
              <a:t>its leaf does not wither; And in whatever </a:t>
            </a:r>
            <a:r>
              <a:rPr lang="en-US" sz="2800" b="1" dirty="0" smtClean="0"/>
              <a:t>he </a:t>
            </a:r>
            <a:r>
              <a:rPr lang="en-US" sz="2800" b="1" dirty="0"/>
              <a:t>does, he prospers. </a:t>
            </a:r>
          </a:p>
        </p:txBody>
      </p:sp>
      <p:sp>
        <p:nvSpPr>
          <p:cNvPr id="20" name="TextBox 19"/>
          <p:cNvSpPr txBox="1"/>
          <p:nvPr/>
        </p:nvSpPr>
        <p:spPr>
          <a:xfrm>
            <a:off x="7335256" y="1034383"/>
            <a:ext cx="1813317" cy="52322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b="1" dirty="0" smtClean="0"/>
              <a:t>Psalm 1:1</a:t>
            </a:r>
            <a:endParaRPr lang="en-US" sz="2800" b="1" dirty="0"/>
          </a:p>
        </p:txBody>
      </p:sp>
      <p:sp>
        <p:nvSpPr>
          <p:cNvPr id="3" name="TextBox 2"/>
          <p:cNvSpPr txBox="1"/>
          <p:nvPr/>
        </p:nvSpPr>
        <p:spPr>
          <a:xfrm>
            <a:off x="300182" y="5334000"/>
            <a:ext cx="9236824" cy="954107"/>
          </a:xfrm>
          <a:prstGeom prst="rect">
            <a:avLst/>
          </a:prstGeom>
          <a:noFill/>
        </p:spPr>
        <p:txBody>
          <a:bodyPr wrap="none" rtlCol="0">
            <a:spAutoFit/>
          </a:bodyPr>
          <a:lstStyle/>
          <a:p>
            <a:r>
              <a:rPr lang="en-US" sz="2800" b="1" dirty="0" smtClean="0"/>
              <a:t>If I want inner spiritual strength, then I must become </a:t>
            </a:r>
          </a:p>
          <a:p>
            <a:r>
              <a:rPr lang="en-US" sz="2800" b="1" dirty="0" smtClean="0"/>
              <a:t>established in God’s Word</a:t>
            </a:r>
            <a:endParaRPr lang="en-US" sz="2800" b="1" dirty="0"/>
          </a:p>
        </p:txBody>
      </p:sp>
    </p:spTree>
    <p:extLst>
      <p:ext uri="{BB962C8B-B14F-4D97-AF65-F5344CB8AC3E}">
        <p14:creationId xmlns:p14="http://schemas.microsoft.com/office/powerpoint/2010/main" val="2978773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30891" y="313913"/>
            <a:ext cx="4709944" cy="584775"/>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rtlCol="0">
            <a:spAutoFit/>
            <a:scene3d>
              <a:camera prst="orthographicFront"/>
              <a:lightRig rig="threePt" dir="t"/>
            </a:scene3d>
            <a:sp3d extrusionH="57150">
              <a:bevelT w="38100" h="38100"/>
            </a:sp3d>
          </a:bodyPr>
          <a:lstStyle/>
          <a:p>
            <a:r>
              <a:rPr lang="en-US" sz="3200" b="1" dirty="0" smtClean="0">
                <a:solidFill>
                  <a:srgbClr val="FF0000"/>
                </a:solidFill>
              </a:rPr>
              <a:t>Inductive Study Method</a:t>
            </a:r>
            <a:endParaRPr lang="en-US" sz="3200" b="1" dirty="0">
              <a:solidFill>
                <a:srgbClr val="FF0000"/>
              </a:solidFill>
            </a:endParaRPr>
          </a:p>
        </p:txBody>
      </p:sp>
      <p:sp>
        <p:nvSpPr>
          <p:cNvPr id="8" name="TextBox 7"/>
          <p:cNvSpPr txBox="1"/>
          <p:nvPr/>
        </p:nvSpPr>
        <p:spPr>
          <a:xfrm>
            <a:off x="404378" y="1034383"/>
            <a:ext cx="1374094" cy="52322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b="1" dirty="0" smtClean="0"/>
              <a:t>Theory</a:t>
            </a:r>
            <a:endParaRPr lang="en-US" sz="2800" b="1" dirty="0"/>
          </a:p>
        </p:txBody>
      </p:sp>
      <p:sp>
        <p:nvSpPr>
          <p:cNvPr id="19" name="TextBox 18"/>
          <p:cNvSpPr txBox="1"/>
          <p:nvPr/>
        </p:nvSpPr>
        <p:spPr>
          <a:xfrm>
            <a:off x="300182" y="1965498"/>
            <a:ext cx="9616902" cy="3539430"/>
          </a:xfrm>
          <a:prstGeom prst="rect">
            <a:avLst/>
          </a:prstGeom>
          <a:noFill/>
        </p:spPr>
        <p:txBody>
          <a:bodyPr wrap="square" rtlCol="0">
            <a:spAutoFit/>
          </a:bodyPr>
          <a:lstStyle/>
          <a:p>
            <a:r>
              <a:rPr lang="en-US" sz="2800" b="1" dirty="0"/>
              <a:t>1 How blessed is the man who does not walk in the counsel of the wicked, </a:t>
            </a:r>
            <a:r>
              <a:rPr lang="en-US" sz="2800" b="1" dirty="0" smtClean="0"/>
              <a:t>Nor </a:t>
            </a:r>
            <a:r>
              <a:rPr lang="en-US" sz="2800" b="1" dirty="0"/>
              <a:t>stand in the path of sinners, Nor sit in the seat of scoffers! 2 But his delight </a:t>
            </a:r>
            <a:r>
              <a:rPr lang="en-US" sz="2800" b="1" dirty="0" smtClean="0"/>
              <a:t>is </a:t>
            </a:r>
            <a:r>
              <a:rPr lang="en-US" sz="2800" b="1" dirty="0"/>
              <a:t>in the law of the LORD, And in His law he meditates day and night. 3 He will </a:t>
            </a:r>
            <a:r>
              <a:rPr lang="en-US" sz="2800" b="1" dirty="0" smtClean="0"/>
              <a:t>be </a:t>
            </a:r>
            <a:r>
              <a:rPr lang="en-US" sz="2800" b="1" dirty="0"/>
              <a:t>like a tree firmly planted by streams of water, Which yields its fruit in its season </a:t>
            </a:r>
            <a:r>
              <a:rPr lang="en-US" sz="2800" b="1" dirty="0" smtClean="0"/>
              <a:t>And </a:t>
            </a:r>
            <a:r>
              <a:rPr lang="en-US" sz="2800" b="1" dirty="0"/>
              <a:t>its leaf does not wither; And in whatever </a:t>
            </a:r>
            <a:r>
              <a:rPr lang="en-US" sz="2800" b="1" dirty="0" smtClean="0"/>
              <a:t>he </a:t>
            </a:r>
            <a:r>
              <a:rPr lang="en-US" sz="2800" b="1" dirty="0"/>
              <a:t>does, he prospers</a:t>
            </a:r>
            <a:r>
              <a:rPr lang="en-US" sz="2800" b="1" dirty="0" smtClean="0"/>
              <a:t>.</a:t>
            </a:r>
          </a:p>
          <a:p>
            <a:r>
              <a:rPr lang="en-US" sz="2800" b="1" dirty="0" smtClean="0"/>
              <a:t> </a:t>
            </a:r>
            <a:endParaRPr lang="en-US" sz="2800" b="1" dirty="0"/>
          </a:p>
        </p:txBody>
      </p:sp>
      <p:sp>
        <p:nvSpPr>
          <p:cNvPr id="20" name="TextBox 19"/>
          <p:cNvSpPr txBox="1"/>
          <p:nvPr/>
        </p:nvSpPr>
        <p:spPr>
          <a:xfrm>
            <a:off x="7335256" y="1034383"/>
            <a:ext cx="1813317" cy="52322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b="1" dirty="0" smtClean="0"/>
              <a:t>Psalm 1:1</a:t>
            </a:r>
            <a:endParaRPr lang="en-US" sz="2800" b="1" dirty="0"/>
          </a:p>
        </p:txBody>
      </p:sp>
      <p:sp>
        <p:nvSpPr>
          <p:cNvPr id="2" name="TextBox 1"/>
          <p:cNvSpPr txBox="1"/>
          <p:nvPr/>
        </p:nvSpPr>
        <p:spPr>
          <a:xfrm>
            <a:off x="300182" y="5042118"/>
            <a:ext cx="10173170" cy="1815882"/>
          </a:xfrm>
          <a:prstGeom prst="rect">
            <a:avLst/>
          </a:prstGeom>
          <a:noFill/>
        </p:spPr>
        <p:txBody>
          <a:bodyPr wrap="none" rtlCol="0">
            <a:spAutoFit/>
          </a:bodyPr>
          <a:lstStyle/>
          <a:p>
            <a:r>
              <a:rPr lang="en-US" sz="2800" b="1" dirty="0" smtClean="0"/>
              <a:t>To arrive move from hypothesis to a theory you must cross </a:t>
            </a:r>
          </a:p>
          <a:p>
            <a:r>
              <a:rPr lang="en-US" sz="2800" b="1" dirty="0" smtClean="0"/>
              <a:t>reference the passage you are studying and corroborate </a:t>
            </a:r>
          </a:p>
          <a:p>
            <a:r>
              <a:rPr lang="en-US" sz="2800" b="1" dirty="0" smtClean="0"/>
              <a:t>it with other passages. Remember, use Scripture to </a:t>
            </a:r>
          </a:p>
          <a:p>
            <a:r>
              <a:rPr lang="en-US" sz="2800" b="1" dirty="0" smtClean="0"/>
              <a:t>validate Scripture.</a:t>
            </a:r>
          </a:p>
        </p:txBody>
      </p:sp>
    </p:spTree>
    <p:extLst>
      <p:ext uri="{BB962C8B-B14F-4D97-AF65-F5344CB8AC3E}">
        <p14:creationId xmlns:p14="http://schemas.microsoft.com/office/powerpoint/2010/main" val="1787078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6385" y="4430557"/>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smtClean="0">
                <a:ln/>
                <a:solidFill>
                  <a:schemeClr val="accent3"/>
                </a:solidFill>
              </a:rPr>
              <a:t>Once you start cross-referencing you will have moved from inductive to deductive study</a:t>
            </a:r>
            <a:endParaRPr lang="en-US" sz="6000" b="1" dirty="0">
              <a:ln/>
              <a:solidFill>
                <a:schemeClr val="accent3"/>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7697795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30891" y="313913"/>
            <a:ext cx="4854214" cy="584775"/>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rtlCol="0">
            <a:spAutoFit/>
            <a:scene3d>
              <a:camera prst="orthographicFront"/>
              <a:lightRig rig="threePt" dir="t"/>
            </a:scene3d>
            <a:sp3d extrusionH="57150">
              <a:bevelT w="38100" h="38100"/>
            </a:sp3d>
          </a:bodyPr>
          <a:lstStyle/>
          <a:p>
            <a:r>
              <a:rPr lang="en-US" sz="3200" b="1" dirty="0" smtClean="0">
                <a:solidFill>
                  <a:srgbClr val="FF0000"/>
                </a:solidFill>
              </a:rPr>
              <a:t>Deductive Study Method</a:t>
            </a:r>
            <a:endParaRPr lang="en-US" sz="3200" b="1" dirty="0">
              <a:solidFill>
                <a:srgbClr val="FF0000"/>
              </a:solidFill>
            </a:endParaRPr>
          </a:p>
        </p:txBody>
      </p:sp>
      <p:sp>
        <p:nvSpPr>
          <p:cNvPr id="8" name="TextBox 7"/>
          <p:cNvSpPr txBox="1"/>
          <p:nvPr/>
        </p:nvSpPr>
        <p:spPr>
          <a:xfrm>
            <a:off x="404378" y="1034383"/>
            <a:ext cx="1374094" cy="52322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b="1" dirty="0" smtClean="0"/>
              <a:t>Theory</a:t>
            </a:r>
            <a:endParaRPr lang="en-US" sz="2800" b="1" dirty="0"/>
          </a:p>
        </p:txBody>
      </p:sp>
      <p:sp>
        <p:nvSpPr>
          <p:cNvPr id="20" name="TextBox 19"/>
          <p:cNvSpPr txBox="1"/>
          <p:nvPr/>
        </p:nvSpPr>
        <p:spPr>
          <a:xfrm>
            <a:off x="7335256" y="1034383"/>
            <a:ext cx="1813317" cy="52322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b="1" dirty="0" smtClean="0"/>
              <a:t>Psalm 1:1</a:t>
            </a:r>
            <a:endParaRPr lang="en-US" sz="2800" b="1" dirty="0"/>
          </a:p>
        </p:txBody>
      </p:sp>
      <p:sp>
        <p:nvSpPr>
          <p:cNvPr id="3" name="TextBox 2"/>
          <p:cNvSpPr txBox="1"/>
          <p:nvPr/>
        </p:nvSpPr>
        <p:spPr>
          <a:xfrm>
            <a:off x="404378" y="2079812"/>
            <a:ext cx="8445132" cy="954107"/>
          </a:xfrm>
          <a:prstGeom prst="rect">
            <a:avLst/>
          </a:prstGeom>
          <a:noFill/>
        </p:spPr>
        <p:txBody>
          <a:bodyPr wrap="none" rtlCol="0">
            <a:spAutoFit/>
          </a:bodyPr>
          <a:lstStyle/>
          <a:p>
            <a:r>
              <a:rPr lang="en-US" sz="2800" b="1" dirty="0" smtClean="0"/>
              <a:t>To be spiritually strong, one must be established </a:t>
            </a:r>
          </a:p>
          <a:p>
            <a:r>
              <a:rPr lang="en-US" sz="2800" b="1" dirty="0" smtClean="0"/>
              <a:t>in God’s Word</a:t>
            </a:r>
            <a:endParaRPr lang="en-US" sz="2800" b="1" dirty="0"/>
          </a:p>
        </p:txBody>
      </p:sp>
    </p:spTree>
    <p:extLst>
      <p:ext uri="{BB962C8B-B14F-4D97-AF65-F5344CB8AC3E}">
        <p14:creationId xmlns:p14="http://schemas.microsoft.com/office/powerpoint/2010/main" val="3279127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30891" y="313913"/>
            <a:ext cx="4854214" cy="584775"/>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rtlCol="0">
            <a:spAutoFit/>
            <a:scene3d>
              <a:camera prst="orthographicFront"/>
              <a:lightRig rig="threePt" dir="t"/>
            </a:scene3d>
            <a:sp3d extrusionH="57150">
              <a:bevelT w="38100" h="38100"/>
            </a:sp3d>
          </a:bodyPr>
          <a:lstStyle/>
          <a:p>
            <a:r>
              <a:rPr lang="en-US" sz="3200" b="1" dirty="0" smtClean="0">
                <a:solidFill>
                  <a:srgbClr val="FF0000"/>
                </a:solidFill>
              </a:rPr>
              <a:t>Deductive Study Method</a:t>
            </a:r>
            <a:endParaRPr lang="en-US" sz="3200" b="1" dirty="0">
              <a:solidFill>
                <a:srgbClr val="FF0000"/>
              </a:solidFill>
            </a:endParaRPr>
          </a:p>
        </p:txBody>
      </p:sp>
      <p:sp>
        <p:nvSpPr>
          <p:cNvPr id="8" name="TextBox 7"/>
          <p:cNvSpPr txBox="1"/>
          <p:nvPr/>
        </p:nvSpPr>
        <p:spPr>
          <a:xfrm>
            <a:off x="404378" y="1034383"/>
            <a:ext cx="2012089" cy="52322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b="1" dirty="0" smtClean="0"/>
              <a:t>Hypothesis</a:t>
            </a:r>
            <a:endParaRPr lang="en-US" sz="2800" b="1" dirty="0"/>
          </a:p>
        </p:txBody>
      </p:sp>
      <p:sp>
        <p:nvSpPr>
          <p:cNvPr id="20" name="TextBox 19"/>
          <p:cNvSpPr txBox="1"/>
          <p:nvPr/>
        </p:nvSpPr>
        <p:spPr>
          <a:xfrm>
            <a:off x="7335256" y="1034383"/>
            <a:ext cx="1813317" cy="52322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b="1" dirty="0" smtClean="0"/>
              <a:t>Psalm 1:1</a:t>
            </a:r>
            <a:endParaRPr lang="en-US" sz="2800" b="1" dirty="0"/>
          </a:p>
        </p:txBody>
      </p:sp>
      <p:sp>
        <p:nvSpPr>
          <p:cNvPr id="3" name="TextBox 2"/>
          <p:cNvSpPr txBox="1"/>
          <p:nvPr/>
        </p:nvSpPr>
        <p:spPr>
          <a:xfrm>
            <a:off x="404378" y="2079812"/>
            <a:ext cx="9791783" cy="954107"/>
          </a:xfrm>
          <a:prstGeom prst="rect">
            <a:avLst/>
          </a:prstGeom>
          <a:noFill/>
        </p:spPr>
        <p:txBody>
          <a:bodyPr wrap="none" rtlCol="0">
            <a:spAutoFit/>
          </a:bodyPr>
          <a:lstStyle/>
          <a:p>
            <a:r>
              <a:rPr lang="en-US" sz="2800" b="1" dirty="0" smtClean="0"/>
              <a:t>God’s Word appears to establish the truth that to be </a:t>
            </a:r>
          </a:p>
          <a:p>
            <a:r>
              <a:rPr lang="en-US" sz="2800" b="1" dirty="0" smtClean="0"/>
              <a:t>spiritually strong, one must be established in God’s Word</a:t>
            </a:r>
            <a:endParaRPr lang="en-US" sz="2800" b="1" dirty="0"/>
          </a:p>
        </p:txBody>
      </p:sp>
    </p:spTree>
    <p:extLst>
      <p:ext uri="{BB962C8B-B14F-4D97-AF65-F5344CB8AC3E}">
        <p14:creationId xmlns:p14="http://schemas.microsoft.com/office/powerpoint/2010/main" val="3559875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609600"/>
            <a:ext cx="9102436"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When you study the Bible you are studying God’s revelation to man</a:t>
            </a:r>
            <a:endParaRPr lang="en-US" sz="4400" b="1" dirty="0">
              <a:ln/>
              <a:solidFill>
                <a:schemeClr val="accent3"/>
              </a:solidFill>
            </a:endParaRPr>
          </a:p>
        </p:txBody>
      </p:sp>
      <p:sp>
        <p:nvSpPr>
          <p:cNvPr id="3" name="Content Placeholder 2"/>
          <p:cNvSpPr>
            <a:spLocks noGrp="1"/>
          </p:cNvSpPr>
          <p:nvPr>
            <p:ph idx="1"/>
          </p:nvPr>
        </p:nvSpPr>
        <p:spPr>
          <a:xfrm>
            <a:off x="365760" y="2160589"/>
            <a:ext cx="8908242" cy="4506218"/>
          </a:xfrm>
        </p:spPr>
        <p:txBody>
          <a:bodyPr>
            <a:normAutofit fontScale="92500"/>
          </a:bodyPr>
          <a:lstStyle/>
          <a:p>
            <a:r>
              <a:rPr lang="en-US" sz="2400" b="1" dirty="0" smtClean="0"/>
              <a:t>Things to consider:</a:t>
            </a:r>
          </a:p>
          <a:p>
            <a:r>
              <a:rPr lang="en-US" sz="2400" b="1" dirty="0" smtClean="0"/>
              <a:t>The Bible is primarily a book about God. He is the main focus</a:t>
            </a:r>
          </a:p>
          <a:p>
            <a:r>
              <a:rPr lang="en-US" sz="2400" b="1" dirty="0" smtClean="0"/>
              <a:t>The Bible is absolutely a spiritual book. Anyone can study it. But only a Spirit filled believer can understand and be transformed by it.</a:t>
            </a:r>
          </a:p>
          <a:p>
            <a:r>
              <a:rPr lang="en-US" sz="2400" b="1" dirty="0" smtClean="0"/>
              <a:t>“The natural man does not accept the things of the Spirit of God, for they are foolishness to him; and he cannot understand them, because they are spiritually appraised.” I Corinthians 2:14</a:t>
            </a:r>
          </a:p>
          <a:p>
            <a:r>
              <a:rPr lang="en-US" sz="2400" b="1" dirty="0" smtClean="0"/>
              <a:t>“But when He, the Spirit of truth, comes, He will guide you into all the truth.” John 16:13</a:t>
            </a:r>
          </a:p>
          <a:p>
            <a:endParaRPr lang="en-US" dirty="0"/>
          </a:p>
        </p:txBody>
      </p:sp>
    </p:spTree>
    <p:extLst>
      <p:ext uri="{BB962C8B-B14F-4D97-AF65-F5344CB8AC3E}">
        <p14:creationId xmlns:p14="http://schemas.microsoft.com/office/powerpoint/2010/main" val="1164501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30891" y="313913"/>
            <a:ext cx="4854214" cy="584775"/>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rtlCol="0">
            <a:spAutoFit/>
            <a:scene3d>
              <a:camera prst="orthographicFront"/>
              <a:lightRig rig="threePt" dir="t"/>
            </a:scene3d>
            <a:sp3d extrusionH="57150">
              <a:bevelT w="38100" h="38100"/>
            </a:sp3d>
          </a:bodyPr>
          <a:lstStyle/>
          <a:p>
            <a:r>
              <a:rPr lang="en-US" sz="3200" b="1" dirty="0" smtClean="0">
                <a:solidFill>
                  <a:srgbClr val="FF0000"/>
                </a:solidFill>
              </a:rPr>
              <a:t>Deductive Study Method</a:t>
            </a:r>
            <a:endParaRPr lang="en-US" sz="3200" b="1" dirty="0">
              <a:solidFill>
                <a:srgbClr val="FF0000"/>
              </a:solidFill>
            </a:endParaRPr>
          </a:p>
        </p:txBody>
      </p:sp>
      <p:sp>
        <p:nvSpPr>
          <p:cNvPr id="8" name="TextBox 7"/>
          <p:cNvSpPr txBox="1"/>
          <p:nvPr/>
        </p:nvSpPr>
        <p:spPr>
          <a:xfrm>
            <a:off x="404378" y="1034383"/>
            <a:ext cx="2206053" cy="52322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b="1" dirty="0" smtClean="0"/>
              <a:t>Observation</a:t>
            </a:r>
            <a:endParaRPr lang="en-US" sz="2800" b="1" dirty="0"/>
          </a:p>
        </p:txBody>
      </p:sp>
      <p:sp>
        <p:nvSpPr>
          <p:cNvPr id="20" name="TextBox 19"/>
          <p:cNvSpPr txBox="1"/>
          <p:nvPr/>
        </p:nvSpPr>
        <p:spPr>
          <a:xfrm>
            <a:off x="7335256" y="1034383"/>
            <a:ext cx="1813317" cy="52322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b="1" dirty="0" smtClean="0"/>
              <a:t>Psalm 1:1</a:t>
            </a:r>
            <a:endParaRPr lang="en-US" sz="2800" b="1" dirty="0"/>
          </a:p>
        </p:txBody>
      </p:sp>
      <p:sp>
        <p:nvSpPr>
          <p:cNvPr id="2" name="TextBox 1"/>
          <p:cNvSpPr txBox="1"/>
          <p:nvPr/>
        </p:nvSpPr>
        <p:spPr>
          <a:xfrm>
            <a:off x="404378" y="2223248"/>
            <a:ext cx="8686993" cy="954107"/>
          </a:xfrm>
          <a:prstGeom prst="rect">
            <a:avLst/>
          </a:prstGeom>
          <a:noFill/>
        </p:spPr>
        <p:txBody>
          <a:bodyPr wrap="none" rtlCol="0">
            <a:spAutoFit/>
          </a:bodyPr>
          <a:lstStyle/>
          <a:p>
            <a:r>
              <a:rPr lang="en-US" sz="2800" b="1" dirty="0" smtClean="0"/>
              <a:t>Other passages of Scripture that indicate strength </a:t>
            </a:r>
          </a:p>
          <a:p>
            <a:r>
              <a:rPr lang="en-US" sz="2800" b="1" dirty="0" smtClean="0"/>
              <a:t>comes from knowing God’s Word.</a:t>
            </a:r>
            <a:endParaRPr lang="en-US" sz="2800" b="1" dirty="0"/>
          </a:p>
        </p:txBody>
      </p:sp>
      <p:sp>
        <p:nvSpPr>
          <p:cNvPr id="4" name="TextBox 3"/>
          <p:cNvSpPr txBox="1"/>
          <p:nvPr/>
        </p:nvSpPr>
        <p:spPr>
          <a:xfrm>
            <a:off x="404378" y="3420046"/>
            <a:ext cx="8566763" cy="2677656"/>
          </a:xfrm>
          <a:prstGeom prst="rect">
            <a:avLst/>
          </a:prstGeom>
          <a:noFill/>
        </p:spPr>
        <p:txBody>
          <a:bodyPr wrap="square" rtlCol="0">
            <a:spAutoFit/>
          </a:bodyPr>
          <a:lstStyle/>
          <a:p>
            <a:r>
              <a:rPr lang="en-US" sz="2800" b="1" dirty="0"/>
              <a:t>Isaiah 41:10, 1 Chronicles 16:11, Exodus 15:2, Philippians 4:13, Psalm 18:32-34, 1 Corinthians 10:13, Psalm 119:23, Psalm 27:1, Matthew 17:20, Mark 10:52, Matthew 21:21, Zephaniah 3:17, 2 Corinthians 4:16-18, 2 Timothy 1:7, Job 13:15, Romans 5:5 </a:t>
            </a:r>
          </a:p>
        </p:txBody>
      </p:sp>
    </p:spTree>
    <p:extLst>
      <p:ext uri="{BB962C8B-B14F-4D97-AF65-F5344CB8AC3E}">
        <p14:creationId xmlns:p14="http://schemas.microsoft.com/office/powerpoint/2010/main" val="2635188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30891" y="313913"/>
            <a:ext cx="4854214" cy="584775"/>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none" rtlCol="0">
            <a:spAutoFit/>
            <a:scene3d>
              <a:camera prst="orthographicFront"/>
              <a:lightRig rig="threePt" dir="t"/>
            </a:scene3d>
            <a:sp3d extrusionH="57150">
              <a:bevelT w="38100" h="38100"/>
            </a:sp3d>
          </a:bodyPr>
          <a:lstStyle/>
          <a:p>
            <a:r>
              <a:rPr lang="en-US" sz="3200" b="1" dirty="0" smtClean="0">
                <a:solidFill>
                  <a:srgbClr val="FF0000"/>
                </a:solidFill>
              </a:rPr>
              <a:t>Deductive Study Method</a:t>
            </a:r>
            <a:endParaRPr lang="en-US" sz="3200" b="1" dirty="0">
              <a:solidFill>
                <a:srgbClr val="FF0000"/>
              </a:solidFill>
            </a:endParaRPr>
          </a:p>
        </p:txBody>
      </p:sp>
      <p:sp>
        <p:nvSpPr>
          <p:cNvPr id="8" name="TextBox 7"/>
          <p:cNvSpPr txBox="1"/>
          <p:nvPr/>
        </p:nvSpPr>
        <p:spPr>
          <a:xfrm>
            <a:off x="404378" y="1034383"/>
            <a:ext cx="2379177" cy="52322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b="1" dirty="0" smtClean="0"/>
              <a:t>Confirmation</a:t>
            </a:r>
            <a:endParaRPr lang="en-US" sz="2800" b="1" dirty="0"/>
          </a:p>
        </p:txBody>
      </p:sp>
      <p:sp>
        <p:nvSpPr>
          <p:cNvPr id="20" name="TextBox 19"/>
          <p:cNvSpPr txBox="1"/>
          <p:nvPr/>
        </p:nvSpPr>
        <p:spPr>
          <a:xfrm>
            <a:off x="7335256" y="1034383"/>
            <a:ext cx="1813317" cy="52322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800" b="1" dirty="0" smtClean="0"/>
              <a:t>Psalm 1:1</a:t>
            </a:r>
            <a:endParaRPr lang="en-US" sz="2800" b="1" dirty="0"/>
          </a:p>
        </p:txBody>
      </p:sp>
      <p:sp>
        <p:nvSpPr>
          <p:cNvPr id="3" name="TextBox 2"/>
          <p:cNvSpPr txBox="1"/>
          <p:nvPr/>
        </p:nvSpPr>
        <p:spPr>
          <a:xfrm>
            <a:off x="404378" y="2079812"/>
            <a:ext cx="8445132" cy="954107"/>
          </a:xfrm>
          <a:prstGeom prst="rect">
            <a:avLst/>
          </a:prstGeom>
          <a:noFill/>
        </p:spPr>
        <p:txBody>
          <a:bodyPr wrap="none" rtlCol="0">
            <a:spAutoFit/>
          </a:bodyPr>
          <a:lstStyle/>
          <a:p>
            <a:r>
              <a:rPr lang="en-US" sz="2800" b="1" dirty="0" smtClean="0"/>
              <a:t>To be spiritually strong, one must be established </a:t>
            </a:r>
          </a:p>
          <a:p>
            <a:r>
              <a:rPr lang="en-US" sz="2800" b="1" dirty="0" smtClean="0"/>
              <a:t>in God’s Word</a:t>
            </a:r>
            <a:endParaRPr lang="en-US" sz="2800" b="1" dirty="0"/>
          </a:p>
        </p:txBody>
      </p:sp>
    </p:spTree>
    <p:extLst>
      <p:ext uri="{BB962C8B-B14F-4D97-AF65-F5344CB8AC3E}">
        <p14:creationId xmlns:p14="http://schemas.microsoft.com/office/powerpoint/2010/main" val="4239674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77334" y="609600"/>
            <a:ext cx="8596668" cy="1003069"/>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Different Types of Bible Genre</a:t>
            </a:r>
            <a:endParaRPr lang="en-US" sz="4400" b="1" dirty="0">
              <a:ln/>
              <a:solidFill>
                <a:schemeClr val="accent3"/>
              </a:solidFill>
            </a:endParaRPr>
          </a:p>
        </p:txBody>
      </p:sp>
      <p:sp>
        <p:nvSpPr>
          <p:cNvPr id="6" name="Content Placeholder 5"/>
          <p:cNvSpPr>
            <a:spLocks noGrp="1"/>
          </p:cNvSpPr>
          <p:nvPr>
            <p:ph idx="1"/>
          </p:nvPr>
        </p:nvSpPr>
        <p:spPr>
          <a:xfrm>
            <a:off x="677334" y="1712423"/>
            <a:ext cx="8596668" cy="4328940"/>
          </a:xfrm>
        </p:spPr>
        <p:txBody>
          <a:bodyPr/>
          <a:lstStyle/>
          <a:p>
            <a:r>
              <a:rPr lang="en-US" sz="3200" b="1" dirty="0"/>
              <a:t>1. Narrative</a:t>
            </a:r>
          </a:p>
          <a:p>
            <a:r>
              <a:rPr lang="en-US" sz="3200" b="1" dirty="0"/>
              <a:t>2. Poetry</a:t>
            </a:r>
          </a:p>
          <a:p>
            <a:r>
              <a:rPr lang="en-US" sz="3200" b="1" dirty="0"/>
              <a:t>3. Wisdom</a:t>
            </a:r>
          </a:p>
          <a:p>
            <a:r>
              <a:rPr lang="en-US" sz="3200" b="1" dirty="0"/>
              <a:t>4. Prophecy</a:t>
            </a:r>
          </a:p>
          <a:p>
            <a:r>
              <a:rPr lang="en-US" sz="3200" b="1" dirty="0"/>
              <a:t>5. Gospels</a:t>
            </a:r>
          </a:p>
          <a:p>
            <a:r>
              <a:rPr lang="en-US" sz="3200" b="1" dirty="0"/>
              <a:t>6. Epistles</a:t>
            </a:r>
          </a:p>
          <a:p>
            <a:r>
              <a:rPr lang="en-US" sz="3200" b="1" dirty="0"/>
              <a:t>7. Apocalyptic</a:t>
            </a:r>
          </a:p>
          <a:p>
            <a:endParaRPr lang="en-US" dirty="0"/>
          </a:p>
        </p:txBody>
      </p:sp>
    </p:spTree>
    <p:extLst>
      <p:ext uri="{BB962C8B-B14F-4D97-AF65-F5344CB8AC3E}">
        <p14:creationId xmlns:p14="http://schemas.microsoft.com/office/powerpoint/2010/main" val="2417064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822" y="260466"/>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Narrative</a:t>
            </a:r>
            <a:endParaRPr lang="en-US" sz="4400" b="1" dirty="0">
              <a:ln/>
              <a:solidFill>
                <a:schemeClr val="accent3"/>
              </a:solidFill>
            </a:endParaRPr>
          </a:p>
        </p:txBody>
      </p:sp>
      <p:sp>
        <p:nvSpPr>
          <p:cNvPr id="3" name="Content Placeholder 2"/>
          <p:cNvSpPr>
            <a:spLocks noGrp="1"/>
          </p:cNvSpPr>
          <p:nvPr>
            <p:ph idx="1"/>
          </p:nvPr>
        </p:nvSpPr>
        <p:spPr>
          <a:xfrm>
            <a:off x="211821" y="1155469"/>
            <a:ext cx="9489131" cy="4536760"/>
          </a:xfrm>
        </p:spPr>
        <p:txBody>
          <a:bodyPr>
            <a:noAutofit/>
          </a:bodyPr>
          <a:lstStyle/>
          <a:p>
            <a:r>
              <a:rPr lang="en-US" sz="2000" b="1" dirty="0" smtClean="0"/>
              <a:t>Narrative/history is the most </a:t>
            </a:r>
            <a:r>
              <a:rPr lang="en-US" sz="2000" b="1" dirty="0"/>
              <a:t>common form of writing in the </a:t>
            </a:r>
            <a:r>
              <a:rPr lang="en-US" sz="2000" b="1" dirty="0" smtClean="0"/>
              <a:t>Bible. 40% </a:t>
            </a:r>
            <a:r>
              <a:rPr lang="en-US" sz="2000" b="1" dirty="0"/>
              <a:t>of the Old Testament and a large part of the </a:t>
            </a:r>
            <a:r>
              <a:rPr lang="en-US" sz="2000" b="1" dirty="0" smtClean="0"/>
              <a:t>New is in narrative form. </a:t>
            </a:r>
          </a:p>
          <a:p>
            <a:r>
              <a:rPr lang="en-US" sz="2000" b="1" dirty="0" smtClean="0"/>
              <a:t>Narrative books include</a:t>
            </a:r>
            <a:r>
              <a:rPr lang="en-US" sz="2000" b="1" dirty="0"/>
              <a:t>: Genesis, Exodus, Numbers, Joshua, Judges, 1 &amp; 2 Samuel, 1 &amp; 2 Kings, 1 &amp; 2 Chronicles, Ruth, Ezra, Nehemiah, Daniel, Jonah, Haggai, some of the Prophetic writings, the </a:t>
            </a:r>
            <a:r>
              <a:rPr lang="en-US" sz="2000" b="1" dirty="0" smtClean="0"/>
              <a:t>Gospels</a:t>
            </a:r>
            <a:r>
              <a:rPr lang="en-US" sz="2000" b="1" dirty="0"/>
              <a:t> </a:t>
            </a:r>
            <a:r>
              <a:rPr lang="en-US" sz="2000" b="1" dirty="0" smtClean="0"/>
              <a:t>and Acts. </a:t>
            </a:r>
          </a:p>
          <a:p>
            <a:r>
              <a:rPr lang="en-US" sz="2000" b="1" dirty="0" smtClean="0"/>
              <a:t>Narratives </a:t>
            </a:r>
            <a:r>
              <a:rPr lang="en-US" sz="2000" b="1" dirty="0"/>
              <a:t>are </a:t>
            </a:r>
            <a:r>
              <a:rPr lang="en-US" sz="2000" b="1" dirty="0" smtClean="0"/>
              <a:t>purposeful </a:t>
            </a:r>
            <a:r>
              <a:rPr lang="en-US" sz="2000" b="1" dirty="0"/>
              <a:t>stories retelling </a:t>
            </a:r>
            <a:r>
              <a:rPr lang="en-US" sz="2000" b="1" dirty="0" smtClean="0"/>
              <a:t>historical </a:t>
            </a:r>
            <a:r>
              <a:rPr lang="en-US" sz="2000" b="1" dirty="0"/>
              <a:t>events of the past that are intended to give meaning and direction for </a:t>
            </a:r>
            <a:r>
              <a:rPr lang="en-US" sz="2000" b="1" dirty="0" smtClean="0"/>
              <a:t>people </a:t>
            </a:r>
            <a:r>
              <a:rPr lang="en-US" sz="2000" b="1" dirty="0"/>
              <a:t>in the present</a:t>
            </a:r>
            <a:r>
              <a:rPr lang="en-US" sz="2000" b="1" dirty="0" smtClean="0"/>
              <a:t>. </a:t>
            </a:r>
          </a:p>
          <a:p>
            <a:r>
              <a:rPr lang="en-US" sz="2000" b="1" dirty="0" smtClean="0"/>
              <a:t>Narratives are </a:t>
            </a:r>
            <a:r>
              <a:rPr lang="en-US" sz="2000" b="1" dirty="0"/>
              <a:t>inspired by the Holy Spirit and </a:t>
            </a:r>
            <a:r>
              <a:rPr lang="en-US" sz="2000" b="1" dirty="0" smtClean="0"/>
              <a:t>are historically true. There </a:t>
            </a:r>
            <a:r>
              <a:rPr lang="en-US" sz="2000" b="1" dirty="0"/>
              <a:t>are three different sets of narrative stories in the </a:t>
            </a:r>
            <a:r>
              <a:rPr lang="en-US" sz="2000" b="1" dirty="0" smtClean="0"/>
              <a:t>Scriptures. </a:t>
            </a:r>
            <a:r>
              <a:rPr lang="en-US" sz="2000" b="1" dirty="0"/>
              <a:t>These include Old Testament </a:t>
            </a:r>
            <a:r>
              <a:rPr lang="en-US" sz="2000" b="1" dirty="0" smtClean="0"/>
              <a:t>narratives (life of Israel), </a:t>
            </a:r>
            <a:r>
              <a:rPr lang="en-US" sz="2000" b="1" dirty="0"/>
              <a:t>Gospel </a:t>
            </a:r>
            <a:r>
              <a:rPr lang="en-US" sz="2000" b="1" dirty="0" smtClean="0"/>
              <a:t>narratives (life of Jesus), </a:t>
            </a:r>
            <a:r>
              <a:rPr lang="en-US" sz="2000" b="1" dirty="0"/>
              <a:t>and the Book of </a:t>
            </a:r>
            <a:r>
              <a:rPr lang="en-US" sz="2000" b="1" dirty="0" smtClean="0"/>
              <a:t>Acts (life of early the church). </a:t>
            </a:r>
          </a:p>
          <a:p>
            <a:r>
              <a:rPr lang="en-US" sz="2000" b="1" dirty="0"/>
              <a:t>http://www.prepareinternational.org/wp-content/uploads/2009/12/e-understandingthegenreofthebook.pdf</a:t>
            </a:r>
          </a:p>
        </p:txBody>
      </p:sp>
    </p:spTree>
    <p:extLst>
      <p:ext uri="{BB962C8B-B14F-4D97-AF65-F5344CB8AC3E}">
        <p14:creationId xmlns:p14="http://schemas.microsoft.com/office/powerpoint/2010/main" val="104329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822" y="260466"/>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Poetry</a:t>
            </a:r>
            <a:endParaRPr lang="en-US" sz="4400" b="1" dirty="0">
              <a:ln/>
              <a:solidFill>
                <a:schemeClr val="accent3"/>
              </a:solidFill>
            </a:endParaRPr>
          </a:p>
        </p:txBody>
      </p:sp>
      <p:sp>
        <p:nvSpPr>
          <p:cNvPr id="3" name="Content Placeholder 2"/>
          <p:cNvSpPr>
            <a:spLocks noGrp="1"/>
          </p:cNvSpPr>
          <p:nvPr>
            <p:ph idx="1"/>
          </p:nvPr>
        </p:nvSpPr>
        <p:spPr>
          <a:xfrm>
            <a:off x="211821" y="1155469"/>
            <a:ext cx="9489131" cy="4536760"/>
          </a:xfrm>
        </p:spPr>
        <p:txBody>
          <a:bodyPr>
            <a:noAutofit/>
          </a:bodyPr>
          <a:lstStyle/>
          <a:p>
            <a:r>
              <a:rPr lang="en-US" b="1" dirty="0" smtClean="0"/>
              <a:t>These </a:t>
            </a:r>
            <a:r>
              <a:rPr lang="en-US" b="1" dirty="0"/>
              <a:t>are the prose and rhyme books such as Psalms, Song of Solomon, and Lamentations. Poetry is found mostly in the Old Testament and is similar to modern poetry. Since it is a different language of Hebrew, the Bible's poetry can be very different because it does not translate into English very well. Poetry that we are used to is usually based on parallelisms, rhythm, or various types of sound mixings, as is our music. </a:t>
            </a:r>
            <a:endParaRPr lang="en-US" b="1" dirty="0" smtClean="0"/>
          </a:p>
          <a:p>
            <a:r>
              <a:rPr lang="en-US" b="1" dirty="0" smtClean="0"/>
              <a:t>Hebrew </a:t>
            </a:r>
            <a:r>
              <a:rPr lang="en-US" b="1" dirty="0"/>
              <a:t>poetry is based on a tempo of stanzas and phrases re-told differently called "synonymous parallelism", conveying the same ideas and meaning in contrasting or similar ways. Some called "synthetic parallelism," also have extra ideas and words inserted.  "Antithetic parallelism" is mostly contrasting stanzas, and is very predominant in Proverbs. Some Bible books are all poetry (Psalms, Song of Songs, and Lamentations), and some books only have a few verses such as in Luke</a:t>
            </a:r>
            <a:r>
              <a:rPr lang="en-US" b="1" dirty="0" smtClean="0"/>
              <a:t>.</a:t>
            </a:r>
          </a:p>
          <a:p>
            <a:r>
              <a:rPr lang="en-US" b="1" dirty="0"/>
              <a:t>http://www.intothyword.org/apps/articles/default.asp?articleid=31435</a:t>
            </a:r>
          </a:p>
          <a:p>
            <a:endParaRPr lang="en-US" sz="2000" b="1" dirty="0"/>
          </a:p>
        </p:txBody>
      </p:sp>
    </p:spTree>
    <p:extLst>
      <p:ext uri="{BB962C8B-B14F-4D97-AF65-F5344CB8AC3E}">
        <p14:creationId xmlns:p14="http://schemas.microsoft.com/office/powerpoint/2010/main" val="368292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822" y="260466"/>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Wisdom</a:t>
            </a:r>
            <a:endParaRPr lang="en-US" sz="4400" b="1" dirty="0">
              <a:ln/>
              <a:solidFill>
                <a:schemeClr val="accent3"/>
              </a:solidFill>
            </a:endParaRPr>
          </a:p>
        </p:txBody>
      </p:sp>
      <p:sp>
        <p:nvSpPr>
          <p:cNvPr id="3" name="Content Placeholder 2"/>
          <p:cNvSpPr>
            <a:spLocks noGrp="1"/>
          </p:cNvSpPr>
          <p:nvPr>
            <p:ph idx="1"/>
          </p:nvPr>
        </p:nvSpPr>
        <p:spPr>
          <a:xfrm>
            <a:off x="211821" y="1155469"/>
            <a:ext cx="9489131" cy="4536760"/>
          </a:xfrm>
        </p:spPr>
        <p:txBody>
          <a:bodyPr>
            <a:noAutofit/>
          </a:bodyPr>
          <a:lstStyle/>
          <a:p>
            <a:r>
              <a:rPr lang="en-US" sz="2000" b="1" dirty="0"/>
              <a:t>The wisdom books contain some of the most beautifully-written sections of the entire Bible, although they can be a challenge to read straight-through in the way one might approach the clear narratives of the Bible’s historical books. While many books of the Old Testament give us a historian’s view of God’s people and their experiences, the wisdom books provide us with a more pastoral glimpse at the state of their hearts</a:t>
            </a:r>
            <a:r>
              <a:rPr lang="en-US" sz="2000" b="1" dirty="0" smtClean="0"/>
              <a:t>.</a:t>
            </a:r>
          </a:p>
          <a:p>
            <a:r>
              <a:rPr lang="en-US" sz="2400" b="1" dirty="0" smtClean="0"/>
              <a:t>The books in the Bible that are known for their wisdom literature are </a:t>
            </a:r>
            <a:r>
              <a:rPr lang="en-US" sz="2000" b="1" dirty="0"/>
              <a:t>Job, Psalms, Proverbs, Ecclesiastes, and </a:t>
            </a:r>
            <a:r>
              <a:rPr lang="en-US" sz="2000" b="1" dirty="0" smtClean="0"/>
              <a:t>Song </a:t>
            </a:r>
            <a:r>
              <a:rPr lang="en-US" sz="2000" b="1" dirty="0"/>
              <a:t>of Songs</a:t>
            </a:r>
            <a:r>
              <a:rPr lang="en-US" sz="2000" dirty="0" smtClean="0"/>
              <a:t>.</a:t>
            </a:r>
          </a:p>
          <a:p>
            <a:r>
              <a:rPr lang="en-US" sz="2400" b="1" dirty="0"/>
              <a:t>https://www.biblegateway.com/blog/2011/03/tour-of-the-bible-part-3-the-wisdom-books/</a:t>
            </a:r>
          </a:p>
        </p:txBody>
      </p:sp>
    </p:spTree>
    <p:extLst>
      <p:ext uri="{BB962C8B-B14F-4D97-AF65-F5344CB8AC3E}">
        <p14:creationId xmlns:p14="http://schemas.microsoft.com/office/powerpoint/2010/main" val="787293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822" y="260466"/>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Prophecy</a:t>
            </a:r>
            <a:endParaRPr lang="en-US" sz="4400" b="1" dirty="0">
              <a:ln/>
              <a:solidFill>
                <a:schemeClr val="accent3"/>
              </a:solidFill>
            </a:endParaRPr>
          </a:p>
        </p:txBody>
      </p:sp>
      <p:sp>
        <p:nvSpPr>
          <p:cNvPr id="3" name="Content Placeholder 2"/>
          <p:cNvSpPr>
            <a:spLocks noGrp="1"/>
          </p:cNvSpPr>
          <p:nvPr>
            <p:ph idx="1"/>
          </p:nvPr>
        </p:nvSpPr>
        <p:spPr>
          <a:xfrm>
            <a:off x="211821" y="1155469"/>
            <a:ext cx="9763452" cy="4536760"/>
          </a:xfrm>
        </p:spPr>
        <p:txBody>
          <a:bodyPr>
            <a:noAutofit/>
          </a:bodyPr>
          <a:lstStyle/>
          <a:p>
            <a:r>
              <a:rPr lang="en-US" sz="2000" b="1" dirty="0"/>
              <a:t>Prophecy means past, present, and </a:t>
            </a:r>
            <a:r>
              <a:rPr lang="en-US" sz="2000" b="1" dirty="0" smtClean="0"/>
              <a:t>future. </a:t>
            </a:r>
            <a:r>
              <a:rPr lang="en-US" sz="2000" b="1" dirty="0"/>
              <a:t>This includes major and minor prophets-Isaiah, Jeremiah, Ezekiel, Daniel, Hosea, Joel, Amos, Obadiah, Micah, Nahum, Habakkuk, Zephaniah, Haggai, Zechariah, and Malachi. </a:t>
            </a:r>
            <a:endParaRPr lang="en-US" sz="2000" b="1" dirty="0" smtClean="0"/>
          </a:p>
          <a:p>
            <a:r>
              <a:rPr lang="en-US" sz="2000" b="1" dirty="0" smtClean="0"/>
              <a:t>There </a:t>
            </a:r>
            <a:r>
              <a:rPr lang="en-US" sz="2000" b="1" dirty="0"/>
              <a:t>are two main types. One is "predictive," as in foretelling an event, and the other is "didactic," challenging others to line up morally or to teach a truth. Thus, prophecy also exposes sin and calls for repentance and obedience. </a:t>
            </a:r>
            <a:r>
              <a:rPr lang="en-US" sz="2000" b="1" dirty="0" smtClean="0"/>
              <a:t>In </a:t>
            </a:r>
            <a:r>
              <a:rPr lang="en-US" sz="2000" b="1" dirty="0"/>
              <a:t>the Old Testament books of Isaiah through </a:t>
            </a:r>
            <a:r>
              <a:rPr lang="en-US" sz="2000" b="1" dirty="0" smtClean="0"/>
              <a:t>Malachi are </a:t>
            </a:r>
            <a:r>
              <a:rPr lang="en-US" sz="2000" b="1" dirty="0"/>
              <a:t>labeled "Prophecy" by both Jews and Christians. There are over 2000 specific predictions that have </a:t>
            </a:r>
            <a:r>
              <a:rPr lang="en-US" sz="2000" b="1" dirty="0" smtClean="0"/>
              <a:t>passed </a:t>
            </a:r>
            <a:r>
              <a:rPr lang="en-US" sz="2000" b="1" dirty="0"/>
              <a:t>hundreds of years after the author's death!</a:t>
            </a:r>
          </a:p>
          <a:p>
            <a:r>
              <a:rPr lang="en-US" sz="2000" b="1" dirty="0" smtClean="0"/>
              <a:t>In </a:t>
            </a:r>
            <a:r>
              <a:rPr lang="en-US" sz="2000" b="1" dirty="0"/>
              <a:t>the New Testament, prophecy is mainly found in Matthew 24 and the book of Revelation. Prophecy has both an immediate call to a given situation, such as the "seven churches of Revelation", and a predated future to come to pass. That is, it is two fold-a past and a future, both applying to the present. Some predictions are already fulfilled, such as the birth, life, death, and resurrection of Jesus Christ and some have yet to come to pass such as sections of Daniel, 2 Peter, Revelation, and the return of Christ</a:t>
            </a:r>
            <a:r>
              <a:rPr lang="en-US" sz="2000" b="1" dirty="0" smtClean="0"/>
              <a:t>.</a:t>
            </a:r>
          </a:p>
          <a:p>
            <a:r>
              <a:rPr lang="en-US" sz="2000" b="1" dirty="0"/>
              <a:t>http://www.intothyword.org/apps/articles/default.asp?articleid=31435</a:t>
            </a:r>
          </a:p>
        </p:txBody>
      </p:sp>
    </p:spTree>
    <p:extLst>
      <p:ext uri="{BB962C8B-B14F-4D97-AF65-F5344CB8AC3E}">
        <p14:creationId xmlns:p14="http://schemas.microsoft.com/office/powerpoint/2010/main" val="4254480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822" y="260466"/>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Gospels</a:t>
            </a:r>
            <a:endParaRPr lang="en-US" sz="4400" b="1" dirty="0">
              <a:ln/>
              <a:solidFill>
                <a:schemeClr val="accent3"/>
              </a:solidFill>
            </a:endParaRPr>
          </a:p>
        </p:txBody>
      </p:sp>
      <p:sp>
        <p:nvSpPr>
          <p:cNvPr id="3" name="Content Placeholder 2"/>
          <p:cNvSpPr>
            <a:spLocks noGrp="1"/>
          </p:cNvSpPr>
          <p:nvPr>
            <p:ph idx="1"/>
          </p:nvPr>
        </p:nvSpPr>
        <p:spPr>
          <a:xfrm>
            <a:off x="211821" y="1155469"/>
            <a:ext cx="9489131" cy="4536760"/>
          </a:xfrm>
        </p:spPr>
        <p:txBody>
          <a:bodyPr>
            <a:noAutofit/>
          </a:bodyPr>
          <a:lstStyle/>
          <a:p>
            <a:r>
              <a:rPr lang="en-US" sz="2000" b="1" dirty="0"/>
              <a:t>This word means the "good news" that we received through salvation by the work </a:t>
            </a:r>
            <a:r>
              <a:rPr lang="en-US" sz="2000" b="1" dirty="0" smtClean="0"/>
              <a:t>of Jesus </a:t>
            </a:r>
            <a:r>
              <a:rPr lang="en-US" sz="2000" b="1" dirty="0"/>
              <a:t>Christ. When the Gospels were </a:t>
            </a:r>
            <a:r>
              <a:rPr lang="en-US" sz="2000" b="1" dirty="0" smtClean="0"/>
              <a:t>written </a:t>
            </a:r>
            <a:r>
              <a:rPr lang="en-US" sz="2000" b="1" dirty="0"/>
              <a:t>in the first century, it was a brand new form of literature. The four Gospels (Mark, Matthew, Luke, and John) contain a bit of all the literary types with the primary purpose of expressing faith in Christ and what He has done on our behalf. </a:t>
            </a:r>
            <a:endParaRPr lang="en-US" sz="2000" b="1" dirty="0" smtClean="0"/>
          </a:p>
          <a:p>
            <a:r>
              <a:rPr lang="en-US" sz="2000" b="1" dirty="0" smtClean="0"/>
              <a:t>In </a:t>
            </a:r>
            <a:r>
              <a:rPr lang="en-US" sz="2000" b="1" dirty="0"/>
              <a:t>these works, the stories are not necessarily in chronological or sequential order, except for Luke. In this type of literature, we find </a:t>
            </a:r>
            <a:r>
              <a:rPr lang="en-US" sz="2000" b="1" dirty="0" smtClean="0"/>
              <a:t>the </a:t>
            </a:r>
            <a:r>
              <a:rPr lang="en-US" sz="2000" b="1" dirty="0"/>
              <a:t>"Parable." These are the sayings of Jesus that are narrative and instructional, contained in the Gospels.  Each of the gospels presents the teachings, ministry, death, and resurrection of Jesus in a distinctive way, but not contradictory, and for a specific audience. Matthew was written to Jews, and Luke to Greeks, both with different ways of reasoning and thinking. Think of the Gospels like the facets of a diamond, giving more depth and meaning</a:t>
            </a:r>
            <a:r>
              <a:rPr lang="en-US" sz="2000" b="1" dirty="0" smtClean="0"/>
              <a:t>.</a:t>
            </a:r>
          </a:p>
          <a:p>
            <a:r>
              <a:rPr lang="en-US" sz="2000" b="1" dirty="0"/>
              <a:t>http://www.intothyword.org/apps/articles/default.asp?articleid=31435</a:t>
            </a:r>
          </a:p>
        </p:txBody>
      </p:sp>
    </p:spTree>
    <p:extLst>
      <p:ext uri="{BB962C8B-B14F-4D97-AF65-F5344CB8AC3E}">
        <p14:creationId xmlns:p14="http://schemas.microsoft.com/office/powerpoint/2010/main" val="3303722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822" y="260466"/>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Epistles</a:t>
            </a:r>
            <a:endParaRPr lang="en-US" sz="4400" b="1" dirty="0">
              <a:ln/>
              <a:solidFill>
                <a:schemeClr val="accent3"/>
              </a:solidFill>
            </a:endParaRPr>
          </a:p>
        </p:txBody>
      </p:sp>
      <p:sp>
        <p:nvSpPr>
          <p:cNvPr id="3" name="Content Placeholder 2"/>
          <p:cNvSpPr>
            <a:spLocks noGrp="1"/>
          </p:cNvSpPr>
          <p:nvPr>
            <p:ph idx="1"/>
          </p:nvPr>
        </p:nvSpPr>
        <p:spPr>
          <a:xfrm>
            <a:off x="211821" y="1155469"/>
            <a:ext cx="9721888" cy="4536760"/>
          </a:xfrm>
        </p:spPr>
        <p:txBody>
          <a:bodyPr>
            <a:noAutofit/>
          </a:bodyPr>
          <a:lstStyle/>
          <a:p>
            <a:r>
              <a:rPr lang="en-US" sz="2000" b="1" dirty="0" smtClean="0"/>
              <a:t>There are 21 </a:t>
            </a:r>
            <a:r>
              <a:rPr lang="en-US" sz="2000" b="1" dirty="0"/>
              <a:t>letters in the New Testament written to </a:t>
            </a:r>
            <a:r>
              <a:rPr lang="en-US" sz="2000" b="1" dirty="0" smtClean="0"/>
              <a:t>specific audiences </a:t>
            </a:r>
            <a:r>
              <a:rPr lang="en-US" sz="2000" b="1" dirty="0"/>
              <a:t>that are </a:t>
            </a:r>
            <a:r>
              <a:rPr lang="en-US" sz="2000" b="1" dirty="0" smtClean="0"/>
              <a:t>practical </a:t>
            </a:r>
            <a:r>
              <a:rPr lang="en-US" sz="2000" b="1" dirty="0"/>
              <a:t>for us today such as Romans, Corinthians, Galatians, Ephesians, Philippians, Colossians, Thessalonians, Timothy, Titus, Philemon, Hebrews, James, Peter, John, and the first three chapters of Revelation. </a:t>
            </a:r>
            <a:r>
              <a:rPr lang="en-US" sz="2000" b="1" dirty="0" smtClean="0"/>
              <a:t>Epistles </a:t>
            </a:r>
            <a:r>
              <a:rPr lang="en-US" sz="2000" b="1" dirty="0"/>
              <a:t>are the personal letters from </a:t>
            </a:r>
            <a:r>
              <a:rPr lang="en-US" sz="2000" b="1" dirty="0" smtClean="0"/>
              <a:t>Apostles </a:t>
            </a:r>
            <a:r>
              <a:rPr lang="en-US" sz="2000" b="1" dirty="0"/>
              <a:t>to </a:t>
            </a:r>
            <a:r>
              <a:rPr lang="en-US" sz="2000" b="1" dirty="0" smtClean="0"/>
              <a:t>churches</a:t>
            </a:r>
            <a:r>
              <a:rPr lang="en-US" sz="2000" b="1" dirty="0"/>
              <a:t>. </a:t>
            </a:r>
            <a:r>
              <a:rPr lang="en-US" sz="2000" b="1" dirty="0" smtClean="0"/>
              <a:t>Most </a:t>
            </a:r>
            <a:r>
              <a:rPr lang="en-US" sz="2000" b="1" dirty="0"/>
              <a:t>challenge the </a:t>
            </a:r>
            <a:r>
              <a:rPr lang="en-US" sz="2000" b="1" dirty="0" smtClean="0"/>
              <a:t>recipients </a:t>
            </a:r>
            <a:r>
              <a:rPr lang="en-US" sz="2000" b="1" dirty="0"/>
              <a:t>to wake up out of their selfish ways and to concentrate on Christ in specific </a:t>
            </a:r>
            <a:r>
              <a:rPr lang="en-US" sz="2000" b="1" dirty="0" smtClean="0"/>
              <a:t>ways. </a:t>
            </a:r>
            <a:r>
              <a:rPr lang="en-US" sz="2000" b="1" dirty="0"/>
              <a:t>They begin with the names of the writer and the recipient, then a greeting, a reason for the letter, and then the central message or body of the letter; there is usually a closing, just like most letters today.</a:t>
            </a:r>
          </a:p>
          <a:p>
            <a:r>
              <a:rPr lang="en-US" sz="2000" b="1" dirty="0" smtClean="0"/>
              <a:t>The </a:t>
            </a:r>
            <a:r>
              <a:rPr lang="en-US" sz="2000" b="1" dirty="0"/>
              <a:t>epistles deal with concerns and false teachings that needed immediate correction. Some epistles were written in response to questions from the church, or for clarification for another letter, such as II Corinthians. The teachings of the epistles applied to both to the church they were written to, and also to Christians today. However, we need to understand the cultural and historical situation to better understand what is going on, so we do not misunderstand what is being said</a:t>
            </a:r>
            <a:r>
              <a:rPr lang="en-US" sz="2000" b="1" dirty="0" smtClean="0"/>
              <a:t>.</a:t>
            </a:r>
          </a:p>
          <a:p>
            <a:r>
              <a:rPr lang="en-US" sz="2000" b="1" dirty="0"/>
              <a:t>http://www.intothyword.org/apps/articles/default.asp?articleid=31435</a:t>
            </a:r>
          </a:p>
        </p:txBody>
      </p:sp>
    </p:spTree>
    <p:extLst>
      <p:ext uri="{BB962C8B-B14F-4D97-AF65-F5344CB8AC3E}">
        <p14:creationId xmlns:p14="http://schemas.microsoft.com/office/powerpoint/2010/main" val="3034295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822" y="260466"/>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Apocalyptic</a:t>
            </a:r>
            <a:endParaRPr lang="en-US" sz="4400" b="1" dirty="0">
              <a:ln/>
              <a:solidFill>
                <a:schemeClr val="accent3"/>
              </a:solidFill>
            </a:endParaRPr>
          </a:p>
        </p:txBody>
      </p:sp>
      <p:sp>
        <p:nvSpPr>
          <p:cNvPr id="3" name="Content Placeholder 2"/>
          <p:cNvSpPr>
            <a:spLocks noGrp="1"/>
          </p:cNvSpPr>
          <p:nvPr>
            <p:ph idx="1"/>
          </p:nvPr>
        </p:nvSpPr>
        <p:spPr>
          <a:xfrm>
            <a:off x="211821" y="1155469"/>
            <a:ext cx="9489131" cy="4536760"/>
          </a:xfrm>
        </p:spPr>
        <p:txBody>
          <a:bodyPr>
            <a:noAutofit/>
          </a:bodyPr>
          <a:lstStyle/>
          <a:p>
            <a:r>
              <a:rPr lang="en-US" sz="2000" b="1" dirty="0"/>
              <a:t>These are combinations of narrative and prose written in vivid imagery and poetic phrases that are intended to exaggerate for a purpose such as Daniel and most of Revelation.  Apocalyptic writing is a more specific form of prophecy. Apocalyptic writing is a type of literature that warns us of future events from which full meaning is hidden to us for the time being. Apocalyptic writing is almost a "secret," giving us glimpses of what is to come through the use of symbols and imagery. We may not know the meanings now, but time will flush it out. Apocalyptic writing is found in Isaiah, Daniel, Ezekiel, Zechariah, and Revelation</a:t>
            </a:r>
            <a:r>
              <a:rPr lang="en-US" sz="2000" b="1" dirty="0" smtClean="0"/>
              <a:t>.</a:t>
            </a:r>
          </a:p>
          <a:p>
            <a:r>
              <a:rPr lang="en-US" sz="2000" b="1" dirty="0" smtClean="0"/>
              <a:t>Warning</a:t>
            </a:r>
            <a:r>
              <a:rPr lang="en-US" sz="2000" b="1" dirty="0"/>
              <a:t>: a lot of Christian writers love to embellish on this subject and give their own version of what will happen. But, the scores of books that have been written in the last hundred years have not panned out in their theories. It is "their" theories, not based on fact or careful study of scripture. The Bible clearly tells us we do not have access to that information; no one will know the time</a:t>
            </a:r>
            <a:r>
              <a:rPr lang="en-US" sz="2000" b="1" dirty="0" smtClean="0"/>
              <a:t>.</a:t>
            </a:r>
          </a:p>
          <a:p>
            <a:r>
              <a:rPr lang="en-US" sz="2000" b="1" dirty="0"/>
              <a:t>http://www.intothyword.org/apps/articles/default.asp?articleid=31435</a:t>
            </a:r>
          </a:p>
        </p:txBody>
      </p:sp>
    </p:spTree>
    <p:extLst>
      <p:ext uri="{BB962C8B-B14F-4D97-AF65-F5344CB8AC3E}">
        <p14:creationId xmlns:p14="http://schemas.microsoft.com/office/powerpoint/2010/main" val="2435943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3501430"/>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11500" b="1" dirty="0">
                <a:ln/>
                <a:solidFill>
                  <a:schemeClr val="accent3"/>
                </a:solidFill>
              </a:rPr>
              <a:t>Why Study the Bible?</a:t>
            </a: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5290952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A Biblical Warning About Study</a:t>
            </a:r>
            <a:endParaRPr lang="en-US" sz="4400" b="1" dirty="0">
              <a:ln/>
              <a:solidFill>
                <a:schemeClr val="accent3"/>
              </a:solidFill>
            </a:endParaRPr>
          </a:p>
        </p:txBody>
      </p:sp>
      <p:sp>
        <p:nvSpPr>
          <p:cNvPr id="3" name="Content Placeholder 2"/>
          <p:cNvSpPr>
            <a:spLocks noGrp="1"/>
          </p:cNvSpPr>
          <p:nvPr>
            <p:ph idx="1"/>
          </p:nvPr>
        </p:nvSpPr>
        <p:spPr>
          <a:xfrm>
            <a:off x="677334" y="1695797"/>
            <a:ext cx="8596668" cy="4345566"/>
          </a:xfrm>
        </p:spPr>
        <p:txBody>
          <a:bodyPr>
            <a:noAutofit/>
          </a:bodyPr>
          <a:lstStyle/>
          <a:p>
            <a:r>
              <a:rPr lang="en-US" sz="2800" b="1" dirty="0" smtClean="0"/>
              <a:t>“The words of wise men are like goads, and masters of these collections are like well driven nails; they are given by one shepherd. But beyond this, my son, be warned: the writing of many books is endless, and </a:t>
            </a:r>
            <a:r>
              <a:rPr lang="en-US" sz="2800" b="1" dirty="0" smtClean="0">
                <a:solidFill>
                  <a:srgbClr val="FF0000"/>
                </a:solidFill>
              </a:rPr>
              <a:t>excessive devotion to books is wearying to the body.</a:t>
            </a:r>
            <a:r>
              <a:rPr lang="en-US" sz="2800" b="1" dirty="0" smtClean="0"/>
              <a:t> The conclusion, when all has been heard, is: fear God and keep His commandment, because this applies to every person.” Ecclesiastes 12:11-13</a:t>
            </a:r>
            <a:endParaRPr lang="en-US" sz="2800" b="1" dirty="0"/>
          </a:p>
        </p:txBody>
      </p:sp>
    </p:spTree>
    <p:extLst>
      <p:ext uri="{BB962C8B-B14F-4D97-AF65-F5344CB8AC3E}">
        <p14:creationId xmlns:p14="http://schemas.microsoft.com/office/powerpoint/2010/main" val="1542069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762" y="451658"/>
            <a:ext cx="9306251"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Different types of study resources</a:t>
            </a:r>
            <a:endParaRPr lang="en-US" sz="4400" b="1" dirty="0">
              <a:ln/>
              <a:solidFill>
                <a:schemeClr val="accent3"/>
              </a:solidFill>
            </a:endParaRPr>
          </a:p>
        </p:txBody>
      </p:sp>
      <p:sp>
        <p:nvSpPr>
          <p:cNvPr id="3" name="Content Placeholder 2"/>
          <p:cNvSpPr>
            <a:spLocks noGrp="1"/>
          </p:cNvSpPr>
          <p:nvPr>
            <p:ph sz="half" idx="1"/>
          </p:nvPr>
        </p:nvSpPr>
        <p:spPr>
          <a:xfrm>
            <a:off x="369762" y="1772457"/>
            <a:ext cx="4184035" cy="4728095"/>
          </a:xfrm>
        </p:spPr>
        <p:txBody>
          <a:bodyPr>
            <a:normAutofit/>
          </a:bodyPr>
          <a:lstStyle/>
          <a:p>
            <a:r>
              <a:rPr lang="en-US" sz="2400" b="1" dirty="0" smtClean="0"/>
              <a:t>Study Bibles</a:t>
            </a:r>
          </a:p>
          <a:p>
            <a:r>
              <a:rPr lang="en-US" sz="2400" b="1" dirty="0" smtClean="0"/>
              <a:t>Commentaries</a:t>
            </a:r>
          </a:p>
          <a:p>
            <a:r>
              <a:rPr lang="en-US" sz="2400" b="1" dirty="0" smtClean="0"/>
              <a:t>Concordances</a:t>
            </a:r>
          </a:p>
          <a:p>
            <a:r>
              <a:rPr lang="en-US" sz="2400" b="1" dirty="0" smtClean="0"/>
              <a:t>Dictionaries</a:t>
            </a:r>
          </a:p>
          <a:p>
            <a:r>
              <a:rPr lang="en-US" sz="2400" b="1" dirty="0" smtClean="0"/>
              <a:t>Atlases</a:t>
            </a:r>
          </a:p>
          <a:p>
            <a:r>
              <a:rPr lang="en-US" sz="2400" b="1" dirty="0" smtClean="0"/>
              <a:t>Lexicons</a:t>
            </a:r>
          </a:p>
          <a:p>
            <a:r>
              <a:rPr lang="en-US" sz="2400" b="1" dirty="0" smtClean="0"/>
              <a:t>Theology books</a:t>
            </a:r>
          </a:p>
          <a:p>
            <a:r>
              <a:rPr lang="en-US" sz="2400" b="1" dirty="0" smtClean="0"/>
              <a:t>Sermons</a:t>
            </a:r>
          </a:p>
          <a:p>
            <a:r>
              <a:rPr lang="en-US" sz="2400" b="1" dirty="0" smtClean="0"/>
              <a:t>O.T. and N.T. surveys</a:t>
            </a:r>
          </a:p>
          <a:p>
            <a:pPr marL="0" indent="0">
              <a:buNone/>
            </a:pPr>
            <a:endParaRPr lang="en-US" dirty="0"/>
          </a:p>
        </p:txBody>
      </p:sp>
      <p:sp>
        <p:nvSpPr>
          <p:cNvPr id="4" name="Content Placeholder 3"/>
          <p:cNvSpPr>
            <a:spLocks noGrp="1"/>
          </p:cNvSpPr>
          <p:nvPr>
            <p:ph sz="half" idx="2"/>
          </p:nvPr>
        </p:nvSpPr>
        <p:spPr>
          <a:xfrm>
            <a:off x="4790712" y="1772457"/>
            <a:ext cx="4184034" cy="4728095"/>
          </a:xfrm>
        </p:spPr>
        <p:txBody>
          <a:bodyPr>
            <a:normAutofit/>
          </a:bodyPr>
          <a:lstStyle/>
          <a:p>
            <a:r>
              <a:rPr lang="en-US" sz="2400" b="1" dirty="0" smtClean="0"/>
              <a:t>Word Studies</a:t>
            </a:r>
          </a:p>
          <a:p>
            <a:r>
              <a:rPr lang="en-US" sz="2400" b="1" dirty="0" smtClean="0"/>
              <a:t>Devotional literature</a:t>
            </a:r>
          </a:p>
          <a:p>
            <a:r>
              <a:rPr lang="en-US" sz="2400" b="1" dirty="0" smtClean="0"/>
              <a:t>Internet</a:t>
            </a:r>
          </a:p>
          <a:p>
            <a:r>
              <a:rPr lang="en-US" sz="2400" b="1" dirty="0" smtClean="0"/>
              <a:t>Bible software</a:t>
            </a:r>
          </a:p>
          <a:p>
            <a:r>
              <a:rPr lang="en-US" sz="2400" b="1" dirty="0" smtClean="0"/>
              <a:t>Apologies</a:t>
            </a:r>
          </a:p>
          <a:p>
            <a:r>
              <a:rPr lang="en-US" sz="2400" b="1" dirty="0" smtClean="0"/>
              <a:t>Ancient History</a:t>
            </a:r>
          </a:p>
          <a:p>
            <a:endParaRPr lang="en-US" dirty="0" smtClean="0"/>
          </a:p>
          <a:p>
            <a:endParaRPr lang="en-US" dirty="0"/>
          </a:p>
        </p:txBody>
      </p:sp>
    </p:spTree>
    <p:extLst>
      <p:ext uri="{BB962C8B-B14F-4D97-AF65-F5344CB8AC3E}">
        <p14:creationId xmlns:p14="http://schemas.microsoft.com/office/powerpoint/2010/main" val="885425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0" end="0"/>
                                            </p:txEl>
                                          </p:spTgt>
                                        </p:tgtEl>
                                        <p:attrNameLst>
                                          <p:attrName>style.visibility</p:attrName>
                                        </p:attrNameLst>
                                      </p:cBhvr>
                                      <p:to>
                                        <p:strVal val="visible"/>
                                      </p:to>
                                    </p:set>
                                    <p:animEffect transition="in" filter="fade">
                                      <p:cBhvr>
                                        <p:cTn id="52" dur="500"/>
                                        <p:tgtEl>
                                          <p:spTgt spid="4">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1" end="1"/>
                                            </p:txEl>
                                          </p:spTgt>
                                        </p:tgtEl>
                                        <p:attrNameLst>
                                          <p:attrName>style.visibility</p:attrName>
                                        </p:attrNameLst>
                                      </p:cBhvr>
                                      <p:to>
                                        <p:strVal val="visible"/>
                                      </p:to>
                                    </p:set>
                                    <p:animEffect transition="in" filter="fade">
                                      <p:cBhvr>
                                        <p:cTn id="57" dur="500"/>
                                        <p:tgtEl>
                                          <p:spTgt spid="4">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txEl>
                                              <p:pRg st="2" end="2"/>
                                            </p:txEl>
                                          </p:spTgt>
                                        </p:tgtEl>
                                        <p:attrNameLst>
                                          <p:attrName>style.visibility</p:attrName>
                                        </p:attrNameLst>
                                      </p:cBhvr>
                                      <p:to>
                                        <p:strVal val="visible"/>
                                      </p:to>
                                    </p:set>
                                    <p:animEffect transition="in" filter="fade">
                                      <p:cBhvr>
                                        <p:cTn id="62" dur="500"/>
                                        <p:tgtEl>
                                          <p:spTgt spid="4">
                                            <p:txEl>
                                              <p:pRg st="2" end="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
                                            <p:txEl>
                                              <p:pRg st="3" end="3"/>
                                            </p:txEl>
                                          </p:spTgt>
                                        </p:tgtEl>
                                        <p:attrNameLst>
                                          <p:attrName>style.visibility</p:attrName>
                                        </p:attrNameLst>
                                      </p:cBhvr>
                                      <p:to>
                                        <p:strVal val="visible"/>
                                      </p:to>
                                    </p:set>
                                    <p:animEffect transition="in" filter="fade">
                                      <p:cBhvr>
                                        <p:cTn id="67" dur="500"/>
                                        <p:tgtEl>
                                          <p:spTgt spid="4">
                                            <p:txEl>
                                              <p:pRg st="3" end="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
                                            <p:txEl>
                                              <p:pRg st="4" end="4"/>
                                            </p:txEl>
                                          </p:spTgt>
                                        </p:tgtEl>
                                        <p:attrNameLst>
                                          <p:attrName>style.visibility</p:attrName>
                                        </p:attrNameLst>
                                      </p:cBhvr>
                                      <p:to>
                                        <p:strVal val="visible"/>
                                      </p:to>
                                    </p:set>
                                    <p:animEffect transition="in" filter="fade">
                                      <p:cBhvr>
                                        <p:cTn id="72" dur="500"/>
                                        <p:tgtEl>
                                          <p:spTgt spid="4">
                                            <p:txEl>
                                              <p:pRg st="4" end="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
                                            <p:txEl>
                                              <p:pRg st="5" end="5"/>
                                            </p:txEl>
                                          </p:spTgt>
                                        </p:tgtEl>
                                        <p:attrNameLst>
                                          <p:attrName>style.visibility</p:attrName>
                                        </p:attrNameLst>
                                      </p:cBhvr>
                                      <p:to>
                                        <p:strVal val="visible"/>
                                      </p:to>
                                    </p:set>
                                    <p:animEffect transition="in" filter="fade">
                                      <p:cBhvr>
                                        <p:cTn id="7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Studying the Bible</a:t>
            </a:r>
            <a:endParaRPr lang="en-US" sz="4800" b="1" dirty="0">
              <a:ln/>
              <a:solidFill>
                <a:schemeClr val="accent3"/>
              </a:solidFill>
            </a:endParaRPr>
          </a:p>
        </p:txBody>
      </p:sp>
      <p:sp>
        <p:nvSpPr>
          <p:cNvPr id="4" name="Text Placeholder 3"/>
          <p:cNvSpPr>
            <a:spLocks noGrp="1"/>
          </p:cNvSpPr>
          <p:nvPr>
            <p:ph type="body" idx="1"/>
          </p:nvPr>
        </p:nvSpPr>
        <p:spPr/>
        <p:txBody>
          <a:bodyPr/>
          <a:lstStyle/>
          <a:p>
            <a:r>
              <a:rPr lang="en-US" sz="2800" b="1" dirty="0" smtClean="0"/>
              <a:t>Focus</a:t>
            </a:r>
            <a:endParaRPr lang="en-US" sz="2800" b="1" dirty="0"/>
          </a:p>
        </p:txBody>
      </p:sp>
      <p:sp>
        <p:nvSpPr>
          <p:cNvPr id="3" name="Content Placeholder 2"/>
          <p:cNvSpPr>
            <a:spLocks noGrp="1"/>
          </p:cNvSpPr>
          <p:nvPr>
            <p:ph sz="half" idx="2"/>
          </p:nvPr>
        </p:nvSpPr>
        <p:spPr/>
        <p:txBody>
          <a:bodyPr/>
          <a:lstStyle/>
          <a:p>
            <a:r>
              <a:rPr lang="en-US" sz="2000" b="1" dirty="0" smtClean="0"/>
              <a:t>Book studies</a:t>
            </a:r>
          </a:p>
          <a:p>
            <a:r>
              <a:rPr lang="en-US" sz="2000" b="1" dirty="0" smtClean="0"/>
              <a:t>Topical studies</a:t>
            </a:r>
          </a:p>
          <a:p>
            <a:r>
              <a:rPr lang="en-US" sz="2000" b="1" dirty="0" smtClean="0"/>
              <a:t>Theological studies</a:t>
            </a:r>
          </a:p>
          <a:p>
            <a:r>
              <a:rPr lang="en-US" sz="2000" b="1" dirty="0" smtClean="0"/>
              <a:t>Word studies</a:t>
            </a:r>
          </a:p>
          <a:p>
            <a:r>
              <a:rPr lang="en-US" sz="2000" b="1" dirty="0" smtClean="0"/>
              <a:t>Genre studies</a:t>
            </a:r>
          </a:p>
          <a:p>
            <a:endParaRPr lang="en-US" dirty="0" smtClean="0"/>
          </a:p>
          <a:p>
            <a:endParaRPr lang="en-US" dirty="0" smtClean="0"/>
          </a:p>
          <a:p>
            <a:endParaRPr lang="en-US" dirty="0"/>
          </a:p>
        </p:txBody>
      </p:sp>
      <p:sp>
        <p:nvSpPr>
          <p:cNvPr id="5" name="Text Placeholder 4"/>
          <p:cNvSpPr>
            <a:spLocks noGrp="1"/>
          </p:cNvSpPr>
          <p:nvPr>
            <p:ph type="body" sz="quarter" idx="3"/>
          </p:nvPr>
        </p:nvSpPr>
        <p:spPr/>
        <p:txBody>
          <a:bodyPr/>
          <a:lstStyle/>
          <a:p>
            <a:r>
              <a:rPr lang="en-US" sz="2800" b="1" dirty="0" smtClean="0"/>
              <a:t>Methods</a:t>
            </a:r>
            <a:endParaRPr lang="en-US" sz="2800" b="1" dirty="0"/>
          </a:p>
        </p:txBody>
      </p:sp>
      <p:sp>
        <p:nvSpPr>
          <p:cNvPr id="6" name="Content Placeholder 5"/>
          <p:cNvSpPr>
            <a:spLocks noGrp="1"/>
          </p:cNvSpPr>
          <p:nvPr>
            <p:ph sz="quarter" idx="4"/>
          </p:nvPr>
        </p:nvSpPr>
        <p:spPr/>
        <p:txBody>
          <a:bodyPr>
            <a:normAutofit/>
          </a:bodyPr>
          <a:lstStyle/>
          <a:p>
            <a:r>
              <a:rPr lang="en-US" sz="2000" b="1" dirty="0" smtClean="0"/>
              <a:t>Inductive</a:t>
            </a:r>
          </a:p>
          <a:p>
            <a:r>
              <a:rPr lang="en-US" sz="2000" b="1" dirty="0" smtClean="0"/>
              <a:t>Deductive</a:t>
            </a:r>
            <a:endParaRPr lang="en-US" sz="2000" b="1" dirty="0"/>
          </a:p>
        </p:txBody>
      </p:sp>
    </p:spTree>
    <p:extLst>
      <p:ext uri="{BB962C8B-B14F-4D97-AF65-F5344CB8AC3E}">
        <p14:creationId xmlns:p14="http://schemas.microsoft.com/office/powerpoint/2010/main" val="1044466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0" end="0"/>
                                            </p:txEl>
                                          </p:spTgt>
                                        </p:tgtEl>
                                        <p:attrNameLst>
                                          <p:attrName>style.visibility</p:attrName>
                                        </p:attrNameLst>
                                      </p:cBhvr>
                                      <p:to>
                                        <p:strVal val="visible"/>
                                      </p:to>
                                    </p:set>
                                    <p:animEffect transition="in" filter="fade">
                                      <p:cBhvr>
                                        <p:cTn id="42" dur="500"/>
                                        <p:tgtEl>
                                          <p:spTgt spid="6">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xEl>
                                              <p:pRg st="1" end="1"/>
                                            </p:txEl>
                                          </p:spTgt>
                                        </p:tgtEl>
                                        <p:attrNameLst>
                                          <p:attrName>style.visibility</p:attrName>
                                        </p:attrNameLst>
                                      </p:cBhvr>
                                      <p:to>
                                        <p:strVal val="visible"/>
                                      </p:to>
                                    </p:set>
                                    <p:animEffect transition="in" filter="fade">
                                      <p:cBhvr>
                                        <p:cTn id="4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3" grpId="0" build="p"/>
      <p:bldP spid="5" grpId="0" build="p"/>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817" y="276113"/>
            <a:ext cx="8596668" cy="1133139"/>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Inductive vs Deductive</a:t>
            </a:r>
            <a:endParaRPr lang="en-US" sz="4800" b="1" dirty="0">
              <a:ln/>
              <a:solidFill>
                <a:schemeClr val="accent3"/>
              </a:solidFill>
            </a:endParaRPr>
          </a:p>
        </p:txBody>
      </p:sp>
      <p:sp>
        <p:nvSpPr>
          <p:cNvPr id="3" name="Content Placeholder 2"/>
          <p:cNvSpPr>
            <a:spLocks noGrp="1"/>
          </p:cNvSpPr>
          <p:nvPr>
            <p:ph idx="1"/>
          </p:nvPr>
        </p:nvSpPr>
        <p:spPr>
          <a:xfrm>
            <a:off x="172123" y="1290918"/>
            <a:ext cx="9767944" cy="5454127"/>
          </a:xfrm>
        </p:spPr>
        <p:txBody>
          <a:bodyPr>
            <a:noAutofit/>
          </a:bodyPr>
          <a:lstStyle/>
          <a:p>
            <a:r>
              <a:rPr lang="en-US" sz="2400" b="1" dirty="0">
                <a:solidFill>
                  <a:srgbClr val="FF0000"/>
                </a:solidFill>
              </a:rPr>
              <a:t>Inductive Bible </a:t>
            </a:r>
            <a:r>
              <a:rPr lang="en-US" sz="2400" b="1" dirty="0"/>
              <a:t>study examines in detail passages of Scripture to understand context. It builds a general understanding of the Bible. One surveys portions of Scripture looking for patterns, and theorizes meaning of what he observes. </a:t>
            </a:r>
          </a:p>
          <a:p>
            <a:r>
              <a:rPr lang="en-US" sz="2400" b="1" dirty="0" smtClean="0">
                <a:solidFill>
                  <a:srgbClr val="FF0000"/>
                </a:solidFill>
              </a:rPr>
              <a:t>Deductive Bible </a:t>
            </a:r>
            <a:r>
              <a:rPr lang="en-US" sz="2400" b="1" dirty="0"/>
              <a:t>study gathers propositions from Scripture and arranges them as premises in formal arguments which reason toward </a:t>
            </a:r>
            <a:r>
              <a:rPr lang="en-US" sz="2400" b="1" dirty="0" smtClean="0"/>
              <a:t>doctrinal </a:t>
            </a:r>
            <a:r>
              <a:rPr lang="en-US" sz="2400" b="1" dirty="0"/>
              <a:t>conclusions which may not </a:t>
            </a:r>
            <a:r>
              <a:rPr lang="en-US" sz="2400" b="1" dirty="0" smtClean="0"/>
              <a:t>be </a:t>
            </a:r>
            <a:r>
              <a:rPr lang="en-US" sz="2400" b="1" dirty="0"/>
              <a:t>stated in the Bible. In this way, it builds Biblical doctrine</a:t>
            </a:r>
            <a:r>
              <a:rPr lang="en-US" sz="2400" b="1" dirty="0" smtClean="0"/>
              <a:t>.</a:t>
            </a:r>
            <a:endParaRPr lang="en-US" sz="2400" b="1" dirty="0"/>
          </a:p>
          <a:p>
            <a:r>
              <a:rPr lang="en-US" sz="2400" b="1" dirty="0" smtClean="0"/>
              <a:t>Inductive </a:t>
            </a:r>
            <a:r>
              <a:rPr lang="en-US" sz="2400" b="1" dirty="0"/>
              <a:t>and deductive study go hand in hand. Inductive </a:t>
            </a:r>
            <a:r>
              <a:rPr lang="en-US" sz="2400" b="1" dirty="0" smtClean="0"/>
              <a:t>supplies analytical </a:t>
            </a:r>
            <a:r>
              <a:rPr lang="en-US" sz="2400" b="1" dirty="0"/>
              <a:t>Bible knowledge and understanding necessary to deductively build </a:t>
            </a:r>
            <a:r>
              <a:rPr lang="en-US" sz="2400" b="1" dirty="0" smtClean="0"/>
              <a:t>doctrine. Deductive researches </a:t>
            </a:r>
            <a:r>
              <a:rPr lang="en-US" sz="2400" b="1" dirty="0"/>
              <a:t>and builds doctrine which informs inductive study concerning the wider doctrinal context of </a:t>
            </a:r>
            <a:r>
              <a:rPr lang="en-US" sz="2400" b="1" dirty="0" smtClean="0"/>
              <a:t>Scripture</a:t>
            </a:r>
            <a:r>
              <a:rPr lang="en-US" sz="2000" b="1" dirty="0" smtClean="0"/>
              <a:t>.</a:t>
            </a:r>
            <a:endParaRPr lang="en-US" sz="2000" b="1" dirty="0"/>
          </a:p>
        </p:txBody>
      </p:sp>
    </p:spTree>
    <p:extLst>
      <p:ext uri="{BB962C8B-B14F-4D97-AF65-F5344CB8AC3E}">
        <p14:creationId xmlns:p14="http://schemas.microsoft.com/office/powerpoint/2010/main" val="1067512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817" y="276113"/>
            <a:ext cx="8596668" cy="1133139"/>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Inductive vs Deductive</a:t>
            </a:r>
            <a:endParaRPr lang="en-US" sz="4800" b="1" dirty="0">
              <a:ln/>
              <a:solidFill>
                <a:schemeClr val="accent3"/>
              </a:solidFill>
            </a:endParaRPr>
          </a:p>
        </p:txBody>
      </p:sp>
      <p:sp>
        <p:nvSpPr>
          <p:cNvPr id="3" name="Content Placeholder 2"/>
          <p:cNvSpPr>
            <a:spLocks noGrp="1"/>
          </p:cNvSpPr>
          <p:nvPr>
            <p:ph idx="1"/>
          </p:nvPr>
        </p:nvSpPr>
        <p:spPr>
          <a:xfrm>
            <a:off x="172123" y="1290918"/>
            <a:ext cx="9902902" cy="5454127"/>
          </a:xfrm>
        </p:spPr>
        <p:txBody>
          <a:bodyPr>
            <a:noAutofit/>
          </a:bodyPr>
          <a:lstStyle/>
          <a:p>
            <a:r>
              <a:rPr lang="en-US" sz="2400" b="1" dirty="0" smtClean="0">
                <a:solidFill>
                  <a:srgbClr val="FF0000"/>
                </a:solidFill>
              </a:rPr>
              <a:t>The </a:t>
            </a:r>
            <a:r>
              <a:rPr lang="en-US" sz="2400" b="1" dirty="0">
                <a:solidFill>
                  <a:srgbClr val="FF0000"/>
                </a:solidFill>
              </a:rPr>
              <a:t>weakness of inductive </a:t>
            </a:r>
            <a:r>
              <a:rPr lang="en-US" sz="2400" b="1" dirty="0" smtClean="0">
                <a:solidFill>
                  <a:srgbClr val="FF0000"/>
                </a:solidFill>
              </a:rPr>
              <a:t>study </a:t>
            </a:r>
            <a:r>
              <a:rPr lang="en-US" sz="2400" b="1" dirty="0" smtClean="0">
                <a:solidFill>
                  <a:schemeClr val="tx1"/>
                </a:solidFill>
              </a:rPr>
              <a:t>is its l</a:t>
            </a:r>
            <a:r>
              <a:rPr lang="en-US" sz="2400" b="1" dirty="0" smtClean="0"/>
              <a:t>imitations in building doctrine (Bible verse theology)</a:t>
            </a:r>
          </a:p>
          <a:p>
            <a:r>
              <a:rPr lang="en-US" sz="2400" b="1" dirty="0"/>
              <a:t>The abuse of inductive study comes when theory is turned into dogma. </a:t>
            </a:r>
          </a:p>
          <a:p>
            <a:r>
              <a:rPr lang="en-US" sz="2400" b="1" dirty="0" smtClean="0">
                <a:solidFill>
                  <a:srgbClr val="FF0000"/>
                </a:solidFill>
              </a:rPr>
              <a:t>The weakness of deductive study </a:t>
            </a:r>
            <a:r>
              <a:rPr lang="en-US" sz="2400" b="1" dirty="0" smtClean="0">
                <a:solidFill>
                  <a:schemeClr val="tx1"/>
                </a:solidFill>
              </a:rPr>
              <a:t>is its </a:t>
            </a:r>
            <a:r>
              <a:rPr lang="en-US" sz="2400" b="1" dirty="0" smtClean="0"/>
              <a:t>susceptibility to being infected with dogma.</a:t>
            </a:r>
          </a:p>
          <a:p>
            <a:r>
              <a:rPr lang="en-US" sz="2400" b="1" dirty="0" smtClean="0"/>
              <a:t>The abuse of deductive study comes when dogma is mixed with doctrine.</a:t>
            </a:r>
          </a:p>
          <a:p>
            <a:r>
              <a:rPr lang="en-US" sz="2400" b="1" dirty="0">
                <a:solidFill>
                  <a:srgbClr val="FF0000"/>
                </a:solidFill>
              </a:rPr>
              <a:t>Inductive reasoning </a:t>
            </a:r>
            <a:r>
              <a:rPr lang="en-US" sz="2400" b="1" dirty="0"/>
              <a:t>moves from the specific to the general.</a:t>
            </a:r>
          </a:p>
          <a:p>
            <a:r>
              <a:rPr lang="en-US" sz="2400" b="1" dirty="0" smtClean="0">
                <a:solidFill>
                  <a:srgbClr val="FF0000"/>
                </a:solidFill>
              </a:rPr>
              <a:t>Deductive </a:t>
            </a:r>
            <a:r>
              <a:rPr lang="en-US" sz="2400" b="1" dirty="0">
                <a:solidFill>
                  <a:srgbClr val="FF0000"/>
                </a:solidFill>
              </a:rPr>
              <a:t>reasoning </a:t>
            </a:r>
            <a:r>
              <a:rPr lang="en-US" sz="2400" b="1" dirty="0"/>
              <a:t>moves from the general to the specifics</a:t>
            </a:r>
            <a:r>
              <a:rPr lang="en-US" sz="2400" b="1" dirty="0" smtClean="0"/>
              <a:t>.</a:t>
            </a:r>
          </a:p>
        </p:txBody>
      </p:sp>
    </p:spTree>
    <p:extLst>
      <p:ext uri="{BB962C8B-B14F-4D97-AF65-F5344CB8AC3E}">
        <p14:creationId xmlns:p14="http://schemas.microsoft.com/office/powerpoint/2010/main" val="4191163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1" y="609600"/>
            <a:ext cx="9243752" cy="132080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Doctrine, Verses Theology, Verses Dogma</a:t>
            </a:r>
            <a:endParaRPr lang="en-US" b="1" dirty="0">
              <a:ln/>
              <a:solidFill>
                <a:schemeClr val="accent3"/>
              </a:solidFill>
            </a:endParaRPr>
          </a:p>
        </p:txBody>
      </p:sp>
      <p:sp>
        <p:nvSpPr>
          <p:cNvPr id="3" name="Content Placeholder 2"/>
          <p:cNvSpPr>
            <a:spLocks noGrp="1"/>
          </p:cNvSpPr>
          <p:nvPr>
            <p:ph idx="1"/>
          </p:nvPr>
        </p:nvSpPr>
        <p:spPr>
          <a:xfrm>
            <a:off x="365761" y="1521229"/>
            <a:ext cx="9243752" cy="5187141"/>
          </a:xfrm>
        </p:spPr>
        <p:txBody>
          <a:bodyPr>
            <a:normAutofit/>
          </a:bodyPr>
          <a:lstStyle/>
          <a:p>
            <a:r>
              <a:rPr lang="en-US" sz="2000" b="1" dirty="0" smtClean="0">
                <a:solidFill>
                  <a:srgbClr val="FF0000"/>
                </a:solidFill>
              </a:rPr>
              <a:t>Doctrine: </a:t>
            </a:r>
            <a:r>
              <a:rPr lang="en-US" sz="2000" b="1" dirty="0" smtClean="0"/>
              <a:t>From Latin word “</a:t>
            </a:r>
            <a:r>
              <a:rPr lang="en-US" sz="2000" b="1" dirty="0" err="1" smtClean="0"/>
              <a:t>doctrina</a:t>
            </a:r>
            <a:r>
              <a:rPr lang="en-US" sz="2000" b="1" dirty="0" smtClean="0"/>
              <a:t>.” It means teaching or instruction. In the New Testament the Greek words related to “</a:t>
            </a:r>
            <a:r>
              <a:rPr lang="en-US" sz="2000" b="1" dirty="0" err="1" smtClean="0">
                <a:latin typeface="Symbol" panose="05050102010706020507" pitchFamily="18" charset="2"/>
              </a:rPr>
              <a:t>didaktoV</a:t>
            </a:r>
            <a:r>
              <a:rPr lang="en-US" sz="2000" b="1" dirty="0" smtClean="0"/>
              <a:t>” (</a:t>
            </a:r>
            <a:r>
              <a:rPr lang="en-US" sz="2000" b="1" dirty="0" err="1" smtClean="0"/>
              <a:t>didaktos</a:t>
            </a:r>
            <a:r>
              <a:rPr lang="en-US" sz="2000" b="1" dirty="0" smtClean="0"/>
              <a:t>-didactic) are used for teaching or instruction. Simply defined the word “doctrine” means “teaching and instruction of God’s Word.” </a:t>
            </a:r>
          </a:p>
          <a:p>
            <a:r>
              <a:rPr lang="en-US" sz="2000" b="1" dirty="0"/>
              <a:t>The word doctrine is used 56 times in the Bible. 52 in the New </a:t>
            </a:r>
            <a:r>
              <a:rPr lang="en-US" sz="2000" b="1" dirty="0" smtClean="0"/>
              <a:t>Testament.</a:t>
            </a:r>
          </a:p>
          <a:p>
            <a:r>
              <a:rPr lang="en-US" sz="2000" b="1" dirty="0" smtClean="0">
                <a:solidFill>
                  <a:srgbClr val="FF0000"/>
                </a:solidFill>
              </a:rPr>
              <a:t>Theology: </a:t>
            </a:r>
            <a:r>
              <a:rPr lang="en-US" sz="2000" b="1" dirty="0" smtClean="0"/>
              <a:t>Constructed from the the Greek Words </a:t>
            </a:r>
            <a:r>
              <a:rPr lang="en-US" sz="2000" b="1" dirty="0" err="1" smtClean="0">
                <a:latin typeface="Symbol" panose="05050102010706020507" pitchFamily="18" charset="2"/>
              </a:rPr>
              <a:t>qeoV</a:t>
            </a:r>
            <a:r>
              <a:rPr lang="en-US" sz="2000" b="1" dirty="0" smtClean="0"/>
              <a:t> (</a:t>
            </a:r>
            <a:r>
              <a:rPr lang="en-US" sz="2000" b="1" dirty="0" err="1" smtClean="0"/>
              <a:t>Theos</a:t>
            </a:r>
            <a:r>
              <a:rPr lang="en-US" sz="2000" b="1" dirty="0" smtClean="0"/>
              <a:t>-God) and </a:t>
            </a:r>
            <a:r>
              <a:rPr lang="en-US" sz="2000" b="1" dirty="0" err="1" smtClean="0">
                <a:latin typeface="Symbol" panose="05050102010706020507" pitchFamily="18" charset="2"/>
              </a:rPr>
              <a:t>logoV</a:t>
            </a:r>
            <a:r>
              <a:rPr lang="en-US" sz="2000" b="1" dirty="0" smtClean="0"/>
              <a:t> (Logos-Word). Simply defined the word “theology” means “the word about God.”</a:t>
            </a:r>
          </a:p>
          <a:p>
            <a:r>
              <a:rPr lang="en-US" sz="2000" b="1" dirty="0" smtClean="0"/>
              <a:t>The word theology is never used in the Bible.</a:t>
            </a:r>
          </a:p>
          <a:p>
            <a:r>
              <a:rPr lang="en-US" sz="2000" b="1" dirty="0">
                <a:solidFill>
                  <a:srgbClr val="FF0000"/>
                </a:solidFill>
              </a:rPr>
              <a:t>Dogma: </a:t>
            </a:r>
            <a:r>
              <a:rPr lang="en-US" sz="2000" b="1" dirty="0" smtClean="0">
                <a:solidFill>
                  <a:schemeClr val="tx1"/>
                </a:solidFill>
              </a:rPr>
              <a:t>From Latin word “dogma” and Greek word “</a:t>
            </a:r>
            <a:r>
              <a:rPr lang="en-US" sz="2000" b="1" dirty="0" smtClean="0">
                <a:solidFill>
                  <a:schemeClr val="tx1"/>
                </a:solidFill>
                <a:latin typeface="Symbol" panose="05050102010706020507" pitchFamily="18" charset="2"/>
              </a:rPr>
              <a:t>dogma</a:t>
            </a:r>
            <a:r>
              <a:rPr lang="en-US" sz="2000" b="1" dirty="0" smtClean="0">
                <a:solidFill>
                  <a:schemeClr val="tx1"/>
                </a:solidFill>
              </a:rPr>
              <a:t> (dogma). A </a:t>
            </a:r>
            <a:r>
              <a:rPr lang="en-US" sz="2000" b="1" dirty="0"/>
              <a:t>belief/doctrine that is considered authoritative, often without adequate grounds, and is used as a criteria for orthodoxy</a:t>
            </a:r>
            <a:r>
              <a:rPr lang="en-US" sz="2000" b="1" dirty="0" smtClean="0"/>
              <a:t>.</a:t>
            </a:r>
          </a:p>
          <a:p>
            <a:r>
              <a:rPr lang="en-US" sz="2000" b="1" dirty="0" smtClean="0"/>
              <a:t>The word dogma is never used in the Bible.</a:t>
            </a:r>
            <a:endParaRPr lang="en-US" sz="2000" b="1" dirty="0"/>
          </a:p>
          <a:p>
            <a:endParaRPr lang="en-US" dirty="0" smtClean="0"/>
          </a:p>
          <a:p>
            <a:endParaRPr lang="en-US" dirty="0" smtClean="0"/>
          </a:p>
          <a:p>
            <a:endParaRPr lang="en-US" dirty="0"/>
          </a:p>
        </p:txBody>
      </p:sp>
    </p:spTree>
    <p:extLst>
      <p:ext uri="{BB962C8B-B14F-4D97-AF65-F5344CB8AC3E}">
        <p14:creationId xmlns:p14="http://schemas.microsoft.com/office/powerpoint/2010/main" val="3051212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903</TotalTime>
  <Words>2674</Words>
  <Application>Microsoft Office PowerPoint</Application>
  <PresentationFormat>Widescreen</PresentationFormat>
  <Paragraphs>200</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Symbol</vt:lpstr>
      <vt:lpstr>Trebuchet MS</vt:lpstr>
      <vt:lpstr>Wingdings 3</vt:lpstr>
      <vt:lpstr>Facet</vt:lpstr>
      <vt:lpstr>Studying the Bible</vt:lpstr>
      <vt:lpstr>When you study the Bible you are studying God’s revelation to man</vt:lpstr>
      <vt:lpstr>Why Study the Bible?</vt:lpstr>
      <vt:lpstr>A Biblical Warning About Study</vt:lpstr>
      <vt:lpstr>Different types of study resources</vt:lpstr>
      <vt:lpstr>Studying the Bible</vt:lpstr>
      <vt:lpstr>Inductive vs Deductive</vt:lpstr>
      <vt:lpstr>Inductive vs Deductive</vt:lpstr>
      <vt:lpstr>Doctrine, Verses Theology, Verses Dogma</vt:lpstr>
      <vt:lpstr>Doctrine, Verses Theology, Verses Dogma</vt:lpstr>
      <vt:lpstr>PowerPoint Presentation</vt:lpstr>
      <vt:lpstr>PowerPoint Presentation</vt:lpstr>
      <vt:lpstr>PowerPoint Presentation</vt:lpstr>
      <vt:lpstr>PowerPoint Presentation</vt:lpstr>
      <vt:lpstr>PowerPoint Presentation</vt:lpstr>
      <vt:lpstr>PowerPoint Presentation</vt:lpstr>
      <vt:lpstr>Once you start cross-referencing you will have moved from inductive to deductive study</vt:lpstr>
      <vt:lpstr>PowerPoint Presentation</vt:lpstr>
      <vt:lpstr>PowerPoint Presentation</vt:lpstr>
      <vt:lpstr>PowerPoint Presentation</vt:lpstr>
      <vt:lpstr>PowerPoint Presentation</vt:lpstr>
      <vt:lpstr>Different Types of Bible Genre</vt:lpstr>
      <vt:lpstr>Narrative</vt:lpstr>
      <vt:lpstr>Poetry</vt:lpstr>
      <vt:lpstr>Wisdom</vt:lpstr>
      <vt:lpstr>Prophecy</vt:lpstr>
      <vt:lpstr>Gospels</vt:lpstr>
      <vt:lpstr>Epistles</vt:lpstr>
      <vt:lpstr>Apocalyptic</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Studying the Bible</dc:title>
  <dc:creator>Mark Carpenter</dc:creator>
  <cp:lastModifiedBy>Mark Carpenter</cp:lastModifiedBy>
  <cp:revision>132</cp:revision>
  <dcterms:created xsi:type="dcterms:W3CDTF">2018-08-13T14:44:43Z</dcterms:created>
  <dcterms:modified xsi:type="dcterms:W3CDTF">2018-08-20T13:55:42Z</dcterms:modified>
</cp:coreProperties>
</file>