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6" r:id="rId2"/>
    <p:sldId id="259" r:id="rId3"/>
    <p:sldId id="262" r:id="rId4"/>
    <p:sldId id="263" r:id="rId5"/>
    <p:sldId id="264" r:id="rId6"/>
    <p:sldId id="267" r:id="rId7"/>
    <p:sldId id="261" r:id="rId8"/>
    <p:sldId id="260" r:id="rId9"/>
    <p:sldId id="258" r:id="rId10"/>
    <p:sldId id="268" r:id="rId11"/>
    <p:sldId id="269" r:id="rId12"/>
    <p:sldId id="265"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57" autoAdjust="0"/>
    <p:restoredTop sz="94660"/>
  </p:normalViewPr>
  <p:slideViewPr>
    <p:cSldViewPr snapToGrid="0">
      <p:cViewPr varScale="1">
        <p:scale>
          <a:sx n="112" d="100"/>
          <a:sy n="112" d="100"/>
        </p:scale>
        <p:origin x="132"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210070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14750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9150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1297627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8060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2548880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3076524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264184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157035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F16DEF-7494-4BDE-8615-6E813AEFE0E7}"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3936342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F16DEF-7494-4BDE-8615-6E813AEFE0E7}"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405897638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F16DEF-7494-4BDE-8615-6E813AEFE0E7}" type="datetimeFigureOut">
              <a:rPr lang="en-US" smtClean="0"/>
              <a:t>8/26/2018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266871458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F16DEF-7494-4BDE-8615-6E813AEFE0E7}" type="datetimeFigureOut">
              <a:rPr lang="en-US" smtClean="0"/>
              <a:t>8/26/2018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80808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F16DEF-7494-4BDE-8615-6E813AEFE0E7}" type="datetimeFigureOut">
              <a:rPr lang="en-US" smtClean="0"/>
              <a:t>8/26/2018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257415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F16DEF-7494-4BDE-8615-6E813AEFE0E7}"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8D6A7-884A-4F11-987A-EA66004399B9}" type="slidenum">
              <a:rPr lang="en-US" smtClean="0"/>
              <a:t>‹#›</a:t>
            </a:fld>
            <a:endParaRPr lang="en-US"/>
          </a:p>
        </p:txBody>
      </p:sp>
    </p:spTree>
    <p:extLst>
      <p:ext uri="{BB962C8B-B14F-4D97-AF65-F5344CB8AC3E}">
        <p14:creationId xmlns:p14="http://schemas.microsoft.com/office/powerpoint/2010/main" val="2534459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8D6A7-884A-4F11-987A-EA66004399B9}" type="slidenum">
              <a:rPr lang="en-US" smtClean="0"/>
              <a:t>‹#›</a:t>
            </a:fld>
            <a:endParaRPr lang="en-US"/>
          </a:p>
        </p:txBody>
      </p:sp>
      <p:sp>
        <p:nvSpPr>
          <p:cNvPr id="5" name="Date Placeholder 4"/>
          <p:cNvSpPr>
            <a:spLocks noGrp="1"/>
          </p:cNvSpPr>
          <p:nvPr>
            <p:ph type="dt" sz="half" idx="10"/>
          </p:nvPr>
        </p:nvSpPr>
        <p:spPr/>
        <p:txBody>
          <a:bodyPr/>
          <a:lstStyle/>
          <a:p>
            <a:fld id="{A0F16DEF-7494-4BDE-8615-6E813AEFE0E7}" type="datetimeFigureOut">
              <a:rPr lang="en-US" smtClean="0"/>
              <a:t>8/26/2018</a:t>
            </a:fld>
            <a:endParaRPr lang="en-US"/>
          </a:p>
        </p:txBody>
      </p:sp>
    </p:spTree>
    <p:extLst>
      <p:ext uri="{BB962C8B-B14F-4D97-AF65-F5344CB8AC3E}">
        <p14:creationId xmlns:p14="http://schemas.microsoft.com/office/powerpoint/2010/main" val="297434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F16DEF-7494-4BDE-8615-6E813AEFE0E7}" type="datetimeFigureOut">
              <a:rPr lang="en-US" smtClean="0"/>
              <a:t>8/26/2018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798D6A7-884A-4F11-987A-EA66004399B9}" type="slidenum">
              <a:rPr lang="en-US" smtClean="0"/>
              <a:t>‹#›</a:t>
            </a:fld>
            <a:endParaRPr lang="en-US"/>
          </a:p>
        </p:txBody>
      </p:sp>
    </p:spTree>
    <p:extLst>
      <p:ext uri="{BB962C8B-B14F-4D97-AF65-F5344CB8AC3E}">
        <p14:creationId xmlns:p14="http://schemas.microsoft.com/office/powerpoint/2010/main" val="648348390"/>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0533"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9600" b="1" dirty="0" smtClean="0">
                <a:ln/>
                <a:solidFill>
                  <a:schemeClr val="accent3"/>
                </a:solidFill>
              </a:rPr>
              <a:t>Silence and Solitude</a:t>
            </a:r>
            <a:endParaRPr lang="en-US" sz="96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62020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85" y="353227"/>
            <a:ext cx="10090367"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Some reasons for silence and solitude</a:t>
            </a:r>
            <a:endParaRPr lang="en-US" sz="4400" b="1" dirty="0">
              <a:ln/>
              <a:solidFill>
                <a:schemeClr val="accent3"/>
              </a:solidFill>
            </a:endParaRPr>
          </a:p>
        </p:txBody>
      </p:sp>
      <p:sp>
        <p:nvSpPr>
          <p:cNvPr id="3" name="Content Placeholder 2"/>
          <p:cNvSpPr>
            <a:spLocks noGrp="1"/>
          </p:cNvSpPr>
          <p:nvPr>
            <p:ph idx="1"/>
          </p:nvPr>
        </p:nvSpPr>
        <p:spPr>
          <a:xfrm>
            <a:off x="241498" y="1478423"/>
            <a:ext cx="10210008" cy="4937950"/>
          </a:xfrm>
        </p:spPr>
        <p:txBody>
          <a:bodyPr>
            <a:normAutofit lnSpcReduction="10000"/>
          </a:bodyPr>
          <a:lstStyle/>
          <a:p>
            <a:r>
              <a:rPr lang="en-US" sz="2200" b="1" dirty="0" smtClean="0">
                <a:solidFill>
                  <a:srgbClr val="FF0000"/>
                </a:solidFill>
              </a:rPr>
              <a:t>Minimize distractions for prayer and other Spiritual Disciplines.</a:t>
            </a:r>
          </a:p>
          <a:p>
            <a:r>
              <a:rPr lang="en-US" sz="2200" b="1" dirty="0" smtClean="0">
                <a:solidFill>
                  <a:srgbClr val="FF0000"/>
                </a:solidFill>
              </a:rPr>
              <a:t>For personal worship.</a:t>
            </a:r>
          </a:p>
          <a:p>
            <a:pPr lvl="1"/>
            <a:r>
              <a:rPr lang="en-US" sz="1900" b="1" dirty="0" smtClean="0"/>
              <a:t>“But the Lord is in His holy temple; let all the earth keep silence before Him.” </a:t>
            </a:r>
            <a:r>
              <a:rPr lang="en-US" sz="1900" b="1" dirty="0" err="1" smtClean="0"/>
              <a:t>Hab</a:t>
            </a:r>
            <a:r>
              <a:rPr lang="en-US" sz="1900" b="1" dirty="0" smtClean="0"/>
              <a:t> 2:20</a:t>
            </a:r>
          </a:p>
          <a:p>
            <a:pPr lvl="1"/>
            <a:r>
              <a:rPr lang="en-US" sz="1900" b="1" dirty="0" smtClean="0"/>
              <a:t>“Be silent before the Lord God.” </a:t>
            </a:r>
            <a:r>
              <a:rPr lang="en-US" sz="1900" b="1" dirty="0" err="1" smtClean="0"/>
              <a:t>Zeph</a:t>
            </a:r>
            <a:r>
              <a:rPr lang="en-US" sz="1900" b="1" dirty="0" smtClean="0"/>
              <a:t> 1:7</a:t>
            </a:r>
          </a:p>
          <a:p>
            <a:pPr lvl="1"/>
            <a:r>
              <a:rPr lang="en-US" sz="1900" b="1" dirty="0" smtClean="0"/>
              <a:t>“Be silent all flesh, before the Lord.” </a:t>
            </a:r>
            <a:r>
              <a:rPr lang="en-US" sz="1900" b="1" dirty="0" err="1" smtClean="0"/>
              <a:t>Zech</a:t>
            </a:r>
            <a:r>
              <a:rPr lang="en-US" sz="1900" b="1" dirty="0" smtClean="0"/>
              <a:t> 2:13</a:t>
            </a:r>
          </a:p>
          <a:p>
            <a:r>
              <a:rPr lang="en-US" sz="2200" b="1" dirty="0" smtClean="0">
                <a:solidFill>
                  <a:srgbClr val="FF0000"/>
                </a:solidFill>
              </a:rPr>
              <a:t>To find our strength in God.</a:t>
            </a:r>
          </a:p>
          <a:p>
            <a:pPr lvl="1"/>
            <a:r>
              <a:rPr lang="en-US" sz="1900" b="1" dirty="0" smtClean="0"/>
              <a:t>“For God alone my soul waits in silence; from him comes my salvation.” Psalm 62:5</a:t>
            </a:r>
          </a:p>
          <a:p>
            <a:pPr lvl="1"/>
            <a:r>
              <a:rPr lang="en-US" sz="1900" b="1" dirty="0" smtClean="0"/>
              <a:t>“Thus says the Lord God, the Holy One of Israel, ‘in returning and rest you shall be saved; in quietness and trust shall be your strength.’” Isaiah 30:15</a:t>
            </a:r>
          </a:p>
          <a:p>
            <a:r>
              <a:rPr lang="en-US" sz="2200" b="1" dirty="0" smtClean="0">
                <a:solidFill>
                  <a:srgbClr val="FF0000"/>
                </a:solidFill>
              </a:rPr>
              <a:t>For physical and spiritual restoration.</a:t>
            </a:r>
          </a:p>
          <a:p>
            <a:pPr lvl="1"/>
            <a:r>
              <a:rPr lang="en-US" sz="1900" b="1" dirty="0" smtClean="0"/>
              <a:t>“Come away by yourselves to a desolate place and rest a while.” Mark 6:31</a:t>
            </a:r>
          </a:p>
          <a:p>
            <a:pPr marL="0" indent="0">
              <a:buNone/>
            </a:pPr>
            <a:endParaRPr lang="en-US" dirty="0" smtClean="0"/>
          </a:p>
          <a:p>
            <a:endParaRPr lang="en-US" dirty="0"/>
          </a:p>
        </p:txBody>
      </p:sp>
      <p:sp>
        <p:nvSpPr>
          <p:cNvPr id="4" name="TextBox 3"/>
          <p:cNvSpPr txBox="1"/>
          <p:nvPr/>
        </p:nvSpPr>
        <p:spPr>
          <a:xfrm>
            <a:off x="2775846" y="6416372"/>
            <a:ext cx="8991051"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227-38.</a:t>
            </a:r>
            <a:endParaRPr lang="en-US" dirty="0"/>
          </a:p>
        </p:txBody>
      </p:sp>
    </p:spTree>
    <p:extLst>
      <p:ext uri="{BB962C8B-B14F-4D97-AF65-F5344CB8AC3E}">
        <p14:creationId xmlns:p14="http://schemas.microsoft.com/office/powerpoint/2010/main" val="101933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85" y="353227"/>
            <a:ext cx="1055184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Some reasons for silence and solitude</a:t>
            </a:r>
          </a:p>
        </p:txBody>
      </p:sp>
      <p:sp>
        <p:nvSpPr>
          <p:cNvPr id="3" name="Content Placeholder 2"/>
          <p:cNvSpPr>
            <a:spLocks noGrp="1"/>
          </p:cNvSpPr>
          <p:nvPr>
            <p:ph idx="1"/>
          </p:nvPr>
        </p:nvSpPr>
        <p:spPr>
          <a:xfrm>
            <a:off x="164585" y="1485470"/>
            <a:ext cx="9731444" cy="4930901"/>
          </a:xfrm>
        </p:spPr>
        <p:txBody>
          <a:bodyPr/>
          <a:lstStyle/>
          <a:p>
            <a:r>
              <a:rPr lang="en-US" sz="2400" b="1" dirty="0" smtClean="0">
                <a:solidFill>
                  <a:srgbClr val="FF0000"/>
                </a:solidFill>
              </a:rPr>
              <a:t>To regain spiritual perspective.</a:t>
            </a:r>
          </a:p>
          <a:p>
            <a:pPr lvl="1"/>
            <a:r>
              <a:rPr lang="en-US" sz="2000" b="1" dirty="0" smtClean="0"/>
              <a:t>Sometimes we just need to get away where we can prayerfully seek God’s will without any distractions.</a:t>
            </a:r>
          </a:p>
          <a:p>
            <a:r>
              <a:rPr lang="en-US" sz="2400" b="1" dirty="0" smtClean="0">
                <a:solidFill>
                  <a:srgbClr val="FF0000"/>
                </a:solidFill>
              </a:rPr>
              <a:t>To seek God’s will.</a:t>
            </a:r>
          </a:p>
          <a:p>
            <a:pPr lvl="1"/>
            <a:r>
              <a:rPr lang="en-US" sz="2000" b="1" dirty="0" smtClean="0"/>
              <a:t>“In these days he went out to the mountain to pray, and all night he continued in prayer to God. And when day came, he called his disciples and chose from them twelve, whom he named apostles.” Luke 6:12-13</a:t>
            </a:r>
          </a:p>
          <a:p>
            <a:pPr marL="0" indent="0">
              <a:buNone/>
            </a:pPr>
            <a:endParaRPr lang="en-US" dirty="0" smtClean="0"/>
          </a:p>
          <a:p>
            <a:endParaRPr lang="en-US" dirty="0"/>
          </a:p>
        </p:txBody>
      </p:sp>
      <p:sp>
        <p:nvSpPr>
          <p:cNvPr id="4" name="TextBox 3"/>
          <p:cNvSpPr txBox="1"/>
          <p:nvPr/>
        </p:nvSpPr>
        <p:spPr>
          <a:xfrm>
            <a:off x="2775846" y="6416372"/>
            <a:ext cx="8991051"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227-38.</a:t>
            </a:r>
            <a:endParaRPr lang="en-US" dirty="0"/>
          </a:p>
        </p:txBody>
      </p:sp>
    </p:spTree>
    <p:extLst>
      <p:ext uri="{BB962C8B-B14F-4D97-AF65-F5344CB8AC3E}">
        <p14:creationId xmlns:p14="http://schemas.microsoft.com/office/powerpoint/2010/main" val="79029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681" y="370317"/>
            <a:ext cx="955198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Suggestions for silence and solitude</a:t>
            </a:r>
            <a:endParaRPr lang="en-US" sz="4400" b="1" dirty="0">
              <a:ln/>
              <a:solidFill>
                <a:schemeClr val="accent3"/>
              </a:solidFill>
            </a:endParaRPr>
          </a:p>
        </p:txBody>
      </p:sp>
      <p:sp>
        <p:nvSpPr>
          <p:cNvPr id="3" name="Content Placeholder 2"/>
          <p:cNvSpPr>
            <a:spLocks noGrp="1"/>
          </p:cNvSpPr>
          <p:nvPr>
            <p:ph idx="1"/>
          </p:nvPr>
        </p:nvSpPr>
        <p:spPr>
          <a:xfrm>
            <a:off x="275682" y="1598064"/>
            <a:ext cx="9304154" cy="4127103"/>
          </a:xfrm>
        </p:spPr>
        <p:txBody>
          <a:bodyPr/>
          <a:lstStyle/>
          <a:p>
            <a:r>
              <a:rPr lang="en-US" sz="3200" b="1" dirty="0" smtClean="0"/>
              <a:t>Minute retreats</a:t>
            </a:r>
          </a:p>
          <a:p>
            <a:r>
              <a:rPr lang="en-US" sz="3200" b="1" dirty="0" smtClean="0"/>
              <a:t>A goal of scheduled daily silence and solitude</a:t>
            </a:r>
          </a:p>
          <a:p>
            <a:r>
              <a:rPr lang="en-US" sz="3200" b="1" dirty="0" smtClean="0"/>
              <a:t>Schedule time away for solitude and silence.</a:t>
            </a:r>
          </a:p>
          <a:p>
            <a:r>
              <a:rPr lang="en-US" sz="3200" b="1" dirty="0" smtClean="0"/>
              <a:t>Special places.</a:t>
            </a:r>
          </a:p>
          <a:p>
            <a:endParaRPr lang="en-US" dirty="0"/>
          </a:p>
        </p:txBody>
      </p:sp>
      <p:sp>
        <p:nvSpPr>
          <p:cNvPr id="4" name="TextBox 3"/>
          <p:cNvSpPr txBox="1"/>
          <p:nvPr/>
        </p:nvSpPr>
        <p:spPr>
          <a:xfrm>
            <a:off x="2775846" y="6416372"/>
            <a:ext cx="8991051"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238-43.</a:t>
            </a:r>
            <a:endParaRPr lang="en-US" dirty="0"/>
          </a:p>
        </p:txBody>
      </p:sp>
    </p:spTree>
    <p:extLst>
      <p:ext uri="{BB962C8B-B14F-4D97-AF65-F5344CB8AC3E}">
        <p14:creationId xmlns:p14="http://schemas.microsoft.com/office/powerpoint/2010/main" val="421699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667" y="0"/>
            <a:ext cx="11414333" cy="6861292"/>
          </a:xfrm>
        </p:spPr>
      </p:pic>
      <p:sp>
        <p:nvSpPr>
          <p:cNvPr id="5" name="TextBox 4"/>
          <p:cNvSpPr txBox="1"/>
          <p:nvPr/>
        </p:nvSpPr>
        <p:spPr>
          <a:xfrm>
            <a:off x="8708164" y="5811140"/>
            <a:ext cx="3292833" cy="584775"/>
          </a:xfrm>
          <a:prstGeom prst="rect">
            <a:avLst/>
          </a:prstGeom>
          <a:noFill/>
        </p:spPr>
        <p:txBody>
          <a:bodyPr wrap="square" rtlCol="0">
            <a:spAutoFit/>
          </a:bodyPr>
          <a:lstStyle/>
          <a:p>
            <a:r>
              <a:rPr lang="en-US" sz="32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A special place</a:t>
            </a:r>
            <a:endParaRPr lang="en-US" sz="32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181064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93423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You will never find time for silence and solitude. You must make it!</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35927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260" y="435033"/>
            <a:ext cx="9522384"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exactly is the discipline of solitude?</a:t>
            </a:r>
            <a:endParaRPr lang="en-US" sz="4800" b="1" dirty="0">
              <a:ln/>
              <a:solidFill>
                <a:schemeClr val="accent3"/>
              </a:solidFill>
            </a:endParaRPr>
          </a:p>
        </p:txBody>
      </p:sp>
      <p:sp>
        <p:nvSpPr>
          <p:cNvPr id="3" name="Content Placeholder 2"/>
          <p:cNvSpPr>
            <a:spLocks noGrp="1"/>
          </p:cNvSpPr>
          <p:nvPr>
            <p:ph idx="1"/>
          </p:nvPr>
        </p:nvSpPr>
        <p:spPr>
          <a:xfrm>
            <a:off x="569269" y="2193840"/>
            <a:ext cx="8596668" cy="3880773"/>
          </a:xfrm>
        </p:spPr>
        <p:txBody>
          <a:bodyPr>
            <a:normAutofit lnSpcReduction="10000"/>
          </a:bodyPr>
          <a:lstStyle/>
          <a:p>
            <a:r>
              <a:rPr lang="en-US" sz="3600" b="1" dirty="0" smtClean="0">
                <a:solidFill>
                  <a:srgbClr val="FF0000"/>
                </a:solidFill>
              </a:rPr>
              <a:t>Silence: </a:t>
            </a:r>
            <a:r>
              <a:rPr lang="en-US" sz="3600" b="1" dirty="0" smtClean="0">
                <a:solidFill>
                  <a:schemeClr val="tx2"/>
                </a:solidFill>
              </a:rPr>
              <a:t>The voluntary and temporary abstention from speaking so certain spiritual goals may be sought.</a:t>
            </a:r>
          </a:p>
          <a:p>
            <a:r>
              <a:rPr lang="en-US" sz="3600" b="1" dirty="0" smtClean="0">
                <a:solidFill>
                  <a:srgbClr val="FF0000"/>
                </a:solidFill>
              </a:rPr>
              <a:t>Solitude</a:t>
            </a:r>
            <a:r>
              <a:rPr lang="en-US" sz="3600" b="1" dirty="0" smtClean="0"/>
              <a:t>: The voluntary and temporary withdrawal to privacy for spiritual purposes.</a:t>
            </a:r>
            <a:endParaRPr lang="en-US" sz="3600" b="1" dirty="0"/>
          </a:p>
        </p:txBody>
      </p:sp>
      <p:sp>
        <p:nvSpPr>
          <p:cNvPr id="4" name="TextBox 3"/>
          <p:cNvSpPr txBox="1"/>
          <p:nvPr/>
        </p:nvSpPr>
        <p:spPr>
          <a:xfrm>
            <a:off x="3324314" y="6327954"/>
            <a:ext cx="8662436"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225.</a:t>
            </a:r>
            <a:endParaRPr lang="en-US" dirty="0"/>
          </a:p>
        </p:txBody>
      </p:sp>
    </p:spTree>
    <p:extLst>
      <p:ext uri="{BB962C8B-B14F-4D97-AF65-F5344CB8AC3E}">
        <p14:creationId xmlns:p14="http://schemas.microsoft.com/office/powerpoint/2010/main" val="66122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499" y="32758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6000" b="1" dirty="0" smtClean="0">
                <a:ln/>
                <a:solidFill>
                  <a:schemeClr val="accent3"/>
                </a:solidFill>
              </a:rPr>
              <a:t>An important note:</a:t>
            </a:r>
            <a:endParaRPr lang="en-US" sz="6000" b="1" dirty="0">
              <a:ln/>
              <a:solidFill>
                <a:schemeClr val="accent3"/>
              </a:solidFill>
            </a:endParaRPr>
          </a:p>
        </p:txBody>
      </p:sp>
      <p:sp>
        <p:nvSpPr>
          <p:cNvPr id="3" name="Content Placeholder 2"/>
          <p:cNvSpPr>
            <a:spLocks noGrp="1"/>
          </p:cNvSpPr>
          <p:nvPr>
            <p:ph idx="1"/>
          </p:nvPr>
        </p:nvSpPr>
        <p:spPr>
          <a:xfrm>
            <a:off x="241498" y="1648389"/>
            <a:ext cx="9244333" cy="3880773"/>
          </a:xfrm>
        </p:spPr>
        <p:txBody>
          <a:bodyPr>
            <a:normAutofit lnSpcReduction="10000"/>
          </a:bodyPr>
          <a:lstStyle/>
          <a:p>
            <a:r>
              <a:rPr lang="en-US" sz="3600" b="1" dirty="0" smtClean="0"/>
              <a:t>If you seek silence and solitude for any other reason then you are merely being alone and quiet.</a:t>
            </a:r>
          </a:p>
          <a:p>
            <a:r>
              <a:rPr lang="en-US" sz="3600" b="1" dirty="0"/>
              <a:t>For </a:t>
            </a:r>
            <a:r>
              <a:rPr lang="en-US" sz="3600" b="1" dirty="0" smtClean="0"/>
              <a:t>silence and solitude </a:t>
            </a:r>
            <a:r>
              <a:rPr lang="en-US" sz="3600" b="1" dirty="0"/>
              <a:t>to be a discipline that brings spiritual growth and sensitivity there must be a spiritual purpose for it!</a:t>
            </a:r>
          </a:p>
          <a:p>
            <a:endParaRPr lang="en-US" dirty="0"/>
          </a:p>
        </p:txBody>
      </p:sp>
    </p:spTree>
    <p:extLst>
      <p:ext uri="{BB962C8B-B14F-4D97-AF65-F5344CB8AC3E}">
        <p14:creationId xmlns:p14="http://schemas.microsoft.com/office/powerpoint/2010/main" val="109410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037" y="242131"/>
            <a:ext cx="971435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To be honest, many of us would have to conclude that we are addicted to noise. </a:t>
            </a:r>
            <a:endParaRPr lang="en-US" sz="4000" b="1" dirty="0">
              <a:ln/>
              <a:solidFill>
                <a:schemeClr val="accent3"/>
              </a:solidFill>
            </a:endParaRPr>
          </a:p>
        </p:txBody>
      </p:sp>
      <p:sp>
        <p:nvSpPr>
          <p:cNvPr id="6" name="Content Placeholder 5"/>
          <p:cNvSpPr>
            <a:spLocks noGrp="1"/>
          </p:cNvSpPr>
          <p:nvPr>
            <p:ph idx="1"/>
          </p:nvPr>
        </p:nvSpPr>
        <p:spPr>
          <a:xfrm>
            <a:off x="62037" y="1682572"/>
            <a:ext cx="8596668" cy="3880773"/>
          </a:xfrm>
        </p:spPr>
        <p:txBody>
          <a:bodyPr>
            <a:normAutofit/>
          </a:bodyPr>
          <a:lstStyle/>
          <a:p>
            <a:r>
              <a:rPr lang="en-US" sz="3200" b="1" dirty="0" smtClean="0"/>
              <a:t>We use noise to relax</a:t>
            </a:r>
          </a:p>
          <a:p>
            <a:r>
              <a:rPr lang="en-US" sz="3200" b="1" dirty="0" smtClean="0"/>
              <a:t>We use noise to distract</a:t>
            </a:r>
          </a:p>
          <a:p>
            <a:r>
              <a:rPr lang="en-US" sz="3200" b="1" dirty="0" smtClean="0"/>
              <a:t>We use noise to sleep!</a:t>
            </a:r>
          </a:p>
        </p:txBody>
      </p:sp>
    </p:spTree>
    <p:extLst>
      <p:ext uri="{BB962C8B-B14F-4D97-AF65-F5344CB8AC3E}">
        <p14:creationId xmlns:p14="http://schemas.microsoft.com/office/powerpoint/2010/main" val="150731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7135" y="404501"/>
            <a:ext cx="9398157" cy="740635"/>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900" b="1" dirty="0">
                <a:ln/>
                <a:solidFill>
                  <a:schemeClr val="accent3"/>
                </a:solidFill>
              </a:rPr>
              <a:t>Why are so many people afraid of being alone and quiet?</a:t>
            </a:r>
            <a:r>
              <a:rPr lang="en-US" sz="2400" b="1" dirty="0">
                <a:ln/>
                <a:solidFill>
                  <a:schemeClr val="accent3"/>
                </a:solidFill>
              </a:rPr>
              <a:t/>
            </a:r>
            <a:br>
              <a:rPr lang="en-US" sz="2400" b="1" dirty="0">
                <a:ln/>
                <a:solidFill>
                  <a:schemeClr val="accent3"/>
                </a:solidFill>
              </a:rPr>
            </a:br>
            <a:endParaRPr lang="en-US" sz="2400" b="1" dirty="0">
              <a:ln/>
              <a:solidFill>
                <a:schemeClr val="accent3"/>
              </a:solidFill>
            </a:endParaRPr>
          </a:p>
        </p:txBody>
      </p:sp>
      <p:sp>
        <p:nvSpPr>
          <p:cNvPr id="6" name="Content Placeholder 5"/>
          <p:cNvSpPr>
            <a:spLocks noGrp="1"/>
          </p:cNvSpPr>
          <p:nvPr>
            <p:ph idx="1"/>
          </p:nvPr>
        </p:nvSpPr>
        <p:spPr>
          <a:xfrm>
            <a:off x="267135" y="2050992"/>
            <a:ext cx="9671624" cy="3973280"/>
          </a:xfrm>
        </p:spPr>
        <p:txBody>
          <a:bodyPr>
            <a:noAutofit/>
          </a:bodyPr>
          <a:lstStyle/>
          <a:p>
            <a:r>
              <a:rPr lang="en-US" sz="2400" b="1" dirty="0"/>
              <a:t>When we are alone and quiet we are left with our thoughts. </a:t>
            </a:r>
            <a:endParaRPr lang="en-US" sz="2400" b="1" dirty="0" smtClean="0"/>
          </a:p>
          <a:p>
            <a:r>
              <a:rPr lang="en-US" sz="2400" b="1" dirty="0" smtClean="0"/>
              <a:t>When </a:t>
            </a:r>
            <a:r>
              <a:rPr lang="en-US" sz="2400" b="1" dirty="0"/>
              <a:t>we are alone and quiet we naturally start to contemplate over past experiences </a:t>
            </a:r>
            <a:endParaRPr lang="en-US" sz="2400" b="1" dirty="0" smtClean="0"/>
          </a:p>
          <a:p>
            <a:r>
              <a:rPr lang="en-US" sz="2400" b="1" dirty="0" smtClean="0"/>
              <a:t>When we are alone and quiet we start to think about the future before us.</a:t>
            </a:r>
          </a:p>
          <a:p>
            <a:r>
              <a:rPr lang="en-US" sz="2400" b="1" dirty="0" smtClean="0"/>
              <a:t>When we are alone and quiet our minds start to play back past memories and we start to wonder “what if…”</a:t>
            </a:r>
          </a:p>
          <a:p>
            <a:r>
              <a:rPr lang="en-US" sz="2400" b="1" dirty="0" smtClean="0"/>
              <a:t>When we are alone and quiet we are often forced to face the person in the mirror.</a:t>
            </a:r>
          </a:p>
          <a:p>
            <a:r>
              <a:rPr lang="en-US" sz="2400" b="1" dirty="0" smtClean="0"/>
              <a:t>When we are alone and quiet we are often forced to face the God of the Scriptures.</a:t>
            </a:r>
          </a:p>
        </p:txBody>
      </p:sp>
    </p:spTree>
    <p:extLst>
      <p:ext uri="{BB962C8B-B14F-4D97-AF65-F5344CB8AC3E}">
        <p14:creationId xmlns:p14="http://schemas.microsoft.com/office/powerpoint/2010/main" val="293664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0258" y="2952980"/>
            <a:ext cx="9340554"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Noise and distractions are wonderful. They can inoculate us from reality!</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5157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769" y="521293"/>
            <a:ext cx="10133096" cy="1135642"/>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Thoughts on silence and solitude:</a:t>
            </a:r>
            <a:endParaRPr lang="en-US" sz="4800" b="1" dirty="0">
              <a:ln/>
              <a:solidFill>
                <a:schemeClr val="accent3"/>
              </a:solidFill>
            </a:endParaRPr>
          </a:p>
        </p:txBody>
      </p:sp>
      <p:sp>
        <p:nvSpPr>
          <p:cNvPr id="3" name="Content Placeholder 2"/>
          <p:cNvSpPr>
            <a:spLocks noGrp="1"/>
          </p:cNvSpPr>
          <p:nvPr>
            <p:ph idx="1"/>
          </p:nvPr>
        </p:nvSpPr>
        <p:spPr>
          <a:xfrm>
            <a:off x="198769" y="1656935"/>
            <a:ext cx="9560528" cy="4521674"/>
          </a:xfrm>
        </p:spPr>
        <p:txBody>
          <a:bodyPr>
            <a:normAutofit/>
          </a:bodyPr>
          <a:lstStyle/>
          <a:p>
            <a:r>
              <a:rPr lang="en-US" sz="3200" b="1" dirty="0" smtClean="0"/>
              <a:t>They serve as important components to fellowship with our God.</a:t>
            </a:r>
          </a:p>
          <a:p>
            <a:r>
              <a:rPr lang="en-US" sz="3200" b="1" dirty="0" smtClean="0"/>
              <a:t>Like fasting, they are not commanded, but Jesus did them.</a:t>
            </a:r>
          </a:p>
          <a:p>
            <a:r>
              <a:rPr lang="en-US" sz="3200" b="1" dirty="0" smtClean="0"/>
              <a:t>In our culture which uses noise and crowds for both distraction and comfort you may discover that silence and solitude are quite difficult to endure.</a:t>
            </a:r>
          </a:p>
          <a:p>
            <a:pPr marL="0" indent="0">
              <a:buNone/>
            </a:pPr>
            <a:endParaRPr lang="en-US" dirty="0" smtClean="0"/>
          </a:p>
          <a:p>
            <a:endParaRPr lang="en-US" dirty="0"/>
          </a:p>
        </p:txBody>
      </p:sp>
      <p:sp>
        <p:nvSpPr>
          <p:cNvPr id="4" name="TextBox 3"/>
          <p:cNvSpPr txBox="1"/>
          <p:nvPr/>
        </p:nvSpPr>
        <p:spPr>
          <a:xfrm>
            <a:off x="3324314" y="6327954"/>
            <a:ext cx="8662436"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225.</a:t>
            </a:r>
            <a:endParaRPr lang="en-US" dirty="0"/>
          </a:p>
        </p:txBody>
      </p:sp>
    </p:spTree>
    <p:extLst>
      <p:ext uri="{BB962C8B-B14F-4D97-AF65-F5344CB8AC3E}">
        <p14:creationId xmlns:p14="http://schemas.microsoft.com/office/powerpoint/2010/main" val="387136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32" y="284860"/>
            <a:ext cx="910087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Biblical Examples for Solitude</a:t>
            </a:r>
            <a:endParaRPr lang="en-US" sz="4800" b="1" dirty="0">
              <a:ln/>
              <a:solidFill>
                <a:schemeClr val="accent3"/>
              </a:solidFill>
            </a:endParaRPr>
          </a:p>
        </p:txBody>
      </p:sp>
      <p:sp>
        <p:nvSpPr>
          <p:cNvPr id="3" name="Content Placeholder 2"/>
          <p:cNvSpPr>
            <a:spLocks noGrp="1"/>
          </p:cNvSpPr>
          <p:nvPr>
            <p:ph idx="1"/>
          </p:nvPr>
        </p:nvSpPr>
        <p:spPr>
          <a:xfrm>
            <a:off x="173131" y="1316053"/>
            <a:ext cx="9338337" cy="5195842"/>
          </a:xfrm>
        </p:spPr>
        <p:txBody>
          <a:bodyPr>
            <a:normAutofit fontScale="92500" lnSpcReduction="10000"/>
          </a:bodyPr>
          <a:lstStyle/>
          <a:p>
            <a:r>
              <a:rPr lang="en-US" sz="2800" b="1" dirty="0" smtClean="0">
                <a:solidFill>
                  <a:srgbClr val="FF0000"/>
                </a:solidFill>
              </a:rPr>
              <a:t>Matthew 4:1: </a:t>
            </a:r>
            <a:r>
              <a:rPr lang="en-US" sz="2800" b="1" dirty="0" smtClean="0"/>
              <a:t>“Then Jesus was led by the Spirit into the wilderness to be tempted by the devil.”</a:t>
            </a:r>
          </a:p>
          <a:p>
            <a:r>
              <a:rPr lang="en-US" sz="2800" b="1" dirty="0" smtClean="0">
                <a:solidFill>
                  <a:srgbClr val="FF0000"/>
                </a:solidFill>
              </a:rPr>
              <a:t>Matthew 14:23: </a:t>
            </a:r>
            <a:r>
              <a:rPr lang="en-US" sz="2800" b="1" dirty="0" smtClean="0"/>
              <a:t>“After he had dismissed the crowds, he went up on the mountain by himself to pray. When evening came, he was there alone.”</a:t>
            </a:r>
          </a:p>
          <a:p>
            <a:r>
              <a:rPr lang="en-US" sz="2800" b="1" dirty="0" smtClean="0">
                <a:solidFill>
                  <a:srgbClr val="FF0000"/>
                </a:solidFill>
              </a:rPr>
              <a:t>Mark 1:35: </a:t>
            </a:r>
            <a:r>
              <a:rPr lang="en-US" sz="2800" b="1" dirty="0" smtClean="0"/>
              <a:t>“Rising very early in the morning, while it was still dark, he departed and went out to a desolate place, and there he prayed.”</a:t>
            </a:r>
          </a:p>
          <a:p>
            <a:r>
              <a:rPr lang="en-US" sz="2800" b="1" dirty="0" smtClean="0">
                <a:solidFill>
                  <a:srgbClr val="FF0000"/>
                </a:solidFill>
              </a:rPr>
              <a:t>Luke 4:42: </a:t>
            </a:r>
            <a:r>
              <a:rPr lang="en-US" sz="2800" b="1" dirty="0" smtClean="0"/>
              <a:t>“When it was day, he departed and went into a desolate place. And the people sought him and came to him, and would have kept him from leaving them.</a:t>
            </a:r>
          </a:p>
          <a:p>
            <a:pPr marL="0" indent="0">
              <a:buNone/>
            </a:pPr>
            <a:endParaRPr lang="en-US" dirty="0"/>
          </a:p>
        </p:txBody>
      </p:sp>
      <p:sp>
        <p:nvSpPr>
          <p:cNvPr id="4" name="TextBox 3"/>
          <p:cNvSpPr txBox="1"/>
          <p:nvPr/>
        </p:nvSpPr>
        <p:spPr>
          <a:xfrm>
            <a:off x="2931207" y="6327229"/>
            <a:ext cx="8869223"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226-7.</a:t>
            </a:r>
            <a:endParaRPr lang="en-US" dirty="0"/>
          </a:p>
        </p:txBody>
      </p:sp>
    </p:spTree>
    <p:extLst>
      <p:ext uri="{BB962C8B-B14F-4D97-AF65-F5344CB8AC3E}">
        <p14:creationId xmlns:p14="http://schemas.microsoft.com/office/powerpoint/2010/main" val="366164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9858" y="3583854"/>
            <a:ext cx="8614161"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To be more like Jesus we must discipline ourselves to find time for silence and solitude!</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
        <p:nvSpPr>
          <p:cNvPr id="6" name="TextBox 5"/>
          <p:cNvSpPr txBox="1"/>
          <p:nvPr/>
        </p:nvSpPr>
        <p:spPr>
          <a:xfrm>
            <a:off x="3076485" y="6361413"/>
            <a:ext cx="8869223" cy="369332"/>
          </a:xfrm>
          <a:prstGeom prst="rect">
            <a:avLst/>
          </a:prstGeom>
          <a:noFill/>
        </p:spPr>
        <p:txBody>
          <a:bodyPr wrap="none" rtlCol="0">
            <a:spAutoFit/>
          </a:bodyPr>
          <a:lstStyle/>
          <a:p>
            <a:r>
              <a:rPr lang="en-US" dirty="0" smtClean="0"/>
              <a:t>Whitney, Donald. Spiritual Disciplines for the Christian Life. (</a:t>
            </a:r>
            <a:r>
              <a:rPr lang="en-US" dirty="0" err="1" smtClean="0"/>
              <a:t>NavPress</a:t>
            </a:r>
            <a:r>
              <a:rPr lang="en-US" dirty="0" smtClean="0"/>
              <a:t>, 2014) 226-7.</a:t>
            </a:r>
            <a:endParaRPr lang="en-US" dirty="0"/>
          </a:p>
        </p:txBody>
      </p:sp>
    </p:spTree>
    <p:extLst>
      <p:ext uri="{BB962C8B-B14F-4D97-AF65-F5344CB8AC3E}">
        <p14:creationId xmlns:p14="http://schemas.microsoft.com/office/powerpoint/2010/main" val="2172769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132</TotalTime>
  <Words>838</Words>
  <Application>Microsoft Office PowerPoint</Application>
  <PresentationFormat>Widescreen</PresentationFormat>
  <Paragraphs>59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Silence and Solitude</vt:lpstr>
      <vt:lpstr>What exactly is the discipline of solitude?</vt:lpstr>
      <vt:lpstr>An important note:</vt:lpstr>
      <vt:lpstr>To be honest, many of us would have to conclude that we are addicted to noise. </vt:lpstr>
      <vt:lpstr>Why are so many people afraid of being alone and quiet? </vt:lpstr>
      <vt:lpstr>Noise and distractions are wonderful. They can inoculate us from reality!</vt:lpstr>
      <vt:lpstr>Thoughts on silence and solitude:</vt:lpstr>
      <vt:lpstr>Biblical Examples for Solitude</vt:lpstr>
      <vt:lpstr>To be more like Jesus we must discipline ourselves to find time for silence and solitude!</vt:lpstr>
      <vt:lpstr>Some reasons for silence and solitude</vt:lpstr>
      <vt:lpstr>Some reasons for silence and solitude</vt:lpstr>
      <vt:lpstr>Suggestions for silence and solitude</vt:lpstr>
      <vt:lpstr>PowerPoint Presentation</vt:lpstr>
      <vt:lpstr>You will never find time for silence and solitude. You must make it!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Silence and Solitude</dc:title>
  <dc:creator>Mark Carpenter</dc:creator>
  <cp:lastModifiedBy>Mark Carpenter</cp:lastModifiedBy>
  <cp:revision>29</cp:revision>
  <dcterms:created xsi:type="dcterms:W3CDTF">2018-08-26T20:17:19Z</dcterms:created>
  <dcterms:modified xsi:type="dcterms:W3CDTF">2018-08-26T22:29:40Z</dcterms:modified>
</cp:coreProperties>
</file>