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71" r:id="rId3"/>
    <p:sldId id="272" r:id="rId4"/>
    <p:sldId id="273" r:id="rId5"/>
    <p:sldId id="274" r:id="rId6"/>
    <p:sldId id="276" r:id="rId7"/>
    <p:sldId id="275" r:id="rId8"/>
    <p:sldId id="267" r:id="rId9"/>
    <p:sldId id="268" r:id="rId10"/>
    <p:sldId id="260" r:id="rId11"/>
    <p:sldId id="269" r:id="rId12"/>
    <p:sldId id="259" r:id="rId13"/>
    <p:sldId id="261" r:id="rId14"/>
    <p:sldId id="270" r:id="rId15"/>
    <p:sldId id="265" r:id="rId16"/>
    <p:sldId id="286" r:id="rId17"/>
    <p:sldId id="264" r:id="rId18"/>
    <p:sldId id="263" r:id="rId19"/>
    <p:sldId id="262" r:id="rId20"/>
    <p:sldId id="277" r:id="rId21"/>
    <p:sldId id="280" r:id="rId22"/>
    <p:sldId id="279" r:id="rId23"/>
    <p:sldId id="283" r:id="rId24"/>
    <p:sldId id="285" r:id="rId25"/>
    <p:sldId id="28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13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533863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310666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1442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167554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2433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523895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22400166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306958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3655546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0770CA-7E38-4D4D-A2D0-629F65EE1E4E}" type="datetimeFigureOut">
              <a:rPr lang="en-US" smtClean="0"/>
              <a:t>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1147789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A0770CA-7E38-4D4D-A2D0-629F65EE1E4E}" type="datetimeFigureOut">
              <a:rPr lang="en-US" smtClean="0"/>
              <a:t>9/2/2018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732302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0770CA-7E38-4D4D-A2D0-629F65EE1E4E}" type="datetimeFigureOut">
              <a:rPr lang="en-US" smtClean="0"/>
              <a:t>9/2/2018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212727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0770CA-7E38-4D4D-A2D0-629F65EE1E4E}" type="datetimeFigureOut">
              <a:rPr lang="en-US" smtClean="0"/>
              <a:t>9/2/2018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70464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0770CA-7E38-4D4D-A2D0-629F65EE1E4E}" type="datetimeFigureOut">
              <a:rPr lang="en-US" smtClean="0"/>
              <a:t>9/2/2018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3229282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0770CA-7E38-4D4D-A2D0-629F65EE1E4E}" type="datetimeFigureOut">
              <a:rPr lang="en-US" smtClean="0"/>
              <a:t>9/2/2018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0CE88E-129F-4217-AA1D-1020A0BE28D3}" type="slidenum">
              <a:rPr lang="en-US" smtClean="0"/>
              <a:t>‹#›</a:t>
            </a:fld>
            <a:endParaRPr lang="en-US"/>
          </a:p>
        </p:txBody>
      </p:sp>
    </p:spTree>
    <p:extLst>
      <p:ext uri="{BB962C8B-B14F-4D97-AF65-F5344CB8AC3E}">
        <p14:creationId xmlns:p14="http://schemas.microsoft.com/office/powerpoint/2010/main" val="417311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0CE88E-129F-4217-AA1D-1020A0BE28D3}" type="slidenum">
              <a:rPr lang="en-US" smtClean="0"/>
              <a:t>‹#›</a:t>
            </a:fld>
            <a:endParaRPr lang="en-US"/>
          </a:p>
        </p:txBody>
      </p:sp>
      <p:sp>
        <p:nvSpPr>
          <p:cNvPr id="5" name="Date Placeholder 4"/>
          <p:cNvSpPr>
            <a:spLocks noGrp="1"/>
          </p:cNvSpPr>
          <p:nvPr>
            <p:ph type="dt" sz="half" idx="10"/>
          </p:nvPr>
        </p:nvSpPr>
        <p:spPr/>
        <p:txBody>
          <a:bodyPr/>
          <a:lstStyle/>
          <a:p>
            <a:fld id="{7A0770CA-7E38-4D4D-A2D0-629F65EE1E4E}" type="datetimeFigureOut">
              <a:rPr lang="en-US" smtClean="0"/>
              <a:t>9/2/2018</a:t>
            </a:fld>
            <a:endParaRPr lang="en-US"/>
          </a:p>
        </p:txBody>
      </p:sp>
    </p:spTree>
    <p:extLst>
      <p:ext uri="{BB962C8B-B14F-4D97-AF65-F5344CB8AC3E}">
        <p14:creationId xmlns:p14="http://schemas.microsoft.com/office/powerpoint/2010/main" val="2095453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A0770CA-7E38-4D4D-A2D0-629F65EE1E4E}" type="datetimeFigureOut">
              <a:rPr lang="en-US" smtClean="0"/>
              <a:t>9/2/2018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0CE88E-129F-4217-AA1D-1020A0BE28D3}" type="slidenum">
              <a:rPr lang="en-US" smtClean="0"/>
              <a:t>‹#›</a:t>
            </a:fld>
            <a:endParaRPr lang="en-US"/>
          </a:p>
        </p:txBody>
      </p:sp>
    </p:spTree>
    <p:extLst>
      <p:ext uri="{BB962C8B-B14F-4D97-AF65-F5344CB8AC3E}">
        <p14:creationId xmlns:p14="http://schemas.microsoft.com/office/powerpoint/2010/main" val="134418053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800" b="1" dirty="0" smtClean="0">
                <a:ln/>
                <a:solidFill>
                  <a:schemeClr val="accent3"/>
                </a:solidFill>
              </a:rPr>
              <a:t>Service</a:t>
            </a:r>
            <a:endParaRPr lang="en-US" sz="8800" b="1" dirty="0">
              <a:ln/>
              <a:solidFill>
                <a:schemeClr val="accent3"/>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80880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71" y="277091"/>
            <a:ext cx="859666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What does this have to do with service?</a:t>
            </a:r>
            <a:endParaRPr lang="en-US" sz="4800" b="1" dirty="0">
              <a:ln/>
              <a:solidFill>
                <a:schemeClr val="accent3"/>
              </a:solidFill>
            </a:endParaRPr>
          </a:p>
        </p:txBody>
      </p:sp>
      <p:sp>
        <p:nvSpPr>
          <p:cNvPr id="3" name="Content Placeholder 2"/>
          <p:cNvSpPr>
            <a:spLocks noGrp="1"/>
          </p:cNvSpPr>
          <p:nvPr>
            <p:ph idx="1"/>
          </p:nvPr>
        </p:nvSpPr>
        <p:spPr>
          <a:xfrm>
            <a:off x="178570" y="2002648"/>
            <a:ext cx="9372753" cy="3880773"/>
          </a:xfrm>
        </p:spPr>
        <p:txBody>
          <a:bodyPr>
            <a:noAutofit/>
          </a:bodyPr>
          <a:lstStyle/>
          <a:p>
            <a:r>
              <a:rPr lang="en-US" sz="2000" b="1" dirty="0" smtClean="0"/>
              <a:t>To serve one must be a servant!</a:t>
            </a:r>
          </a:p>
          <a:p>
            <a:r>
              <a:rPr lang="en-US" sz="2000" b="1" dirty="0" smtClean="0"/>
              <a:t>A servant is one who puts some else’s needs before theirs.</a:t>
            </a:r>
          </a:p>
          <a:p>
            <a:r>
              <a:rPr lang="en-US" sz="2000" b="1" dirty="0" smtClean="0"/>
              <a:t>A servant is one who sacrifices self and exalts others.</a:t>
            </a:r>
          </a:p>
          <a:p>
            <a:r>
              <a:rPr lang="en-US" sz="2000" b="1" dirty="0" smtClean="0"/>
              <a:t>A servant is one who denies self and follows others.</a:t>
            </a:r>
          </a:p>
          <a:p>
            <a:r>
              <a:rPr lang="en-US" sz="2000" b="1" dirty="0" smtClean="0"/>
              <a:t>A servant is one who is willing to suffer for the sake of others.</a:t>
            </a:r>
          </a:p>
          <a:p>
            <a:r>
              <a:rPr lang="en-US" sz="2000" b="1" dirty="0" smtClean="0"/>
              <a:t>A servant is one who must at times endure injustice from others.</a:t>
            </a:r>
          </a:p>
          <a:p>
            <a:r>
              <a:rPr lang="en-US" sz="2000" b="1" dirty="0" smtClean="0"/>
              <a:t>“Do nothing from selfishness or empty conceit, but with humility of mind regard one another as more important than yourselves; do not merely look out for your own personal interests, but also for the interests of others. Have this attitude in yourselves which was also in Christ Jesus… (He) emptied Himself, taking on the form of a bond-servant… He humbled Himself by becoming obedient to the point of death…” Philippians 2:3-8</a:t>
            </a:r>
            <a:endParaRPr lang="en-US" sz="2000" b="1" dirty="0"/>
          </a:p>
        </p:txBody>
      </p:sp>
    </p:spTree>
    <p:extLst>
      <p:ext uri="{BB962C8B-B14F-4D97-AF65-F5344CB8AC3E}">
        <p14:creationId xmlns:p14="http://schemas.microsoft.com/office/powerpoint/2010/main" val="408888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48871" y="3776131"/>
            <a:ext cx="8225132"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If we want people to serve in our churches we first need to let them know what </a:t>
            </a:r>
            <a:r>
              <a:rPr lang="en-US" b="1" dirty="0" smtClean="0">
                <a:ln/>
                <a:solidFill>
                  <a:schemeClr val="accent3"/>
                </a:solidFill>
              </a:rPr>
              <a:t>service means </a:t>
            </a:r>
            <a:r>
              <a:rPr lang="en-US" b="1" dirty="0" smtClean="0">
                <a:ln/>
                <a:solidFill>
                  <a:schemeClr val="accent3"/>
                </a:solidFill>
              </a:rPr>
              <a:t>for their lives!</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48448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697" y="350059"/>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Bait and Switch Christianity</a:t>
            </a:r>
            <a:endParaRPr lang="en-US" sz="4800" b="1" dirty="0">
              <a:ln/>
              <a:solidFill>
                <a:schemeClr val="accent3"/>
              </a:solidFill>
            </a:endParaRPr>
          </a:p>
        </p:txBody>
      </p:sp>
      <p:sp>
        <p:nvSpPr>
          <p:cNvPr id="3" name="Content Placeholder 2"/>
          <p:cNvSpPr>
            <a:spLocks noGrp="1"/>
          </p:cNvSpPr>
          <p:nvPr>
            <p:ph idx="1"/>
          </p:nvPr>
        </p:nvSpPr>
        <p:spPr>
          <a:xfrm>
            <a:off x="203507" y="1379914"/>
            <a:ext cx="9796703" cy="5478086"/>
          </a:xfrm>
        </p:spPr>
        <p:txBody>
          <a:bodyPr>
            <a:normAutofit/>
          </a:bodyPr>
          <a:lstStyle/>
          <a:p>
            <a:r>
              <a:rPr lang="en-US" sz="2000" b="1" dirty="0" smtClean="0"/>
              <a:t>Instead of developing and recognizing leaders, Churches recruit and beg for members to be leaders. </a:t>
            </a:r>
          </a:p>
          <a:p>
            <a:r>
              <a:rPr lang="en-US" sz="2000" b="1" dirty="0" smtClean="0"/>
              <a:t>In our frantic desire to fill vacant positions we avoid the painful process of examining the hearts and lives of people because we are afraid we will offend them and they will not volunteer. </a:t>
            </a:r>
          </a:p>
          <a:p>
            <a:r>
              <a:rPr lang="en-US" sz="2000" b="1" dirty="0" smtClean="0"/>
              <a:t>We do not ask hard questions because we know what we will hear if we do.</a:t>
            </a:r>
          </a:p>
          <a:p>
            <a:r>
              <a:rPr lang="en-US" sz="2000" b="1" dirty="0" smtClean="0"/>
              <a:t>We are ambiguous regarding the responsibilities of a particular ministry because we are afraid potential volunteers will say no if the load is too heavy.</a:t>
            </a:r>
          </a:p>
          <a:p>
            <a:r>
              <a:rPr lang="en-US" sz="2000" b="1" dirty="0" smtClean="0"/>
              <a:t>We never ask people to count the cost.</a:t>
            </a:r>
          </a:p>
          <a:p>
            <a:r>
              <a:rPr lang="en-US" sz="2000" b="1" dirty="0" smtClean="0"/>
              <a:t>We never ask people to be prepared to sacrifice.</a:t>
            </a:r>
          </a:p>
          <a:p>
            <a:r>
              <a:rPr lang="en-US" sz="2000" b="1" dirty="0" smtClean="0"/>
              <a:t>We set the bar of expectation so low that very little if anything is required of members.</a:t>
            </a:r>
          </a:p>
          <a:p>
            <a:endParaRPr lang="en-US" dirty="0"/>
          </a:p>
        </p:txBody>
      </p:sp>
    </p:spTree>
    <p:extLst>
      <p:ext uri="{BB962C8B-B14F-4D97-AF65-F5344CB8AC3E}">
        <p14:creationId xmlns:p14="http://schemas.microsoft.com/office/powerpoint/2010/main" val="330482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15389" y="3468563"/>
            <a:ext cx="9509760"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The reason I call this “Bait and Switch” Christianity is because we “recruit” by underplaying the real responsibilities in the hopes that the person will agree to continue after they discover what is really required.</a:t>
            </a:r>
            <a:endParaRPr lang="en-US" sz="4000" b="1" dirty="0">
              <a:ln/>
              <a:solidFill>
                <a:schemeClr val="accent3"/>
              </a:solidFill>
            </a:endParaRPr>
          </a:p>
        </p:txBody>
      </p:sp>
      <p:sp>
        <p:nvSpPr>
          <p:cNvPr id="5" name="Subtitle 4"/>
          <p:cNvSpPr>
            <a:spLocks noGrp="1"/>
          </p:cNvSpPr>
          <p:nvPr>
            <p:ph type="subTitle" idx="1"/>
          </p:nvPr>
        </p:nvSpPr>
        <p:spPr>
          <a:xfrm>
            <a:off x="1548631" y="3959395"/>
            <a:ext cx="7766936" cy="1096899"/>
          </a:xfrm>
        </p:spPr>
        <p:txBody>
          <a:bodyPr/>
          <a:lstStyle/>
          <a:p>
            <a:endParaRPr lang="en-US" dirty="0"/>
          </a:p>
        </p:txBody>
      </p:sp>
    </p:spTree>
    <p:extLst>
      <p:ext uri="{BB962C8B-B14F-4D97-AF65-F5344CB8AC3E}">
        <p14:creationId xmlns:p14="http://schemas.microsoft.com/office/powerpoint/2010/main" val="3130917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94154" y="4022318"/>
            <a:ext cx="8479692"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smtClean="0">
                <a:ln/>
                <a:solidFill>
                  <a:schemeClr val="accent3"/>
                </a:solidFill>
              </a:rPr>
              <a:t>“Like the Pony Express, serving God is not a job for the casually interested. It’s costly service. God asks for your life. He requires that service to Him become a priority, not a pastime. He doesn’t want servants who offer Him the leftovers after their other commitments.” </a:t>
            </a:r>
            <a:endParaRPr lang="en-US" sz="3600" b="1" dirty="0">
              <a:ln/>
              <a:solidFill>
                <a:schemeClr val="accent3"/>
              </a:solidFill>
            </a:endParaRPr>
          </a:p>
        </p:txBody>
      </p:sp>
      <p:sp>
        <p:nvSpPr>
          <p:cNvPr id="5" name="Subtitle 4"/>
          <p:cNvSpPr>
            <a:spLocks noGrp="1"/>
          </p:cNvSpPr>
          <p:nvPr>
            <p:ph type="subTitle" idx="1"/>
          </p:nvPr>
        </p:nvSpPr>
        <p:spPr>
          <a:xfrm>
            <a:off x="1358575" y="4902710"/>
            <a:ext cx="7766936" cy="1096899"/>
          </a:xfrm>
        </p:spPr>
        <p:txBody>
          <a:bodyPr/>
          <a:lstStyle/>
          <a:p>
            <a:endParaRPr lang="en-US" dirty="0"/>
          </a:p>
        </p:txBody>
      </p:sp>
      <p:sp>
        <p:nvSpPr>
          <p:cNvPr id="6" name="TextBox 5"/>
          <p:cNvSpPr txBox="1"/>
          <p:nvPr/>
        </p:nvSpPr>
        <p:spPr>
          <a:xfrm>
            <a:off x="3360826" y="6394858"/>
            <a:ext cx="866243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Whitney, Donald. Spiritual Disciplines for the Christian Life. (</a:t>
            </a:r>
            <a:r>
              <a:rPr lang="en-US" dirty="0" err="1" smtClean="0"/>
              <a:t>NavPress</a:t>
            </a:r>
            <a:r>
              <a:rPr lang="en-US" dirty="0" smtClean="0"/>
              <a:t>, 2014) 142.</a:t>
            </a:r>
            <a:endParaRPr lang="en-US" dirty="0"/>
          </a:p>
        </p:txBody>
      </p:sp>
    </p:spTree>
    <p:extLst>
      <p:ext uri="{BB962C8B-B14F-4D97-AF65-F5344CB8AC3E}">
        <p14:creationId xmlns:p14="http://schemas.microsoft.com/office/powerpoint/2010/main" val="1624800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31767" y="4050833"/>
            <a:ext cx="964276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smtClean="0">
                <a:ln/>
                <a:solidFill>
                  <a:schemeClr val="accent3"/>
                </a:solidFill>
              </a:rPr>
              <a:t>“Cheap grace means grace as a doctrine or a principle. It means forgiveness of sins as a general truth… Cheap grace is the justification of sin without the justification of the sinner… It is the preaching of forgiveness without requiring repentance, baptism without church discipline, communion without confession. Cheap grace is grace without discipleship, grace without the cross, grace without Jesus Christ, living and incarnate.” </a:t>
            </a:r>
            <a:endParaRPr lang="en-US" sz="3200" b="1" dirty="0">
              <a:ln/>
              <a:solidFill>
                <a:schemeClr val="accent3"/>
              </a:solidFill>
            </a:endParaRPr>
          </a:p>
        </p:txBody>
      </p:sp>
      <p:sp>
        <p:nvSpPr>
          <p:cNvPr id="5" name="Subtitle 4"/>
          <p:cNvSpPr>
            <a:spLocks noGrp="1"/>
          </p:cNvSpPr>
          <p:nvPr>
            <p:ph type="subTitle" idx="1"/>
          </p:nvPr>
        </p:nvSpPr>
        <p:spPr/>
        <p:txBody>
          <a:bodyPr/>
          <a:lstStyle/>
          <a:p>
            <a:endParaRPr lang="en-US"/>
          </a:p>
        </p:txBody>
      </p:sp>
      <p:sp>
        <p:nvSpPr>
          <p:cNvPr id="6" name="TextBox 5"/>
          <p:cNvSpPr txBox="1"/>
          <p:nvPr/>
        </p:nvSpPr>
        <p:spPr>
          <a:xfrm>
            <a:off x="3133898" y="6425738"/>
            <a:ext cx="8643264" cy="369332"/>
          </a:xfrm>
          <a:prstGeom prst="rect">
            <a:avLst/>
          </a:prstGeom>
          <a:noFill/>
        </p:spPr>
        <p:txBody>
          <a:bodyPr wrap="none" rtlCol="0">
            <a:spAutoFit/>
          </a:bodyPr>
          <a:lstStyle/>
          <a:p>
            <a:r>
              <a:rPr lang="en-US" dirty="0" smtClean="0"/>
              <a:t>Bonhoeffer, Dietrich. The Cost of </a:t>
            </a:r>
            <a:r>
              <a:rPr lang="en-US" dirty="0" err="1" smtClean="0"/>
              <a:t>Disciplieship</a:t>
            </a:r>
            <a:r>
              <a:rPr lang="en-US" dirty="0" smtClean="0"/>
              <a:t>. Rev. ed. (</a:t>
            </a:r>
            <a:r>
              <a:rPr lang="en-US" dirty="0" err="1" smtClean="0"/>
              <a:t>Macmillian</a:t>
            </a:r>
            <a:r>
              <a:rPr lang="en-US" dirty="0" smtClean="0"/>
              <a:t>; 1963), 45-47</a:t>
            </a:r>
            <a:endParaRPr lang="en-US" dirty="0"/>
          </a:p>
        </p:txBody>
      </p:sp>
    </p:spTree>
    <p:extLst>
      <p:ext uri="{BB962C8B-B14F-4D97-AF65-F5344CB8AC3E}">
        <p14:creationId xmlns:p14="http://schemas.microsoft.com/office/powerpoint/2010/main" val="3487984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1131546"/>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If it costs you nothing, then it is cheap! </a:t>
            </a:r>
            <a:endParaRPr lang="en-US" b="1" dirty="0">
              <a:ln/>
              <a:solidFill>
                <a:schemeClr val="accent3"/>
              </a:solidFill>
            </a:endParaRPr>
          </a:p>
        </p:txBody>
      </p:sp>
      <p:sp>
        <p:nvSpPr>
          <p:cNvPr id="5" name="Subtitle 4"/>
          <p:cNvSpPr>
            <a:spLocks noGrp="1"/>
          </p:cNvSpPr>
          <p:nvPr>
            <p:ph type="subTitle" idx="1"/>
          </p:nvPr>
        </p:nvSpPr>
        <p:spPr>
          <a:xfrm>
            <a:off x="1444314" y="3244010"/>
            <a:ext cx="7766936" cy="1096899"/>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smtClean="0">
                <a:ln/>
                <a:solidFill>
                  <a:schemeClr val="accent3"/>
                </a:solidFill>
              </a:rPr>
              <a:t>I am not talking about salvation. I am talking about obedience and service</a:t>
            </a:r>
            <a:endParaRPr lang="en-US" sz="5400" b="1" dirty="0">
              <a:ln/>
              <a:solidFill>
                <a:schemeClr val="accent3"/>
              </a:solidFill>
            </a:endParaRPr>
          </a:p>
        </p:txBody>
      </p:sp>
    </p:spTree>
    <p:extLst>
      <p:ext uri="{BB962C8B-B14F-4D97-AF65-F5344CB8AC3E}">
        <p14:creationId xmlns:p14="http://schemas.microsoft.com/office/powerpoint/2010/main" val="400606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48146" y="3892512"/>
            <a:ext cx="9160625"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dirty="0" smtClean="0">
                <a:ln/>
                <a:solidFill>
                  <a:schemeClr val="accent3"/>
                </a:solidFill>
              </a:rPr>
              <a:t>“Costly grace is the treasure hidden in the field; for the sake of it a man will gladly go and sell all that he has. It is the pearl of great price to buy which the merchant will sell all his goods. It is the kingly rule of Christ, for whose sake a man will pluck out the eye which causes to stumble. It is the call of Jesus Christ which the disciple leaves his nets and follows Him… Costly grace is the incarnation of God!”</a:t>
            </a:r>
            <a:endParaRPr lang="en-US" sz="32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
        <p:nvSpPr>
          <p:cNvPr id="6" name="TextBox 5"/>
          <p:cNvSpPr txBox="1"/>
          <p:nvPr/>
        </p:nvSpPr>
        <p:spPr>
          <a:xfrm>
            <a:off x="3133898" y="6425738"/>
            <a:ext cx="8728223" cy="369332"/>
          </a:xfrm>
          <a:prstGeom prst="rect">
            <a:avLst/>
          </a:prstGeom>
          <a:noFill/>
        </p:spPr>
        <p:txBody>
          <a:bodyPr wrap="none" rtlCol="0">
            <a:spAutoFit/>
          </a:bodyPr>
          <a:lstStyle/>
          <a:p>
            <a:r>
              <a:rPr lang="en-US" dirty="0" smtClean="0"/>
              <a:t>Bonhoeffer, Dietrich. The Cost of </a:t>
            </a:r>
            <a:r>
              <a:rPr lang="en-US" dirty="0" err="1" smtClean="0"/>
              <a:t>Disciplieship</a:t>
            </a:r>
            <a:r>
              <a:rPr lang="en-US" dirty="0" smtClean="0"/>
              <a:t>. Rev. ed. (</a:t>
            </a:r>
            <a:r>
              <a:rPr lang="en-US" dirty="0" err="1" smtClean="0"/>
              <a:t>Macmillian</a:t>
            </a:r>
            <a:r>
              <a:rPr lang="en-US" dirty="0" smtClean="0"/>
              <a:t>; 1963), </a:t>
            </a:r>
            <a:r>
              <a:rPr lang="en-US" dirty="0" smtClean="0"/>
              <a:t>47-48.</a:t>
            </a:r>
            <a:endParaRPr lang="en-US" dirty="0"/>
          </a:p>
        </p:txBody>
      </p:sp>
    </p:spTree>
    <p:extLst>
      <p:ext uri="{BB962C8B-B14F-4D97-AF65-F5344CB8AC3E}">
        <p14:creationId xmlns:p14="http://schemas.microsoft.com/office/powerpoint/2010/main" val="8278454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44" y="360218"/>
            <a:ext cx="8883304"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What does all this have to do with service?</a:t>
            </a:r>
            <a:endParaRPr lang="en-US" sz="4000" b="1" dirty="0">
              <a:ln/>
              <a:solidFill>
                <a:schemeClr val="accent3"/>
              </a:solidFill>
            </a:endParaRPr>
          </a:p>
        </p:txBody>
      </p:sp>
      <p:sp>
        <p:nvSpPr>
          <p:cNvPr id="3" name="Content Placeholder 2"/>
          <p:cNvSpPr>
            <a:spLocks noGrp="1"/>
          </p:cNvSpPr>
          <p:nvPr>
            <p:ph idx="1"/>
          </p:nvPr>
        </p:nvSpPr>
        <p:spPr>
          <a:xfrm>
            <a:off x="224443" y="1681018"/>
            <a:ext cx="9576261" cy="5176982"/>
          </a:xfrm>
        </p:spPr>
        <p:txBody>
          <a:bodyPr>
            <a:noAutofit/>
          </a:bodyPr>
          <a:lstStyle/>
          <a:p>
            <a:r>
              <a:rPr lang="en-US" sz="2000" b="1" dirty="0" smtClean="0"/>
              <a:t>A whole lot!</a:t>
            </a:r>
          </a:p>
          <a:p>
            <a:r>
              <a:rPr lang="en-US" sz="2000" b="1" dirty="0" smtClean="0"/>
              <a:t>My goal is to get us to all think differently about what service is!</a:t>
            </a:r>
          </a:p>
          <a:p>
            <a:r>
              <a:rPr lang="en-US" sz="2000" b="1" dirty="0" smtClean="0"/>
              <a:t>The motivation of my serving you, the church, or the Lord cannot be born out of a sense of self-importance.</a:t>
            </a:r>
          </a:p>
          <a:p>
            <a:r>
              <a:rPr lang="en-US" sz="2000" b="1" dirty="0" smtClean="0"/>
              <a:t>The motivation of service cannot be based on how it will make us look or feel.</a:t>
            </a:r>
          </a:p>
          <a:p>
            <a:r>
              <a:rPr lang="en-US" sz="2000" b="1" dirty="0" smtClean="0"/>
              <a:t>The motivation of service cannot be based on what we will get out of it.</a:t>
            </a:r>
          </a:p>
          <a:p>
            <a:r>
              <a:rPr lang="en-US" sz="2000" b="1" dirty="0" smtClean="0"/>
              <a:t>The motivation for service must be based on the fact that we have been cleansed by the blood of the lamb and filled with the Spirit. </a:t>
            </a:r>
          </a:p>
          <a:p>
            <a:r>
              <a:rPr lang="en-US" sz="2000" b="1" dirty="0" smtClean="0"/>
              <a:t>Out of a sense of gratitude, we serve because we desire to be stewards by taking a small portion of what God blessed us with and giving it back!</a:t>
            </a:r>
            <a:endParaRPr lang="en-US" sz="2000" b="1" dirty="0"/>
          </a:p>
        </p:txBody>
      </p:sp>
    </p:spTree>
    <p:extLst>
      <p:ext uri="{BB962C8B-B14F-4D97-AF65-F5344CB8AC3E}">
        <p14:creationId xmlns:p14="http://schemas.microsoft.com/office/powerpoint/2010/main" val="205472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36" y="335280"/>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Motivation for Service</a:t>
            </a:r>
            <a:endParaRPr lang="en-US" sz="4800" b="1" dirty="0">
              <a:ln/>
              <a:solidFill>
                <a:schemeClr val="accent3"/>
              </a:solidFill>
            </a:endParaRPr>
          </a:p>
        </p:txBody>
      </p:sp>
      <p:sp>
        <p:nvSpPr>
          <p:cNvPr id="3" name="Content Placeholder 2"/>
          <p:cNvSpPr>
            <a:spLocks noGrp="1"/>
          </p:cNvSpPr>
          <p:nvPr>
            <p:ph idx="1"/>
          </p:nvPr>
        </p:nvSpPr>
        <p:spPr>
          <a:xfrm>
            <a:off x="286635" y="1354255"/>
            <a:ext cx="9414317" cy="3880773"/>
          </a:xfrm>
        </p:spPr>
        <p:txBody>
          <a:bodyPr>
            <a:noAutofit/>
          </a:bodyPr>
          <a:lstStyle/>
          <a:p>
            <a:r>
              <a:rPr lang="en-US" sz="2400" b="1" dirty="0" smtClean="0">
                <a:solidFill>
                  <a:srgbClr val="FF0000"/>
                </a:solidFill>
              </a:rPr>
              <a:t>Obedience: </a:t>
            </a:r>
          </a:p>
          <a:p>
            <a:pPr lvl="1"/>
            <a:r>
              <a:rPr lang="en-US" sz="2200" b="1" dirty="0" smtClean="0"/>
              <a:t>“you shall walk after the Lord… you shall serve Him and hold fast to Him.” Deuteronomy 13:4</a:t>
            </a:r>
          </a:p>
          <a:p>
            <a:r>
              <a:rPr lang="en-US" sz="2400" b="1" dirty="0" smtClean="0">
                <a:solidFill>
                  <a:srgbClr val="FF0000"/>
                </a:solidFill>
              </a:rPr>
              <a:t>Gratitude:</a:t>
            </a:r>
          </a:p>
          <a:p>
            <a:pPr lvl="1"/>
            <a:r>
              <a:rPr lang="en-US" sz="2200" b="1" dirty="0" smtClean="0"/>
              <a:t>“Only fear the Lord and serve Him faithfully with all your heart. For consider what great things He has done for you.” I Samuel 12:24</a:t>
            </a:r>
            <a:endParaRPr lang="en-US" sz="2200" b="1" dirty="0" smtClean="0"/>
          </a:p>
          <a:p>
            <a:r>
              <a:rPr lang="en-US" sz="2400" b="1" dirty="0" smtClean="0">
                <a:solidFill>
                  <a:srgbClr val="FF0000"/>
                </a:solidFill>
              </a:rPr>
              <a:t>Gladness:</a:t>
            </a:r>
          </a:p>
          <a:p>
            <a:pPr lvl="1"/>
            <a:r>
              <a:rPr lang="en-US" sz="2200" b="1" dirty="0" smtClean="0"/>
              <a:t>“Serve the Lord with gladness.” Psalm 100:2</a:t>
            </a:r>
          </a:p>
          <a:p>
            <a:pPr lvl="1"/>
            <a:r>
              <a:rPr lang="en-US" sz="2200" b="1" dirty="0" smtClean="0"/>
              <a:t>“A day in your courts is better than a thousand elsewhere. I would rather be a doorkeeper in the house of my God than dwell in the tents of wickedness.” Psalm 84:10</a:t>
            </a:r>
          </a:p>
        </p:txBody>
      </p:sp>
    </p:spTree>
    <p:extLst>
      <p:ext uri="{BB962C8B-B14F-4D97-AF65-F5344CB8AC3E}">
        <p14:creationId xmlns:p14="http://schemas.microsoft.com/office/powerpoint/2010/main" val="362980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28913" y="2771857"/>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chemeClr val="accent3"/>
                </a:solidFill>
              </a:rPr>
              <a:t>When you hear the word “service” what do you think of?</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65991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36" y="335280"/>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Motivation for Service</a:t>
            </a:r>
            <a:endParaRPr lang="en-US" sz="4800" b="1" dirty="0">
              <a:ln/>
              <a:solidFill>
                <a:schemeClr val="accent3"/>
              </a:solidFill>
            </a:endParaRPr>
          </a:p>
        </p:txBody>
      </p:sp>
      <p:sp>
        <p:nvSpPr>
          <p:cNvPr id="3" name="Content Placeholder 2"/>
          <p:cNvSpPr>
            <a:spLocks noGrp="1"/>
          </p:cNvSpPr>
          <p:nvPr>
            <p:ph idx="1"/>
          </p:nvPr>
        </p:nvSpPr>
        <p:spPr>
          <a:xfrm>
            <a:off x="286636" y="1354255"/>
            <a:ext cx="8596668" cy="3880773"/>
          </a:xfrm>
        </p:spPr>
        <p:txBody>
          <a:bodyPr>
            <a:noAutofit/>
          </a:bodyPr>
          <a:lstStyle/>
          <a:p>
            <a:r>
              <a:rPr lang="en-US" sz="2400" b="1" dirty="0" smtClean="0">
                <a:solidFill>
                  <a:srgbClr val="FF0000"/>
                </a:solidFill>
              </a:rPr>
              <a:t>Forgiveness:</a:t>
            </a:r>
          </a:p>
          <a:p>
            <a:pPr lvl="1"/>
            <a:r>
              <a:rPr lang="en-US" sz="2200" b="1" dirty="0" smtClean="0"/>
              <a:t>“Behold, this has touched your lips; your guilt is taken away, and your sin atoned for. And I heard the voice of the Lord saying, Whom shall I send, and who will go for us? Then I said, Here I am, send me!” Isaiah 6:6-8</a:t>
            </a:r>
            <a:endParaRPr lang="en-US" sz="2200" b="1" dirty="0" smtClean="0"/>
          </a:p>
          <a:p>
            <a:r>
              <a:rPr lang="en-US" sz="2400" b="1" dirty="0" smtClean="0">
                <a:solidFill>
                  <a:srgbClr val="FF0000"/>
                </a:solidFill>
              </a:rPr>
              <a:t>Humility:</a:t>
            </a:r>
          </a:p>
          <a:p>
            <a:pPr lvl="1"/>
            <a:r>
              <a:rPr lang="en-US" sz="2200" b="1" dirty="0" smtClean="0"/>
              <a:t>“Truly, truly I say to you, a servant is not greater than his master, nor is a messenger greater than the one who sent him.” John 13:16</a:t>
            </a:r>
          </a:p>
          <a:p>
            <a:r>
              <a:rPr lang="en-US" sz="2400" b="1" dirty="0" smtClean="0">
                <a:solidFill>
                  <a:srgbClr val="FF0000"/>
                </a:solidFill>
              </a:rPr>
              <a:t>Love:</a:t>
            </a:r>
          </a:p>
          <a:p>
            <a:pPr lvl="1"/>
            <a:r>
              <a:rPr lang="en-US" sz="2200" b="1" dirty="0" smtClean="0"/>
              <a:t>“For you were called to freedom, brothers. Only do not use your freedom as an opportunity for the flesh, but through love serve one another.” Galatians 5:13</a:t>
            </a:r>
            <a:endParaRPr lang="en-US" sz="2200" b="1" dirty="0"/>
          </a:p>
        </p:txBody>
      </p:sp>
    </p:spTree>
    <p:extLst>
      <p:ext uri="{BB962C8B-B14F-4D97-AF65-F5344CB8AC3E}">
        <p14:creationId xmlns:p14="http://schemas.microsoft.com/office/powerpoint/2010/main" val="389399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Every Christian is gifted to serve!</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321966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204" y="358588"/>
            <a:ext cx="8596668" cy="13208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By design, Spiritual gifts and offices are used for the sake of others.</a:t>
            </a:r>
            <a:endParaRPr lang="en-US" sz="4000" b="1" dirty="0">
              <a:ln/>
              <a:solidFill>
                <a:schemeClr val="accent3"/>
              </a:solidFill>
            </a:endParaRPr>
          </a:p>
        </p:txBody>
      </p:sp>
      <p:sp>
        <p:nvSpPr>
          <p:cNvPr id="5" name="Text Placeholder 4"/>
          <p:cNvSpPr>
            <a:spLocks noGrp="1"/>
          </p:cNvSpPr>
          <p:nvPr>
            <p:ph type="body" idx="1"/>
          </p:nvPr>
        </p:nvSpPr>
        <p:spPr>
          <a:xfrm>
            <a:off x="202204" y="1697806"/>
            <a:ext cx="4185623" cy="576262"/>
          </a:xfrm>
        </p:spPr>
        <p:txBody>
          <a:bodyPr/>
          <a:lstStyle/>
          <a:p>
            <a:r>
              <a:rPr lang="en-US" sz="2800" b="1" dirty="0" smtClean="0">
                <a:solidFill>
                  <a:srgbClr val="FF0000"/>
                </a:solidFill>
              </a:rPr>
              <a:t>Offices (Ephesians 4)</a:t>
            </a:r>
            <a:endParaRPr lang="en-US" sz="2800" b="1" dirty="0">
              <a:solidFill>
                <a:srgbClr val="FF0000"/>
              </a:solidFill>
            </a:endParaRPr>
          </a:p>
        </p:txBody>
      </p:sp>
      <p:sp>
        <p:nvSpPr>
          <p:cNvPr id="3" name="Content Placeholder 2"/>
          <p:cNvSpPr>
            <a:spLocks noGrp="1"/>
          </p:cNvSpPr>
          <p:nvPr>
            <p:ph sz="half" idx="2"/>
          </p:nvPr>
        </p:nvSpPr>
        <p:spPr>
          <a:xfrm>
            <a:off x="202203" y="2449114"/>
            <a:ext cx="4710456" cy="4256486"/>
          </a:xfrm>
        </p:spPr>
        <p:txBody>
          <a:bodyPr>
            <a:noAutofit/>
          </a:bodyPr>
          <a:lstStyle/>
          <a:p>
            <a:r>
              <a:rPr lang="en-US" sz="2000" b="1" dirty="0" smtClean="0"/>
              <a:t>Apostles</a:t>
            </a:r>
          </a:p>
          <a:p>
            <a:r>
              <a:rPr lang="en-US" sz="2000" b="1" dirty="0" smtClean="0"/>
              <a:t>Prophets</a:t>
            </a:r>
          </a:p>
          <a:p>
            <a:r>
              <a:rPr lang="en-US" sz="2000" b="1" dirty="0" smtClean="0"/>
              <a:t>Evangelists</a:t>
            </a:r>
          </a:p>
          <a:p>
            <a:r>
              <a:rPr lang="en-US" sz="2000" b="1" dirty="0" smtClean="0"/>
              <a:t>Shepherds</a:t>
            </a:r>
          </a:p>
          <a:p>
            <a:r>
              <a:rPr lang="en-US" sz="2000" b="1" dirty="0" smtClean="0"/>
              <a:t>Teachers</a:t>
            </a:r>
          </a:p>
          <a:p>
            <a:r>
              <a:rPr lang="en-US" sz="2000" b="1" dirty="0" smtClean="0"/>
              <a:t>“For the equipping of the saints for the work of service, to the building up of the body of Christ.”</a:t>
            </a:r>
          </a:p>
          <a:p>
            <a:r>
              <a:rPr lang="en-US" sz="2000" b="1" dirty="0" smtClean="0"/>
              <a:t>“Each one is given the manifestation of the Spirit for the common good.” I </a:t>
            </a:r>
            <a:r>
              <a:rPr lang="en-US" sz="2000" b="1" dirty="0" err="1" smtClean="0"/>
              <a:t>Cor</a:t>
            </a:r>
            <a:r>
              <a:rPr lang="en-US" sz="2000" b="1" dirty="0" smtClean="0"/>
              <a:t> 12:7</a:t>
            </a:r>
            <a:endParaRPr lang="en-US" sz="2000" b="1" dirty="0"/>
          </a:p>
        </p:txBody>
      </p:sp>
      <p:sp>
        <p:nvSpPr>
          <p:cNvPr id="6" name="Text Placeholder 5"/>
          <p:cNvSpPr>
            <a:spLocks noGrp="1"/>
          </p:cNvSpPr>
          <p:nvPr>
            <p:ph type="body" sz="quarter" idx="3"/>
          </p:nvPr>
        </p:nvSpPr>
        <p:spPr>
          <a:xfrm>
            <a:off x="5088383" y="1697806"/>
            <a:ext cx="4629358" cy="576262"/>
          </a:xfrm>
        </p:spPr>
        <p:txBody>
          <a:bodyPr/>
          <a:lstStyle/>
          <a:p>
            <a:r>
              <a:rPr lang="en-US" sz="2800" b="1" dirty="0" smtClean="0">
                <a:solidFill>
                  <a:srgbClr val="FF0000"/>
                </a:solidFill>
              </a:rPr>
              <a:t>Gifts (Not comprehensive)</a:t>
            </a:r>
            <a:endParaRPr lang="en-US" sz="2800" b="1" dirty="0">
              <a:solidFill>
                <a:srgbClr val="FF0000"/>
              </a:solidFill>
            </a:endParaRPr>
          </a:p>
        </p:txBody>
      </p:sp>
      <p:sp>
        <p:nvSpPr>
          <p:cNvPr id="7" name="Content Placeholder 6"/>
          <p:cNvSpPr>
            <a:spLocks noGrp="1"/>
          </p:cNvSpPr>
          <p:nvPr>
            <p:ph sz="quarter" idx="4"/>
          </p:nvPr>
        </p:nvSpPr>
        <p:spPr>
          <a:xfrm>
            <a:off x="5088384" y="2449114"/>
            <a:ext cx="2217852" cy="4256486"/>
          </a:xfrm>
        </p:spPr>
        <p:txBody>
          <a:bodyPr>
            <a:normAutofit/>
          </a:bodyPr>
          <a:lstStyle/>
          <a:p>
            <a:r>
              <a:rPr lang="en-US" sz="2000" b="1" dirty="0" smtClean="0"/>
              <a:t>Service</a:t>
            </a:r>
          </a:p>
          <a:p>
            <a:r>
              <a:rPr lang="en-US" sz="2000" b="1" dirty="0" smtClean="0"/>
              <a:t>Exhortation</a:t>
            </a:r>
          </a:p>
          <a:p>
            <a:r>
              <a:rPr lang="en-US" sz="2000" b="1" dirty="0" smtClean="0"/>
              <a:t>Giving</a:t>
            </a:r>
          </a:p>
          <a:p>
            <a:r>
              <a:rPr lang="en-US" sz="2000" b="1" dirty="0" smtClean="0"/>
              <a:t>Leadership</a:t>
            </a:r>
          </a:p>
          <a:p>
            <a:r>
              <a:rPr lang="en-US" sz="2000" b="1" dirty="0" smtClean="0"/>
              <a:t>Mercy</a:t>
            </a:r>
          </a:p>
          <a:p>
            <a:r>
              <a:rPr lang="en-US" sz="2000" b="1" dirty="0" smtClean="0"/>
              <a:t>Wisdom</a:t>
            </a:r>
          </a:p>
          <a:p>
            <a:r>
              <a:rPr lang="en-US" sz="2000" b="1" dirty="0" smtClean="0"/>
              <a:t>Knowledge</a:t>
            </a:r>
          </a:p>
          <a:p>
            <a:r>
              <a:rPr lang="en-US" sz="2000" b="1" dirty="0" smtClean="0"/>
              <a:t>Faith </a:t>
            </a:r>
          </a:p>
          <a:p>
            <a:r>
              <a:rPr lang="en-US" sz="2000" b="1" dirty="0" smtClean="0"/>
              <a:t>Healing</a:t>
            </a:r>
          </a:p>
          <a:p>
            <a:endParaRPr lang="en-US" dirty="0" smtClean="0"/>
          </a:p>
        </p:txBody>
      </p:sp>
      <p:sp>
        <p:nvSpPr>
          <p:cNvPr id="8" name="Content Placeholder 6"/>
          <p:cNvSpPr txBox="1">
            <a:spLocks/>
          </p:cNvSpPr>
          <p:nvPr/>
        </p:nvSpPr>
        <p:spPr>
          <a:xfrm>
            <a:off x="7306236" y="2449114"/>
            <a:ext cx="2217852" cy="425648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b="1" dirty="0" smtClean="0"/>
              <a:t>Prophecy</a:t>
            </a:r>
          </a:p>
          <a:p>
            <a:r>
              <a:rPr lang="en-US" sz="2000" b="1" dirty="0" smtClean="0"/>
              <a:t>Discernment</a:t>
            </a:r>
          </a:p>
          <a:p>
            <a:r>
              <a:rPr lang="en-US" sz="2000" b="1" dirty="0" smtClean="0"/>
              <a:t>Miracles</a:t>
            </a:r>
          </a:p>
          <a:p>
            <a:r>
              <a:rPr lang="en-US" sz="2000" b="1" dirty="0" smtClean="0"/>
              <a:t>Various kinds of languages</a:t>
            </a:r>
          </a:p>
          <a:p>
            <a:r>
              <a:rPr lang="en-US" sz="2000" b="1" dirty="0" smtClean="0"/>
              <a:t>Interpretation of languages</a:t>
            </a:r>
            <a:endParaRPr lang="en-US" sz="2000" b="1" dirty="0" smtClean="0"/>
          </a:p>
        </p:txBody>
      </p:sp>
    </p:spTree>
    <p:extLst>
      <p:ext uri="{BB962C8B-B14F-4D97-AF65-F5344CB8AC3E}">
        <p14:creationId xmlns:p14="http://schemas.microsoft.com/office/powerpoint/2010/main" val="127896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fade">
                                      <p:cBhvr>
                                        <p:cTn id="42" dur="500"/>
                                        <p:tgtEl>
                                          <p:spTgt spid="7">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1" end="1"/>
                                            </p:txEl>
                                          </p:spTgt>
                                        </p:tgtEl>
                                        <p:attrNameLst>
                                          <p:attrName>style.visibility</p:attrName>
                                        </p:attrNameLst>
                                      </p:cBhvr>
                                      <p:to>
                                        <p:strVal val="visible"/>
                                      </p:to>
                                    </p:set>
                                    <p:animEffect transition="in" filter="fade">
                                      <p:cBhvr>
                                        <p:cTn id="47" dur="500"/>
                                        <p:tgtEl>
                                          <p:spTgt spid="7">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fade">
                                      <p:cBhvr>
                                        <p:cTn id="52" dur="500"/>
                                        <p:tgtEl>
                                          <p:spTgt spid="7">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3" end="3"/>
                                            </p:txEl>
                                          </p:spTgt>
                                        </p:tgtEl>
                                        <p:attrNameLst>
                                          <p:attrName>style.visibility</p:attrName>
                                        </p:attrNameLst>
                                      </p:cBhvr>
                                      <p:to>
                                        <p:strVal val="visible"/>
                                      </p:to>
                                    </p:set>
                                    <p:animEffect transition="in" filter="fade">
                                      <p:cBhvr>
                                        <p:cTn id="57" dur="500"/>
                                        <p:tgtEl>
                                          <p:spTgt spid="7">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7">
                                            <p:txEl>
                                              <p:pRg st="4" end="4"/>
                                            </p:txEl>
                                          </p:spTgt>
                                        </p:tgtEl>
                                        <p:attrNameLst>
                                          <p:attrName>style.visibility</p:attrName>
                                        </p:attrNameLst>
                                      </p:cBhvr>
                                      <p:to>
                                        <p:strVal val="visible"/>
                                      </p:to>
                                    </p:set>
                                    <p:animEffect transition="in" filter="fade">
                                      <p:cBhvr>
                                        <p:cTn id="62" dur="500"/>
                                        <p:tgtEl>
                                          <p:spTgt spid="7">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7">
                                            <p:txEl>
                                              <p:pRg st="5" end="5"/>
                                            </p:txEl>
                                          </p:spTgt>
                                        </p:tgtEl>
                                        <p:attrNameLst>
                                          <p:attrName>style.visibility</p:attrName>
                                        </p:attrNameLst>
                                      </p:cBhvr>
                                      <p:to>
                                        <p:strVal val="visible"/>
                                      </p:to>
                                    </p:set>
                                    <p:animEffect transition="in" filter="fade">
                                      <p:cBhvr>
                                        <p:cTn id="67" dur="500"/>
                                        <p:tgtEl>
                                          <p:spTgt spid="7">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7">
                                            <p:txEl>
                                              <p:pRg st="6" end="6"/>
                                            </p:txEl>
                                          </p:spTgt>
                                        </p:tgtEl>
                                        <p:attrNameLst>
                                          <p:attrName>style.visibility</p:attrName>
                                        </p:attrNameLst>
                                      </p:cBhvr>
                                      <p:to>
                                        <p:strVal val="visible"/>
                                      </p:to>
                                    </p:set>
                                    <p:animEffect transition="in" filter="fade">
                                      <p:cBhvr>
                                        <p:cTn id="72" dur="500"/>
                                        <p:tgtEl>
                                          <p:spTgt spid="7">
                                            <p:txEl>
                                              <p:pRg st="6" end="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7">
                                            <p:txEl>
                                              <p:pRg st="7" end="7"/>
                                            </p:txEl>
                                          </p:spTgt>
                                        </p:tgtEl>
                                        <p:attrNameLst>
                                          <p:attrName>style.visibility</p:attrName>
                                        </p:attrNameLst>
                                      </p:cBhvr>
                                      <p:to>
                                        <p:strVal val="visible"/>
                                      </p:to>
                                    </p:set>
                                    <p:animEffect transition="in" filter="fade">
                                      <p:cBhvr>
                                        <p:cTn id="77" dur="500"/>
                                        <p:tgtEl>
                                          <p:spTgt spid="7">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7">
                                            <p:txEl>
                                              <p:pRg st="8" end="8"/>
                                            </p:txEl>
                                          </p:spTgt>
                                        </p:tgtEl>
                                        <p:attrNameLst>
                                          <p:attrName>style.visibility</p:attrName>
                                        </p:attrNameLst>
                                      </p:cBhvr>
                                      <p:to>
                                        <p:strVal val="visible"/>
                                      </p:to>
                                    </p:set>
                                    <p:animEffect transition="in" filter="fade">
                                      <p:cBhvr>
                                        <p:cTn id="82" dur="500"/>
                                        <p:tgtEl>
                                          <p:spTgt spid="7">
                                            <p:txEl>
                                              <p:pRg st="8" end="8"/>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8"/>
                                        </p:tgtEl>
                                        <p:attrNameLst>
                                          <p:attrName>style.visibility</p:attrName>
                                        </p:attrNameLst>
                                      </p:cBhvr>
                                      <p:to>
                                        <p:strVal val="visible"/>
                                      </p:to>
                                    </p:set>
                                    <p:animEffect transition="in" filter="fade">
                                      <p:cBhvr>
                                        <p:cTn id="87" dur="500"/>
                                        <p:tgtEl>
                                          <p:spTgt spid="8"/>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8">
                                            <p:txEl>
                                              <p:pRg st="0" end="0"/>
                                            </p:txEl>
                                          </p:spTgt>
                                        </p:tgtEl>
                                        <p:attrNameLst>
                                          <p:attrName>style.visibility</p:attrName>
                                        </p:attrNameLst>
                                      </p:cBhvr>
                                      <p:to>
                                        <p:strVal val="visible"/>
                                      </p:to>
                                    </p:set>
                                    <p:animEffect transition="in" filter="fade">
                                      <p:cBhvr>
                                        <p:cTn id="92" dur="500"/>
                                        <p:tgtEl>
                                          <p:spTgt spid="8">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8">
                                            <p:txEl>
                                              <p:pRg st="1" end="1"/>
                                            </p:txEl>
                                          </p:spTgt>
                                        </p:tgtEl>
                                        <p:attrNameLst>
                                          <p:attrName>style.visibility</p:attrName>
                                        </p:attrNameLst>
                                      </p:cBhvr>
                                      <p:to>
                                        <p:strVal val="visible"/>
                                      </p:to>
                                    </p:set>
                                    <p:animEffect transition="in" filter="fade">
                                      <p:cBhvr>
                                        <p:cTn id="97" dur="500"/>
                                        <p:tgtEl>
                                          <p:spTgt spid="8">
                                            <p:txEl>
                                              <p:pRg st="1" end="1"/>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8">
                                            <p:txEl>
                                              <p:pRg st="2" end="2"/>
                                            </p:txEl>
                                          </p:spTgt>
                                        </p:tgtEl>
                                        <p:attrNameLst>
                                          <p:attrName>style.visibility</p:attrName>
                                        </p:attrNameLst>
                                      </p:cBhvr>
                                      <p:to>
                                        <p:strVal val="visible"/>
                                      </p:to>
                                    </p:set>
                                    <p:animEffect transition="in" filter="fade">
                                      <p:cBhvr>
                                        <p:cTn id="102" dur="500"/>
                                        <p:tgtEl>
                                          <p:spTgt spid="8">
                                            <p:txEl>
                                              <p:pRg st="2" end="2"/>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8">
                                            <p:txEl>
                                              <p:pRg st="3" end="3"/>
                                            </p:txEl>
                                          </p:spTgt>
                                        </p:tgtEl>
                                        <p:attrNameLst>
                                          <p:attrName>style.visibility</p:attrName>
                                        </p:attrNameLst>
                                      </p:cBhvr>
                                      <p:to>
                                        <p:strVal val="visible"/>
                                      </p:to>
                                    </p:set>
                                    <p:animEffect transition="in" filter="fade">
                                      <p:cBhvr>
                                        <p:cTn id="107" dur="500"/>
                                        <p:tgtEl>
                                          <p:spTgt spid="8">
                                            <p:txEl>
                                              <p:pRg st="3" end="3"/>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8">
                                            <p:txEl>
                                              <p:pRg st="4" end="4"/>
                                            </p:txEl>
                                          </p:spTgt>
                                        </p:tgtEl>
                                        <p:attrNameLst>
                                          <p:attrName>style.visibility</p:attrName>
                                        </p:attrNameLst>
                                      </p:cBhvr>
                                      <p:to>
                                        <p:strVal val="visible"/>
                                      </p:to>
                                    </p:set>
                                    <p:animEffect transition="in" filter="fade">
                                      <p:cBhvr>
                                        <p:cTn id="11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How do I know if I am serving in a biblical capacity?</a:t>
            </a:r>
            <a:endParaRPr lang="en-US" sz="4000" b="1" dirty="0">
              <a:ln/>
              <a:solidFill>
                <a:schemeClr val="accent3"/>
              </a:solidFill>
            </a:endParaRPr>
          </a:p>
        </p:txBody>
      </p:sp>
      <p:sp>
        <p:nvSpPr>
          <p:cNvPr id="3" name="Content Placeholder 2"/>
          <p:cNvSpPr>
            <a:spLocks noGrp="1"/>
          </p:cNvSpPr>
          <p:nvPr>
            <p:ph idx="1"/>
          </p:nvPr>
        </p:nvSpPr>
        <p:spPr>
          <a:xfrm>
            <a:off x="677334" y="2160589"/>
            <a:ext cx="8977654" cy="4249176"/>
          </a:xfrm>
        </p:spPr>
        <p:txBody>
          <a:bodyPr>
            <a:normAutofit lnSpcReduction="10000"/>
          </a:bodyPr>
          <a:lstStyle/>
          <a:p>
            <a:r>
              <a:rPr lang="en-US" sz="2800" b="1" dirty="0" smtClean="0"/>
              <a:t>Does it glorify God?</a:t>
            </a:r>
          </a:p>
          <a:p>
            <a:r>
              <a:rPr lang="en-US" sz="2800" b="1" dirty="0" smtClean="0"/>
              <a:t>How?</a:t>
            </a:r>
          </a:p>
          <a:p>
            <a:r>
              <a:rPr lang="en-US" sz="2800" b="1" dirty="0" smtClean="0"/>
              <a:t>Does it build others up?</a:t>
            </a:r>
          </a:p>
          <a:p>
            <a:r>
              <a:rPr lang="en-US" sz="2800" b="1" dirty="0" smtClean="0"/>
              <a:t>How?</a:t>
            </a:r>
          </a:p>
          <a:p>
            <a:r>
              <a:rPr lang="en-US" sz="2800" b="1" dirty="0" smtClean="0"/>
              <a:t>Does it make me more like Jesus?</a:t>
            </a:r>
          </a:p>
          <a:p>
            <a:r>
              <a:rPr lang="en-US" sz="2800" b="1" dirty="0" smtClean="0"/>
              <a:t>How?</a:t>
            </a:r>
          </a:p>
          <a:p>
            <a:r>
              <a:rPr lang="en-US" sz="2800" b="1" dirty="0" smtClean="0"/>
              <a:t>If you say no to any of these, then you may be serving, but not in a biblical capacity!</a:t>
            </a:r>
          </a:p>
          <a:p>
            <a:endParaRPr lang="en-US" dirty="0"/>
          </a:p>
        </p:txBody>
      </p:sp>
    </p:spTree>
    <p:extLst>
      <p:ext uri="{BB962C8B-B14F-4D97-AF65-F5344CB8AC3E}">
        <p14:creationId xmlns:p14="http://schemas.microsoft.com/office/powerpoint/2010/main" val="341783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2662518"/>
            <a:ext cx="7766936" cy="1612436"/>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With service, it is never about self!</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765188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278105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With service, it is always about God and other people.</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70121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“Service” defined:</a:t>
            </a:r>
            <a:endParaRPr lang="en-US" sz="4800" b="1" dirty="0">
              <a:ln/>
              <a:solidFill>
                <a:schemeClr val="accent3"/>
              </a:solidFill>
            </a:endParaRPr>
          </a:p>
        </p:txBody>
      </p:sp>
      <p:sp>
        <p:nvSpPr>
          <p:cNvPr id="3" name="Content Placeholder 2"/>
          <p:cNvSpPr>
            <a:spLocks noGrp="1"/>
          </p:cNvSpPr>
          <p:nvPr>
            <p:ph idx="1"/>
          </p:nvPr>
        </p:nvSpPr>
        <p:spPr>
          <a:xfrm>
            <a:off x="436265" y="1670138"/>
            <a:ext cx="8596668" cy="3880773"/>
          </a:xfrm>
        </p:spPr>
        <p:txBody>
          <a:bodyPr>
            <a:noAutofit/>
          </a:bodyPr>
          <a:lstStyle/>
          <a:p>
            <a:r>
              <a:rPr lang="en-US" sz="2800" b="1" dirty="0" err="1">
                <a:latin typeface="Symbol" panose="05050102010706020507" pitchFamily="18" charset="2"/>
              </a:rPr>
              <a:t>d</a:t>
            </a:r>
            <a:r>
              <a:rPr lang="en-US" sz="2800" b="1" dirty="0" err="1" smtClean="0">
                <a:latin typeface="Symbol" panose="05050102010706020507" pitchFamily="18" charset="2"/>
              </a:rPr>
              <a:t>ouleuw</a:t>
            </a:r>
            <a:r>
              <a:rPr lang="en-US" sz="2800" b="1" dirty="0" smtClean="0"/>
              <a:t>: </a:t>
            </a:r>
            <a:r>
              <a:rPr lang="en-US" sz="2800" b="1" dirty="0" err="1" smtClean="0"/>
              <a:t>Doulos</a:t>
            </a:r>
            <a:r>
              <a:rPr lang="en-US" sz="2800" b="1" dirty="0" smtClean="0"/>
              <a:t>: to serve as a slave. To render all rights to another.</a:t>
            </a:r>
          </a:p>
          <a:p>
            <a:r>
              <a:rPr lang="en-US" sz="2800" b="1" dirty="0" err="1" smtClean="0">
                <a:latin typeface="Symbol" panose="05050102010706020507" pitchFamily="18" charset="2"/>
              </a:rPr>
              <a:t>diakonew</a:t>
            </a:r>
            <a:r>
              <a:rPr lang="en-US" sz="2800" b="1" dirty="0" smtClean="0"/>
              <a:t>: </a:t>
            </a:r>
            <a:r>
              <a:rPr lang="en-US" sz="2800" b="1" dirty="0" err="1" smtClean="0"/>
              <a:t>Diakonos</a:t>
            </a:r>
            <a:r>
              <a:rPr lang="en-US" sz="2800" b="1" dirty="0" smtClean="0"/>
              <a:t>: Deacon. To voluntarily serve others.</a:t>
            </a:r>
          </a:p>
          <a:p>
            <a:r>
              <a:rPr lang="en-US" sz="2800" b="1" dirty="0" err="1" smtClean="0">
                <a:latin typeface="Symbol" panose="05050102010706020507" pitchFamily="18" charset="2"/>
              </a:rPr>
              <a:t>latreuw</a:t>
            </a:r>
            <a:r>
              <a:rPr lang="en-US" sz="2800" b="1" dirty="0" smtClean="0"/>
              <a:t>: </a:t>
            </a:r>
            <a:r>
              <a:rPr lang="en-US" sz="2800" b="1" dirty="0" err="1" smtClean="0"/>
              <a:t>Latreo</a:t>
            </a:r>
            <a:r>
              <a:rPr lang="en-US" sz="2800" b="1" dirty="0" smtClean="0"/>
              <a:t>: To serve in worship of God.</a:t>
            </a:r>
          </a:p>
          <a:p>
            <a:r>
              <a:rPr lang="en-US" sz="2800" b="1" dirty="0" err="1" smtClean="0">
                <a:latin typeface="Symbol" panose="05050102010706020507" pitchFamily="18" charset="2"/>
              </a:rPr>
              <a:t>angeloV</a:t>
            </a:r>
            <a:r>
              <a:rPr lang="en-US" sz="2800" b="1" dirty="0" smtClean="0"/>
              <a:t>: Angel: So serve as a messenger.</a:t>
            </a:r>
          </a:p>
          <a:p>
            <a:r>
              <a:rPr lang="en-US" sz="2800" b="1" dirty="0" err="1" smtClean="0">
                <a:latin typeface="Symbol" panose="05050102010706020507" pitchFamily="18" charset="2"/>
              </a:rPr>
              <a:t>ofqalmodoulia</a:t>
            </a:r>
            <a:r>
              <a:rPr lang="en-US" sz="2800" b="1" dirty="0" smtClean="0"/>
              <a:t>: Optic slave: Render only eye service. </a:t>
            </a:r>
          </a:p>
          <a:p>
            <a:r>
              <a:rPr lang="en-US" sz="2800" b="1" dirty="0" smtClean="0"/>
              <a:t>Service: To deny self and tend to another’s wishes or needs.</a:t>
            </a:r>
            <a:endParaRPr lang="en-US" sz="2800" b="1" dirty="0"/>
          </a:p>
        </p:txBody>
      </p:sp>
    </p:spTree>
    <p:extLst>
      <p:ext uri="{BB962C8B-B14F-4D97-AF65-F5344CB8AC3E}">
        <p14:creationId xmlns:p14="http://schemas.microsoft.com/office/powerpoint/2010/main" val="181487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89836" y="3600288"/>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To </a:t>
            </a:r>
            <a:r>
              <a:rPr lang="en-US" sz="6000" b="1" dirty="0">
                <a:ln/>
                <a:solidFill>
                  <a:schemeClr val="accent3"/>
                </a:solidFill>
              </a:rPr>
              <a:t>deny self and tend to another’s wishes or needs.</a:t>
            </a:r>
            <a:r>
              <a:rPr lang="en-US" sz="1600" b="1" dirty="0">
                <a:ln/>
                <a:solidFill>
                  <a:schemeClr val="accent3"/>
                </a:solidFill>
              </a:rPr>
              <a:t/>
            </a:r>
            <a:br>
              <a:rPr lang="en-US" sz="1600" b="1" dirty="0">
                <a:ln/>
                <a:solidFill>
                  <a:schemeClr val="accent3"/>
                </a:solidFill>
              </a:rPr>
            </a:br>
            <a:endParaRPr lang="en-US" sz="16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00183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14647" y="3776131"/>
            <a:ext cx="8952807"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When the disciples were fighting over who would be first in the kingdom, Jesus quietly wrapped a towel around his waste and started serving them by washing their feet! John 13</a:t>
            </a:r>
            <a:endParaRPr lang="en-US" sz="4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81584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261" y="326968"/>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Jesus’ idea of ministry and ours are very different!</a:t>
            </a:r>
            <a:endParaRPr lang="en-US" sz="4000" b="1" dirty="0">
              <a:ln/>
              <a:solidFill>
                <a:schemeClr val="accent3"/>
              </a:solidFill>
            </a:endParaRPr>
          </a:p>
        </p:txBody>
      </p:sp>
      <p:sp>
        <p:nvSpPr>
          <p:cNvPr id="3" name="Content Placeholder 2"/>
          <p:cNvSpPr>
            <a:spLocks noGrp="1"/>
          </p:cNvSpPr>
          <p:nvPr>
            <p:ph idx="1"/>
          </p:nvPr>
        </p:nvSpPr>
        <p:spPr>
          <a:xfrm>
            <a:off x="303261" y="1844704"/>
            <a:ext cx="9580572" cy="5013295"/>
          </a:xfrm>
        </p:spPr>
        <p:txBody>
          <a:bodyPr>
            <a:normAutofit/>
          </a:bodyPr>
          <a:lstStyle/>
          <a:p>
            <a:r>
              <a:rPr lang="en-US" sz="2000" b="1" dirty="0" smtClean="0"/>
              <a:t>“If anyone will come after me let him deny himself take up his cross daily and follow me.” </a:t>
            </a:r>
            <a:r>
              <a:rPr lang="en-US" sz="2000" b="1" dirty="0" smtClean="0">
                <a:solidFill>
                  <a:srgbClr val="FF0000"/>
                </a:solidFill>
              </a:rPr>
              <a:t>Luke 9:23</a:t>
            </a:r>
          </a:p>
          <a:p>
            <a:r>
              <a:rPr lang="en-US" sz="2000" b="1" dirty="0" smtClean="0"/>
              <a:t>“He who loves his life loses it, and he who hates his life in this world will keep it to life eternal.” </a:t>
            </a:r>
            <a:r>
              <a:rPr lang="en-US" sz="2000" b="1" dirty="0" smtClean="0">
                <a:solidFill>
                  <a:srgbClr val="FF0000"/>
                </a:solidFill>
              </a:rPr>
              <a:t>John 12:25</a:t>
            </a:r>
          </a:p>
          <a:p>
            <a:r>
              <a:rPr lang="en-US" sz="2000" b="1" dirty="0" smtClean="0"/>
              <a:t>If I the Lord and the teacher washed your feet, you also ought to wash one another’s feet.” </a:t>
            </a:r>
            <a:r>
              <a:rPr lang="en-US" sz="2000" b="1" dirty="0" smtClean="0">
                <a:solidFill>
                  <a:srgbClr val="FF0000"/>
                </a:solidFill>
              </a:rPr>
              <a:t>John 13:14</a:t>
            </a:r>
          </a:p>
          <a:p>
            <a:r>
              <a:rPr lang="en-US" sz="2000" b="1" dirty="0" smtClean="0"/>
              <a:t>“The last shall be first and the first shall be last.” </a:t>
            </a:r>
            <a:r>
              <a:rPr lang="en-US" sz="2000" b="1" dirty="0" smtClean="0">
                <a:solidFill>
                  <a:srgbClr val="FF0000"/>
                </a:solidFill>
              </a:rPr>
              <a:t>Matthew 20:16</a:t>
            </a:r>
          </a:p>
          <a:p>
            <a:r>
              <a:rPr lang="en-US" sz="2000" b="1" dirty="0" smtClean="0"/>
              <a:t>“Blesses are you when people insult you and persecute you, and say all kinds of evil against you because of Me.” </a:t>
            </a:r>
            <a:r>
              <a:rPr lang="en-US" sz="2000" b="1" dirty="0" smtClean="0">
                <a:solidFill>
                  <a:srgbClr val="FF0000"/>
                </a:solidFill>
              </a:rPr>
              <a:t>Matthew 5:11</a:t>
            </a:r>
          </a:p>
          <a:p>
            <a:r>
              <a:rPr lang="en-US" sz="2000" b="1" dirty="0" smtClean="0"/>
              <a:t>“Do not resist an evil person; but whoever slaps you on your right cheek, turn the other to him also.” </a:t>
            </a:r>
            <a:r>
              <a:rPr lang="en-US" sz="2000" b="1" dirty="0" smtClean="0">
                <a:solidFill>
                  <a:srgbClr val="FF0000"/>
                </a:solidFill>
              </a:rPr>
              <a:t>Matthew 5:39</a:t>
            </a:r>
          </a:p>
          <a:p>
            <a:r>
              <a:rPr lang="en-US" sz="2000" b="1" dirty="0" smtClean="0"/>
              <a:t>“Love your enemies and pray for those who persecute you.” </a:t>
            </a:r>
            <a:r>
              <a:rPr lang="en-US" sz="2000" b="1" dirty="0" smtClean="0">
                <a:solidFill>
                  <a:srgbClr val="FF0000"/>
                </a:solidFill>
              </a:rPr>
              <a:t>Matthew 5:44</a:t>
            </a:r>
          </a:p>
          <a:p>
            <a:endParaRPr lang="en-US" dirty="0"/>
          </a:p>
        </p:txBody>
      </p:sp>
    </p:spTree>
    <p:extLst>
      <p:ext uri="{BB962C8B-B14F-4D97-AF65-F5344CB8AC3E}">
        <p14:creationId xmlns:p14="http://schemas.microsoft.com/office/powerpoint/2010/main" val="207949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22768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The following is an actual add in a newspaper.</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29074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5627" y="3634818"/>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“Wanted-young, skinny, wiry fellows not over 18. Must be expert riders willing to risk death daily. Orphans preferred.”</a:t>
            </a:r>
            <a:endParaRPr lang="en-US" sz="4800" b="1" dirty="0">
              <a:ln/>
              <a:solidFill>
                <a:schemeClr val="accent3"/>
              </a:solidFill>
            </a:endParaRPr>
          </a:p>
        </p:txBody>
      </p:sp>
      <p:sp>
        <p:nvSpPr>
          <p:cNvPr id="3" name="Subtitle 2"/>
          <p:cNvSpPr>
            <a:spLocks noGrp="1"/>
          </p:cNvSpPr>
          <p:nvPr>
            <p:ph type="subTitle" idx="1"/>
          </p:nvPr>
        </p:nvSpPr>
        <p:spPr/>
        <p:txBody>
          <a:bodyPr/>
          <a:lstStyle/>
          <a:p>
            <a:endParaRPr lang="en-US"/>
          </a:p>
        </p:txBody>
      </p:sp>
      <p:sp>
        <p:nvSpPr>
          <p:cNvPr id="4" name="TextBox 3"/>
          <p:cNvSpPr txBox="1"/>
          <p:nvPr/>
        </p:nvSpPr>
        <p:spPr>
          <a:xfrm>
            <a:off x="3360826" y="6394858"/>
            <a:ext cx="866243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Whitney, Donald. Spiritual Disciplines for the Christian Life. (</a:t>
            </a:r>
            <a:r>
              <a:rPr lang="en-US" dirty="0" err="1" smtClean="0"/>
              <a:t>NavPress</a:t>
            </a:r>
            <a:r>
              <a:rPr lang="en-US" dirty="0" smtClean="0"/>
              <a:t>, 2014) 142.</a:t>
            </a:r>
            <a:endParaRPr lang="en-US" dirty="0"/>
          </a:p>
        </p:txBody>
      </p:sp>
    </p:spTree>
    <p:extLst>
      <p:ext uri="{BB962C8B-B14F-4D97-AF65-F5344CB8AC3E}">
        <p14:creationId xmlns:p14="http://schemas.microsoft.com/office/powerpoint/2010/main" val="317413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4" name="TextBox 3"/>
          <p:cNvSpPr txBox="1"/>
          <p:nvPr/>
        </p:nvSpPr>
        <p:spPr>
          <a:xfrm>
            <a:off x="3360826" y="6394858"/>
            <a:ext cx="866243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Whitney, Donald. Spiritual Disciplines for the Christian Life. (</a:t>
            </a:r>
            <a:r>
              <a:rPr lang="en-US" dirty="0" err="1" smtClean="0"/>
              <a:t>NavPress</a:t>
            </a:r>
            <a:r>
              <a:rPr lang="en-US" dirty="0" smtClean="0"/>
              <a:t>, 2014) 142.</a:t>
            </a:r>
            <a:endParaRPr lang="en-US" dirty="0"/>
          </a:p>
        </p:txBody>
      </p:sp>
      <p:sp>
        <p:nvSpPr>
          <p:cNvPr id="5" name="Title 4"/>
          <p:cNvSpPr>
            <a:spLocks noGrp="1"/>
          </p:cNvSpPr>
          <p:nvPr>
            <p:ph type="ctrTitle"/>
          </p:nvPr>
        </p:nvSpPr>
        <p:spPr>
          <a:xfrm>
            <a:off x="1507067" y="2803707"/>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This was an ad placed in an 1860 San Francisco News Paper. It was an ad for Pony Express riders</a:t>
            </a:r>
            <a:endParaRPr lang="en-US" sz="4800" b="1" dirty="0">
              <a:ln/>
              <a:solidFill>
                <a:schemeClr val="accent3"/>
              </a:solidFill>
            </a:endParaRPr>
          </a:p>
        </p:txBody>
      </p:sp>
    </p:spTree>
    <p:extLst>
      <p:ext uri="{BB962C8B-B14F-4D97-AF65-F5344CB8AC3E}">
        <p14:creationId xmlns:p14="http://schemas.microsoft.com/office/powerpoint/2010/main" val="120434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381</TotalTime>
  <Words>1608</Words>
  <Application>Microsoft Office PowerPoint</Application>
  <PresentationFormat>Widescreen</PresentationFormat>
  <Paragraphs>108</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Symbol</vt:lpstr>
      <vt:lpstr>Trebuchet MS</vt:lpstr>
      <vt:lpstr>Wingdings 3</vt:lpstr>
      <vt:lpstr>Facet</vt:lpstr>
      <vt:lpstr>Service</vt:lpstr>
      <vt:lpstr>When you hear the word “service” what do you think of?</vt:lpstr>
      <vt:lpstr>“Service” defined:</vt:lpstr>
      <vt:lpstr>To deny self and tend to another’s wishes or needs. </vt:lpstr>
      <vt:lpstr>When the disciples were fighting over who would be first in the kingdom, Jesus quietly wrapped a towel around his waste and started serving them by washing their feet! John 13</vt:lpstr>
      <vt:lpstr>Jesus’ idea of ministry and ours are very different!</vt:lpstr>
      <vt:lpstr>The following is an actual add in a newspaper.</vt:lpstr>
      <vt:lpstr>“Wanted-young, skinny, wiry fellows not over 18. Must be expert riders willing to risk death daily. Orphans preferred.”</vt:lpstr>
      <vt:lpstr>This was an ad placed in an 1860 San Francisco News Paper. It was an ad for Pony Express riders</vt:lpstr>
      <vt:lpstr>What does this have to do with service?</vt:lpstr>
      <vt:lpstr>If we want people to serve in our churches we first need to let them know what service means for their lives!</vt:lpstr>
      <vt:lpstr>Bait and Switch Christianity</vt:lpstr>
      <vt:lpstr>The reason I call this “Bait and Switch” Christianity is because we “recruit” by underplaying the real responsibilities in the hopes that the person will agree to continue after they discover what is really required.</vt:lpstr>
      <vt:lpstr>“Like the Pony Express, serving God is not a job for the casually interested. It’s costly service. God asks for your life. He requires that service to Him become a priority, not a pastime. He doesn’t want servants who offer Him the leftovers after their other commitments.” </vt:lpstr>
      <vt:lpstr>“Cheap grace means grace as a doctrine or a principle. It means forgiveness of sins as a general truth… Cheap grace is the justification of sin without the justification of the sinner… It is the preaching of forgiveness without requiring repentance, baptism without church discipline, communion without confession. Cheap grace is grace without discipleship, grace without the cross, grace without Jesus Christ, living and incarnate.” </vt:lpstr>
      <vt:lpstr>If it costs you nothing, then it is cheap! </vt:lpstr>
      <vt:lpstr>“Costly grace is the treasure hidden in the field; for the sake of it a man will gladly go and sell all that he has. It is the pearl of great price to buy which the merchant will sell all his goods. It is the kingly rule of Christ, for whose sake a man will pluck out the eye which causes to stumble. It is the call of Jesus Christ which the disciple leaves his nets and follows Him… Costly grace is the incarnation of God!”</vt:lpstr>
      <vt:lpstr>What does all this have to do with service?</vt:lpstr>
      <vt:lpstr>Motivation for Service</vt:lpstr>
      <vt:lpstr>Motivation for Service</vt:lpstr>
      <vt:lpstr>Every Christian is gifted to serve!</vt:lpstr>
      <vt:lpstr>By design, Spiritual gifts and offices are used for the sake of others.</vt:lpstr>
      <vt:lpstr>How do I know if I am serving in a biblical capacity?</vt:lpstr>
      <vt:lpstr>With service, it is never about self!</vt:lpstr>
      <vt:lpstr>With service, it is always about God and other people.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Carpenter</dc:creator>
  <cp:lastModifiedBy>Mark Carpenter</cp:lastModifiedBy>
  <cp:revision>64</cp:revision>
  <dcterms:created xsi:type="dcterms:W3CDTF">2018-08-27T14:04:48Z</dcterms:created>
  <dcterms:modified xsi:type="dcterms:W3CDTF">2018-09-02T21:40:26Z</dcterms:modified>
</cp:coreProperties>
</file>