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60" r:id="rId3"/>
    <p:sldId id="259" r:id="rId4"/>
    <p:sldId id="258" r:id="rId5"/>
    <p:sldId id="257" r:id="rId6"/>
    <p:sldId id="265" r:id="rId7"/>
    <p:sldId id="264" r:id="rId8"/>
    <p:sldId id="263" r:id="rId9"/>
    <p:sldId id="266" r:id="rId10"/>
    <p:sldId id="262" r:id="rId11"/>
    <p:sldId id="261"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F143D00-1C52-4BDA-B1AA-4562804424FF}">
          <p14:sldIdLst>
            <p14:sldId id="256"/>
            <p14:sldId id="260"/>
            <p14:sldId id="259"/>
            <p14:sldId id="258"/>
            <p14:sldId id="257"/>
            <p14:sldId id="265"/>
            <p14:sldId id="264"/>
            <p14:sldId id="263"/>
            <p14:sldId id="266"/>
            <p14:sldId id="262"/>
            <p14:sldId id="26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7" d="100"/>
          <a:sy n="107" d="100"/>
        </p:scale>
        <p:origin x="138" y="2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97B491F-3F80-4612-B71F-3CE5011A8ED4}" type="datetimeFigureOut">
              <a:rPr lang="en-US" smtClean="0"/>
              <a:t>9/16/2018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BA33F3-B973-4361-99CD-78434737EE05}" type="slidenum">
              <a:rPr lang="en-US" smtClean="0"/>
              <a:t>‹#›</a:t>
            </a:fld>
            <a:endParaRPr lang="en-US"/>
          </a:p>
        </p:txBody>
      </p:sp>
    </p:spTree>
    <p:extLst>
      <p:ext uri="{BB962C8B-B14F-4D97-AF65-F5344CB8AC3E}">
        <p14:creationId xmlns:p14="http://schemas.microsoft.com/office/powerpoint/2010/main" val="864719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97B491F-3F80-4612-B71F-3CE5011A8ED4}" type="datetimeFigureOut">
              <a:rPr lang="en-US" smtClean="0"/>
              <a:t>9/16/2018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BA33F3-B973-4361-99CD-78434737EE05}" type="slidenum">
              <a:rPr lang="en-US" smtClean="0"/>
              <a:t>‹#›</a:t>
            </a:fld>
            <a:endParaRPr lang="en-US"/>
          </a:p>
        </p:txBody>
      </p:sp>
    </p:spTree>
    <p:extLst>
      <p:ext uri="{BB962C8B-B14F-4D97-AF65-F5344CB8AC3E}">
        <p14:creationId xmlns:p14="http://schemas.microsoft.com/office/powerpoint/2010/main" val="2190579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97B491F-3F80-4612-B71F-3CE5011A8ED4}" type="datetimeFigureOut">
              <a:rPr lang="en-US" smtClean="0"/>
              <a:t>9/16/2018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BA33F3-B973-4361-99CD-78434737EE05}"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870123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97B491F-3F80-4612-B71F-3CE5011A8ED4}" type="datetimeFigureOut">
              <a:rPr lang="en-US" smtClean="0"/>
              <a:t>9/16/2018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BA33F3-B973-4361-99CD-78434737EE05}" type="slidenum">
              <a:rPr lang="en-US" smtClean="0"/>
              <a:t>‹#›</a:t>
            </a:fld>
            <a:endParaRPr lang="en-US"/>
          </a:p>
        </p:txBody>
      </p:sp>
    </p:spTree>
    <p:extLst>
      <p:ext uri="{BB962C8B-B14F-4D97-AF65-F5344CB8AC3E}">
        <p14:creationId xmlns:p14="http://schemas.microsoft.com/office/powerpoint/2010/main" val="20783798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97B491F-3F80-4612-B71F-3CE5011A8ED4}" type="datetimeFigureOut">
              <a:rPr lang="en-US" smtClean="0"/>
              <a:t>9/16/2018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BA33F3-B973-4361-99CD-78434737EE05}"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119543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97B491F-3F80-4612-B71F-3CE5011A8ED4}" type="datetimeFigureOut">
              <a:rPr lang="en-US" smtClean="0"/>
              <a:t>9/16/2018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BA33F3-B973-4361-99CD-78434737EE05}" type="slidenum">
              <a:rPr lang="en-US" smtClean="0"/>
              <a:t>‹#›</a:t>
            </a:fld>
            <a:endParaRPr lang="en-US"/>
          </a:p>
        </p:txBody>
      </p:sp>
    </p:spTree>
    <p:extLst>
      <p:ext uri="{BB962C8B-B14F-4D97-AF65-F5344CB8AC3E}">
        <p14:creationId xmlns:p14="http://schemas.microsoft.com/office/powerpoint/2010/main" val="4928644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97B491F-3F80-4612-B71F-3CE5011A8ED4}" type="datetimeFigureOut">
              <a:rPr lang="en-US" smtClean="0"/>
              <a:t>9/16/2018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BA33F3-B973-4361-99CD-78434737EE05}" type="slidenum">
              <a:rPr lang="en-US" smtClean="0"/>
              <a:t>‹#›</a:t>
            </a:fld>
            <a:endParaRPr lang="en-US"/>
          </a:p>
        </p:txBody>
      </p:sp>
    </p:spTree>
    <p:extLst>
      <p:ext uri="{BB962C8B-B14F-4D97-AF65-F5344CB8AC3E}">
        <p14:creationId xmlns:p14="http://schemas.microsoft.com/office/powerpoint/2010/main" val="25303831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97B491F-3F80-4612-B71F-3CE5011A8ED4}" type="datetimeFigureOut">
              <a:rPr lang="en-US" smtClean="0"/>
              <a:t>9/16/2018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BA33F3-B973-4361-99CD-78434737EE05}" type="slidenum">
              <a:rPr lang="en-US" smtClean="0"/>
              <a:t>‹#›</a:t>
            </a:fld>
            <a:endParaRPr lang="en-US"/>
          </a:p>
        </p:txBody>
      </p:sp>
    </p:spTree>
    <p:extLst>
      <p:ext uri="{BB962C8B-B14F-4D97-AF65-F5344CB8AC3E}">
        <p14:creationId xmlns:p14="http://schemas.microsoft.com/office/powerpoint/2010/main" val="839878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97B491F-3F80-4612-B71F-3CE5011A8ED4}" type="datetimeFigureOut">
              <a:rPr lang="en-US" smtClean="0"/>
              <a:t>9/16/2018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BA33F3-B973-4361-99CD-78434737EE05}" type="slidenum">
              <a:rPr lang="en-US" smtClean="0"/>
              <a:t>‹#›</a:t>
            </a:fld>
            <a:endParaRPr lang="en-US"/>
          </a:p>
        </p:txBody>
      </p:sp>
    </p:spTree>
    <p:extLst>
      <p:ext uri="{BB962C8B-B14F-4D97-AF65-F5344CB8AC3E}">
        <p14:creationId xmlns:p14="http://schemas.microsoft.com/office/powerpoint/2010/main" val="1906236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97B491F-3F80-4612-B71F-3CE5011A8ED4}" type="datetimeFigureOut">
              <a:rPr lang="en-US" smtClean="0"/>
              <a:t>9/16/2018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BA33F3-B973-4361-99CD-78434737EE05}" type="slidenum">
              <a:rPr lang="en-US" smtClean="0"/>
              <a:t>‹#›</a:t>
            </a:fld>
            <a:endParaRPr lang="en-US"/>
          </a:p>
        </p:txBody>
      </p:sp>
    </p:spTree>
    <p:extLst>
      <p:ext uri="{BB962C8B-B14F-4D97-AF65-F5344CB8AC3E}">
        <p14:creationId xmlns:p14="http://schemas.microsoft.com/office/powerpoint/2010/main" val="13360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97B491F-3F80-4612-B71F-3CE5011A8ED4}" type="datetimeFigureOut">
              <a:rPr lang="en-US" smtClean="0"/>
              <a:t>9/16/2018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BA33F3-B973-4361-99CD-78434737EE05}" type="slidenum">
              <a:rPr lang="en-US" smtClean="0"/>
              <a:t>‹#›</a:t>
            </a:fld>
            <a:endParaRPr lang="en-US"/>
          </a:p>
        </p:txBody>
      </p:sp>
    </p:spTree>
    <p:extLst>
      <p:ext uri="{BB962C8B-B14F-4D97-AF65-F5344CB8AC3E}">
        <p14:creationId xmlns:p14="http://schemas.microsoft.com/office/powerpoint/2010/main" val="1594524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97B491F-3F80-4612-B71F-3CE5011A8ED4}" type="datetimeFigureOut">
              <a:rPr lang="en-US" smtClean="0"/>
              <a:t>9/16/2018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BA33F3-B973-4361-99CD-78434737EE05}" type="slidenum">
              <a:rPr lang="en-US" smtClean="0"/>
              <a:t>‹#›</a:t>
            </a:fld>
            <a:endParaRPr lang="en-US"/>
          </a:p>
        </p:txBody>
      </p:sp>
    </p:spTree>
    <p:extLst>
      <p:ext uri="{BB962C8B-B14F-4D97-AF65-F5344CB8AC3E}">
        <p14:creationId xmlns:p14="http://schemas.microsoft.com/office/powerpoint/2010/main" val="4087526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97B491F-3F80-4612-B71F-3CE5011A8ED4}" type="datetimeFigureOut">
              <a:rPr lang="en-US" smtClean="0"/>
              <a:t>9/16/2018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BA33F3-B973-4361-99CD-78434737EE05}" type="slidenum">
              <a:rPr lang="en-US" smtClean="0"/>
              <a:t>‹#›</a:t>
            </a:fld>
            <a:endParaRPr lang="en-US"/>
          </a:p>
        </p:txBody>
      </p:sp>
    </p:spTree>
    <p:extLst>
      <p:ext uri="{BB962C8B-B14F-4D97-AF65-F5344CB8AC3E}">
        <p14:creationId xmlns:p14="http://schemas.microsoft.com/office/powerpoint/2010/main" val="3040980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7B491F-3F80-4612-B71F-3CE5011A8ED4}" type="datetimeFigureOut">
              <a:rPr lang="en-US" smtClean="0"/>
              <a:t>9/16/2018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BA33F3-B973-4361-99CD-78434737EE05}" type="slidenum">
              <a:rPr lang="en-US" smtClean="0"/>
              <a:t>‹#›</a:t>
            </a:fld>
            <a:endParaRPr lang="en-US"/>
          </a:p>
        </p:txBody>
      </p:sp>
    </p:spTree>
    <p:extLst>
      <p:ext uri="{BB962C8B-B14F-4D97-AF65-F5344CB8AC3E}">
        <p14:creationId xmlns:p14="http://schemas.microsoft.com/office/powerpoint/2010/main" val="492379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97B491F-3F80-4612-B71F-3CE5011A8ED4}" type="datetimeFigureOut">
              <a:rPr lang="en-US" smtClean="0"/>
              <a:t>9/16/2018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BA33F3-B973-4361-99CD-78434737EE05}" type="slidenum">
              <a:rPr lang="en-US" smtClean="0"/>
              <a:t>‹#›</a:t>
            </a:fld>
            <a:endParaRPr lang="en-US"/>
          </a:p>
        </p:txBody>
      </p:sp>
    </p:spTree>
    <p:extLst>
      <p:ext uri="{BB962C8B-B14F-4D97-AF65-F5344CB8AC3E}">
        <p14:creationId xmlns:p14="http://schemas.microsoft.com/office/powerpoint/2010/main" val="1673939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BA33F3-B973-4361-99CD-78434737EE05}" type="slidenum">
              <a:rPr lang="en-US" smtClean="0"/>
              <a:t>‹#›</a:t>
            </a:fld>
            <a:endParaRPr lang="en-US"/>
          </a:p>
        </p:txBody>
      </p:sp>
      <p:sp>
        <p:nvSpPr>
          <p:cNvPr id="5" name="Date Placeholder 4"/>
          <p:cNvSpPr>
            <a:spLocks noGrp="1"/>
          </p:cNvSpPr>
          <p:nvPr>
            <p:ph type="dt" sz="half" idx="10"/>
          </p:nvPr>
        </p:nvSpPr>
        <p:spPr/>
        <p:txBody>
          <a:bodyPr/>
          <a:lstStyle/>
          <a:p>
            <a:fld id="{D97B491F-3F80-4612-B71F-3CE5011A8ED4}" type="datetimeFigureOut">
              <a:rPr lang="en-US" smtClean="0"/>
              <a:t>9/16/2018</a:t>
            </a:fld>
            <a:endParaRPr lang="en-US"/>
          </a:p>
        </p:txBody>
      </p:sp>
    </p:spTree>
    <p:extLst>
      <p:ext uri="{BB962C8B-B14F-4D97-AF65-F5344CB8AC3E}">
        <p14:creationId xmlns:p14="http://schemas.microsoft.com/office/powerpoint/2010/main" val="930518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97B491F-3F80-4612-B71F-3CE5011A8ED4}" type="datetimeFigureOut">
              <a:rPr lang="en-US" smtClean="0"/>
              <a:t>9/16/2018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ABA33F3-B973-4361-99CD-78434737EE05}" type="slidenum">
              <a:rPr lang="en-US" smtClean="0"/>
              <a:t>‹#›</a:t>
            </a:fld>
            <a:endParaRPr lang="en-US"/>
          </a:p>
        </p:txBody>
      </p:sp>
    </p:spTree>
    <p:extLst>
      <p:ext uri="{BB962C8B-B14F-4D97-AF65-F5344CB8AC3E}">
        <p14:creationId xmlns:p14="http://schemas.microsoft.com/office/powerpoint/2010/main" val="420418314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7200" b="1" dirty="0" smtClean="0">
                <a:ln/>
                <a:solidFill>
                  <a:schemeClr val="accent3"/>
                </a:solidFill>
              </a:rPr>
              <a:t>Worship</a:t>
            </a:r>
            <a:endParaRPr lang="en-US" sz="7200" b="1" dirty="0">
              <a:ln/>
              <a:solidFill>
                <a:schemeClr val="accent3"/>
              </a:solidFill>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1018229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78131"/>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000" b="1" dirty="0" smtClean="0">
                <a:ln/>
                <a:solidFill>
                  <a:schemeClr val="accent3"/>
                </a:solidFill>
              </a:rPr>
              <a:t>Is worship a duty or an honor?</a:t>
            </a:r>
            <a:endParaRPr lang="en-US" sz="4000" b="1" dirty="0">
              <a:ln/>
              <a:solidFill>
                <a:schemeClr val="accent3"/>
              </a:solidFill>
            </a:endParaRPr>
          </a:p>
        </p:txBody>
      </p:sp>
      <p:sp>
        <p:nvSpPr>
          <p:cNvPr id="3" name="Content Placeholder 2"/>
          <p:cNvSpPr>
            <a:spLocks noGrp="1"/>
          </p:cNvSpPr>
          <p:nvPr>
            <p:ph idx="1"/>
          </p:nvPr>
        </p:nvSpPr>
        <p:spPr>
          <a:xfrm>
            <a:off x="677334" y="1803863"/>
            <a:ext cx="8596668" cy="4237500"/>
          </a:xfrm>
        </p:spPr>
        <p:txBody>
          <a:bodyPr>
            <a:normAutofit/>
          </a:bodyPr>
          <a:lstStyle/>
          <a:p>
            <a:r>
              <a:rPr lang="en-US" sz="2400" b="1" dirty="0" smtClean="0"/>
              <a:t>It is a duty. We are commanded to worship. The greatest command is to love the Lord our God with all our hearts, mind and strength. </a:t>
            </a:r>
          </a:p>
          <a:p>
            <a:r>
              <a:rPr lang="en-US" sz="2400" b="1" dirty="0" smtClean="0"/>
              <a:t>However….</a:t>
            </a:r>
          </a:p>
          <a:p>
            <a:r>
              <a:rPr lang="en-US" sz="2400" b="1" dirty="0" smtClean="0"/>
              <a:t>If our only motivation for worship is derived from a sense of duty, then our worship will not be God honoring.</a:t>
            </a:r>
          </a:p>
          <a:p>
            <a:r>
              <a:rPr lang="en-US" sz="2400" b="1" dirty="0" smtClean="0"/>
              <a:t>(Read Whitney pg. 108)</a:t>
            </a:r>
            <a:endParaRPr lang="en-US" sz="2400" b="1" dirty="0"/>
          </a:p>
        </p:txBody>
      </p:sp>
    </p:spTree>
    <p:extLst>
      <p:ext uri="{BB962C8B-B14F-4D97-AF65-F5344CB8AC3E}">
        <p14:creationId xmlns:p14="http://schemas.microsoft.com/office/powerpoint/2010/main" val="3487867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3568" y="421341"/>
            <a:ext cx="9156949" cy="1320800"/>
          </a:xfrm>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b="1" dirty="0" smtClean="0">
                <a:ln/>
                <a:solidFill>
                  <a:schemeClr val="accent3"/>
                </a:solidFill>
              </a:rPr>
              <a:t>One wonderful way to worship God is by meditating on His names</a:t>
            </a:r>
            <a:endParaRPr lang="en-US" b="1" dirty="0">
              <a:ln/>
              <a:solidFill>
                <a:schemeClr val="accent3"/>
              </a:solidFill>
            </a:endParaRPr>
          </a:p>
        </p:txBody>
      </p:sp>
      <p:sp>
        <p:nvSpPr>
          <p:cNvPr id="3" name="Content Placeholder 2"/>
          <p:cNvSpPr>
            <a:spLocks noGrp="1"/>
          </p:cNvSpPr>
          <p:nvPr>
            <p:ph idx="1"/>
          </p:nvPr>
        </p:nvSpPr>
        <p:spPr>
          <a:xfrm>
            <a:off x="363568" y="2026119"/>
            <a:ext cx="9291419" cy="4625693"/>
          </a:xfrm>
        </p:spPr>
        <p:txBody>
          <a:bodyPr>
            <a:normAutofit/>
          </a:bodyPr>
          <a:lstStyle/>
          <a:p>
            <a:r>
              <a:rPr lang="en-US" sz="2000" b="1" dirty="0" smtClean="0">
                <a:solidFill>
                  <a:srgbClr val="FF0000"/>
                </a:solidFill>
              </a:rPr>
              <a:t>God: </a:t>
            </a:r>
            <a:r>
              <a:rPr lang="en-US" sz="2000" b="1" dirty="0" smtClean="0"/>
              <a:t>Yahweh</a:t>
            </a:r>
            <a:r>
              <a:rPr lang="en-US" sz="2000" b="1" dirty="0"/>
              <a:t>, God, Lord God, Sovereign God, Lord God of Hosts, Lord, </a:t>
            </a:r>
            <a:r>
              <a:rPr lang="en-US" sz="2000" b="1" dirty="0" smtClean="0"/>
              <a:t>Holy </a:t>
            </a:r>
            <a:r>
              <a:rPr lang="en-US" sz="2000" b="1" dirty="0"/>
              <a:t>One of Israel, Spirit of the Lord, Master, God of Jacob, God of Israel, God of the living, The God of Abraham, God of heaven, Living </a:t>
            </a:r>
            <a:r>
              <a:rPr lang="en-US" sz="2000" b="1" dirty="0" smtClean="0"/>
              <a:t>God, Holy</a:t>
            </a:r>
            <a:r>
              <a:rPr lang="en-US" sz="2000" b="1" dirty="0"/>
              <a:t>, Lord Almighty, The God of Isaac, God Most High, The God of the Hebrews, The Mighty One of Jacob, God of our fathers, Most High God, God of peace, King of glory, Rock, The god of the land, The God of truth, God of hosts, God of vengeance, God of Seeing, Everlasting God, Fear of Isaac, I Am, Holy One of Jacob, Spirit of God, Blessed</a:t>
            </a:r>
          </a:p>
          <a:p>
            <a:r>
              <a:rPr lang="en-US" sz="2000" b="1" dirty="0" smtClean="0">
                <a:solidFill>
                  <a:srgbClr val="FF0000"/>
                </a:solidFill>
              </a:rPr>
              <a:t>Jesus: </a:t>
            </a:r>
            <a:r>
              <a:rPr lang="en-US" sz="2000" b="1" dirty="0" smtClean="0"/>
              <a:t>Jesus</a:t>
            </a:r>
            <a:r>
              <a:rPr lang="en-US" sz="2000" b="1" dirty="0"/>
              <a:t>, </a:t>
            </a:r>
            <a:r>
              <a:rPr lang="en-US" sz="2000" b="1" dirty="0" smtClean="0"/>
              <a:t>King of kings, Lord of lords, </a:t>
            </a:r>
            <a:r>
              <a:rPr lang="en-US" sz="2000" b="1" dirty="0"/>
              <a:t>Christ, Jesus Christ, Son of Man, Our Lord Jesus Christ, Son of God, Our Lord, Lord Jesus Christ</a:t>
            </a:r>
            <a:r>
              <a:rPr lang="en-US" sz="2000" b="1"/>
              <a:t>, </a:t>
            </a:r>
            <a:r>
              <a:rPr lang="en-US" sz="2000" b="1" smtClean="0"/>
              <a:t>Jesus </a:t>
            </a:r>
            <a:r>
              <a:rPr lang="en-US" sz="2000" b="1" dirty="0"/>
              <a:t>of Nazareth, God, The Holy one of God</a:t>
            </a:r>
            <a:r>
              <a:rPr lang="en-US" sz="2000" b="1"/>
              <a:t>, </a:t>
            </a:r>
            <a:r>
              <a:rPr lang="en-US" sz="2000" b="1" smtClean="0"/>
              <a:t>Jesus </a:t>
            </a:r>
            <a:r>
              <a:rPr lang="en-US" sz="2000" b="1" dirty="0"/>
              <a:t>Christ of Nazareth, Master, Immanuel, Christ the Lord, Messiah, Almighty</a:t>
            </a:r>
          </a:p>
          <a:p>
            <a:r>
              <a:rPr lang="en-US" sz="2000" b="1" dirty="0" smtClean="0">
                <a:solidFill>
                  <a:srgbClr val="FF0000"/>
                </a:solidFill>
              </a:rPr>
              <a:t>Holy Spirit: </a:t>
            </a:r>
            <a:r>
              <a:rPr lang="en-US" sz="2000" b="1" dirty="0" smtClean="0"/>
              <a:t>Spirit</a:t>
            </a:r>
            <a:r>
              <a:rPr lang="en-US" sz="2000" b="1" dirty="0"/>
              <a:t>, Holy Spirit, Spirit of God,  Spirit of the Lord, Helper, Spirit of grace, Spirit of Christ Comforter, Guide</a:t>
            </a:r>
          </a:p>
          <a:p>
            <a:endParaRPr lang="en-US" dirty="0"/>
          </a:p>
        </p:txBody>
      </p:sp>
    </p:spTree>
    <p:extLst>
      <p:ext uri="{BB962C8B-B14F-4D97-AF65-F5344CB8AC3E}">
        <p14:creationId xmlns:p14="http://schemas.microsoft.com/office/powerpoint/2010/main" val="2973815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6512" y="484909"/>
            <a:ext cx="9198186"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000" b="1" dirty="0" smtClean="0">
                <a:ln/>
                <a:solidFill>
                  <a:schemeClr val="accent3"/>
                </a:solidFill>
              </a:rPr>
              <a:t>It is always all about worshiping God!</a:t>
            </a:r>
            <a:endParaRPr lang="en-US" sz="4000" b="1" dirty="0">
              <a:ln/>
              <a:solidFill>
                <a:schemeClr val="accent3"/>
              </a:solidFill>
            </a:endParaRPr>
          </a:p>
        </p:txBody>
      </p:sp>
      <p:sp>
        <p:nvSpPr>
          <p:cNvPr id="3" name="Content Placeholder 2"/>
          <p:cNvSpPr>
            <a:spLocks noGrp="1"/>
          </p:cNvSpPr>
          <p:nvPr>
            <p:ph idx="1"/>
          </p:nvPr>
        </p:nvSpPr>
        <p:spPr>
          <a:xfrm>
            <a:off x="577581" y="1570386"/>
            <a:ext cx="8596668" cy="5129672"/>
          </a:xfrm>
        </p:spPr>
        <p:txBody>
          <a:bodyPr>
            <a:normAutofit/>
          </a:bodyPr>
          <a:lstStyle/>
          <a:p>
            <a:r>
              <a:rPr lang="en-US" altLang="en-US" sz="3200" b="1" dirty="0"/>
              <a:t>“Missions is not the ultimate goal of the church. Worship is. Missions exists because worship doesn’t. Worship is ultimate, not missions, because God is ultimate, not man. When this age is over, and the countless millions of the redeemed fall on their faces before the throne of God, missions will be no more. It is a temporary necessity.” (Piper, </a:t>
            </a:r>
            <a:r>
              <a:rPr lang="en-US" altLang="en-US" sz="3200" b="1" i="1" dirty="0"/>
              <a:t>Let the Nations be glad!</a:t>
            </a:r>
            <a:r>
              <a:rPr lang="en-US" altLang="en-US" sz="3200" b="1" dirty="0"/>
              <a:t> p. 11</a:t>
            </a:r>
            <a:r>
              <a:rPr lang="en-US" altLang="en-US" sz="3200" b="1" dirty="0" smtClean="0"/>
              <a:t>)</a:t>
            </a:r>
          </a:p>
          <a:p>
            <a:endParaRPr lang="en-US" altLang="en-US" dirty="0"/>
          </a:p>
          <a:p>
            <a:endParaRPr lang="en-US" dirty="0"/>
          </a:p>
        </p:txBody>
      </p:sp>
    </p:spTree>
    <p:extLst>
      <p:ext uri="{BB962C8B-B14F-4D97-AF65-F5344CB8AC3E}">
        <p14:creationId xmlns:p14="http://schemas.microsoft.com/office/powerpoint/2010/main" val="3876608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071" y="308495"/>
            <a:ext cx="9273001"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000" b="1" dirty="0" smtClean="0">
                <a:ln/>
                <a:solidFill>
                  <a:schemeClr val="accent3"/>
                </a:solidFill>
              </a:rPr>
              <a:t>God commands that we worship Him</a:t>
            </a:r>
            <a:endParaRPr lang="en-US" sz="4000" b="1" dirty="0">
              <a:ln/>
              <a:solidFill>
                <a:schemeClr val="accent3"/>
              </a:solidFill>
            </a:endParaRPr>
          </a:p>
        </p:txBody>
      </p:sp>
      <p:sp>
        <p:nvSpPr>
          <p:cNvPr id="3" name="Content Placeholder 2"/>
          <p:cNvSpPr>
            <a:spLocks noGrp="1"/>
          </p:cNvSpPr>
          <p:nvPr>
            <p:ph idx="1"/>
          </p:nvPr>
        </p:nvSpPr>
        <p:spPr>
          <a:xfrm>
            <a:off x="677334" y="1629295"/>
            <a:ext cx="8596668" cy="4412067"/>
          </a:xfrm>
        </p:spPr>
        <p:txBody>
          <a:bodyPr>
            <a:noAutofit/>
          </a:bodyPr>
          <a:lstStyle/>
          <a:p>
            <a:r>
              <a:rPr lang="en-US" sz="2400" b="1" dirty="0" smtClean="0"/>
              <a:t>2 </a:t>
            </a:r>
            <a:r>
              <a:rPr lang="en-US" sz="2400" b="1" dirty="0"/>
              <a:t>"</a:t>
            </a:r>
            <a:r>
              <a:rPr lang="en-US" sz="2400" b="1" dirty="0">
                <a:solidFill>
                  <a:srgbClr val="FF0000"/>
                </a:solidFill>
              </a:rPr>
              <a:t>I am the LORD your God</a:t>
            </a:r>
            <a:r>
              <a:rPr lang="en-US" sz="2400" b="1" dirty="0"/>
              <a:t>, who brought you out of the land of Egypt, out of the house of slavery. 3 "You shall have no other gods </a:t>
            </a:r>
            <a:r>
              <a:rPr lang="en-US" sz="2400" b="1" dirty="0" smtClean="0"/>
              <a:t>before </a:t>
            </a:r>
            <a:r>
              <a:rPr lang="en-US" sz="2400" b="1" dirty="0"/>
              <a:t>Me. 4 "You shall not make for yourself an idol, or any likeness of what is in heaven above </a:t>
            </a:r>
            <a:r>
              <a:rPr lang="en-US" sz="2400" b="1" dirty="0" smtClean="0"/>
              <a:t>or </a:t>
            </a:r>
            <a:r>
              <a:rPr lang="en-US" sz="2400" b="1" dirty="0"/>
              <a:t>on the earth beneath or in the water under the earth. 5 "You shall not worship them or serve them; for I, the LORD your God, am a jealous God, visiting the iniquity of the fathers on the children, on the third and the fourth generations of those who hate Me, 6 but showing lovingkindness to thousands, to those who love Me and keep My commandments. </a:t>
            </a:r>
            <a:r>
              <a:rPr lang="en-US" sz="2400" b="1" dirty="0" smtClean="0"/>
              <a:t>Exodus 20:2-6</a:t>
            </a:r>
            <a:endParaRPr lang="en-US" sz="2400" b="1" dirty="0"/>
          </a:p>
        </p:txBody>
      </p:sp>
    </p:spTree>
    <p:extLst>
      <p:ext uri="{BB962C8B-B14F-4D97-AF65-F5344CB8AC3E}">
        <p14:creationId xmlns:p14="http://schemas.microsoft.com/office/powerpoint/2010/main" val="723663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61" y="260465"/>
            <a:ext cx="9605509"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b="1" dirty="0" smtClean="0">
                <a:ln/>
                <a:solidFill>
                  <a:schemeClr val="accent3"/>
                </a:solidFill>
              </a:rPr>
              <a:t>It is our duty and obligation to worship God</a:t>
            </a:r>
            <a:endParaRPr lang="en-US" b="1" dirty="0">
              <a:ln/>
              <a:solidFill>
                <a:schemeClr val="accent3"/>
              </a:solidFill>
            </a:endParaRPr>
          </a:p>
        </p:txBody>
      </p:sp>
      <p:sp>
        <p:nvSpPr>
          <p:cNvPr id="3" name="Content Placeholder 2"/>
          <p:cNvSpPr>
            <a:spLocks noGrp="1"/>
          </p:cNvSpPr>
          <p:nvPr>
            <p:ph idx="1"/>
          </p:nvPr>
        </p:nvSpPr>
        <p:spPr>
          <a:xfrm>
            <a:off x="577581" y="1198879"/>
            <a:ext cx="8596668" cy="2109585"/>
          </a:xfrm>
        </p:spPr>
        <p:txBody>
          <a:bodyPr>
            <a:normAutofit/>
          </a:bodyPr>
          <a:lstStyle/>
          <a:p>
            <a:r>
              <a:rPr lang="en-US" sz="2800" b="1" dirty="0" smtClean="0"/>
              <a:t>“You shall worship the Lord your God and serve Him only.” Matthew 4:10</a:t>
            </a:r>
          </a:p>
          <a:p>
            <a:r>
              <a:rPr lang="en-US" sz="2800" b="1" dirty="0" smtClean="0"/>
              <a:t>“Come, let us worship and bow down, let us kneel before the Lord our Maker.” Psalm 95:6</a:t>
            </a:r>
            <a:endParaRPr lang="en-US" sz="2800" b="1" dirty="0"/>
          </a:p>
        </p:txBody>
      </p:sp>
      <p:sp>
        <p:nvSpPr>
          <p:cNvPr id="4" name="TextBox 3"/>
          <p:cNvSpPr txBox="1"/>
          <p:nvPr/>
        </p:nvSpPr>
        <p:spPr>
          <a:xfrm>
            <a:off x="73159" y="3308464"/>
            <a:ext cx="9605509" cy="646331"/>
          </a:xfrm>
          <a:prstGeom prst="rect">
            <a:avLst/>
          </a:prstGeom>
          <a:noFill/>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r>
              <a:rPr lang="en-US" sz="3600" b="1" dirty="0" smtClean="0">
                <a:ln/>
                <a:solidFill>
                  <a:schemeClr val="accent3"/>
                </a:solidFill>
              </a:rPr>
              <a:t>It is our honor and privilege to worship God</a:t>
            </a:r>
            <a:endParaRPr lang="en-US" sz="3600" b="1" dirty="0">
              <a:ln/>
              <a:solidFill>
                <a:schemeClr val="accent3"/>
              </a:solidFill>
            </a:endParaRPr>
          </a:p>
        </p:txBody>
      </p:sp>
      <p:sp>
        <p:nvSpPr>
          <p:cNvPr id="6" name="Content Placeholder 2"/>
          <p:cNvSpPr txBox="1">
            <a:spLocks/>
          </p:cNvSpPr>
          <p:nvPr/>
        </p:nvSpPr>
        <p:spPr>
          <a:xfrm>
            <a:off x="577580" y="4089862"/>
            <a:ext cx="8596668" cy="2601883"/>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sz="2800" b="1" dirty="0" smtClean="0"/>
              <a:t>“Shout joyfully to the Lord, all the earth. Serve the Lord with gladness; Come before Him with joyful singing.” Psalm 100:2</a:t>
            </a:r>
          </a:p>
          <a:p>
            <a:r>
              <a:rPr lang="en-US" sz="2800" b="1" dirty="0" smtClean="0"/>
              <a:t>“Not to us, O Lord, not to us, but to Your name give glory because of Your lovingkindness, because of Your truth.” Psalm 115:1</a:t>
            </a:r>
            <a:endParaRPr lang="en-US" sz="2800" b="1" dirty="0"/>
          </a:p>
        </p:txBody>
      </p:sp>
    </p:spTree>
    <p:extLst>
      <p:ext uri="{BB962C8B-B14F-4D97-AF65-F5344CB8AC3E}">
        <p14:creationId xmlns:p14="http://schemas.microsoft.com/office/powerpoint/2010/main" val="1033687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fade">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animEffect transition="in" filter="fade">
                                      <p:cBhvr>
                                        <p:cTn id="2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872837" y="3418687"/>
            <a:ext cx="9052560"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3600" b="1" dirty="0" smtClean="0">
                <a:ln/>
                <a:solidFill>
                  <a:schemeClr val="accent3"/>
                </a:solidFill>
              </a:rPr>
              <a:t>Whenever Christians talk about worship, they are almost always and exclusively talking about worshiping God as believers in a group context. Also, for some reason, we almost always equate worship with music. </a:t>
            </a:r>
            <a:endParaRPr lang="en-US" sz="3600" b="1" dirty="0">
              <a:ln/>
              <a:solidFill>
                <a:schemeClr val="accent3"/>
              </a:solidFill>
            </a:endParaRPr>
          </a:p>
        </p:txBody>
      </p:sp>
      <p:sp>
        <p:nvSpPr>
          <p:cNvPr id="5" name="Subtitle 4"/>
          <p:cNvSpPr>
            <a:spLocks noGrp="1"/>
          </p:cNvSpPr>
          <p:nvPr>
            <p:ph type="subTitle" idx="1"/>
          </p:nvPr>
        </p:nvSpPr>
        <p:spPr>
          <a:xfrm>
            <a:off x="4341707" y="5655189"/>
            <a:ext cx="7766936" cy="1096899"/>
          </a:xfrm>
        </p:spPr>
        <p:txBody>
          <a:bodyPr/>
          <a:lstStyle/>
          <a:p>
            <a:endParaRPr lang="en-US" dirty="0"/>
          </a:p>
        </p:txBody>
      </p:sp>
    </p:spTree>
    <p:extLst>
      <p:ext uri="{BB962C8B-B14F-4D97-AF65-F5344CB8AC3E}">
        <p14:creationId xmlns:p14="http://schemas.microsoft.com/office/powerpoint/2010/main" val="19788502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822961" y="2952980"/>
            <a:ext cx="9301940"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3600" b="1" dirty="0" smtClean="0">
                <a:ln/>
                <a:solidFill>
                  <a:schemeClr val="accent3"/>
                </a:solidFill>
              </a:rPr>
              <a:t>There is certainly a place and an essential need for corporate worship. However, personal time with the Lord in individual worship may be some of the most rewarding experiences you can have.</a:t>
            </a:r>
            <a:endParaRPr lang="en-US" sz="3600"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28309543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1450" y="360218"/>
            <a:ext cx="9090121"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000" b="1" dirty="0" smtClean="0">
                <a:ln/>
                <a:solidFill>
                  <a:schemeClr val="accent3"/>
                </a:solidFill>
              </a:rPr>
              <a:t>As an individual Spiritual Discipline, what is worship?</a:t>
            </a:r>
            <a:endParaRPr lang="en-US" sz="4000" b="1" dirty="0">
              <a:ln/>
              <a:solidFill>
                <a:schemeClr val="accent3"/>
              </a:solidFill>
            </a:endParaRPr>
          </a:p>
        </p:txBody>
      </p:sp>
      <p:sp>
        <p:nvSpPr>
          <p:cNvPr id="3" name="Content Placeholder 2"/>
          <p:cNvSpPr>
            <a:spLocks noGrp="1"/>
          </p:cNvSpPr>
          <p:nvPr>
            <p:ph idx="1"/>
          </p:nvPr>
        </p:nvSpPr>
        <p:spPr>
          <a:xfrm>
            <a:off x="361450" y="1886269"/>
            <a:ext cx="9647074" cy="4880291"/>
          </a:xfrm>
        </p:spPr>
        <p:txBody>
          <a:bodyPr>
            <a:normAutofit fontScale="92500"/>
          </a:bodyPr>
          <a:lstStyle/>
          <a:p>
            <a:r>
              <a:rPr lang="en-US" sz="2400" b="1" dirty="0"/>
              <a:t>W</a:t>
            </a:r>
            <a:r>
              <a:rPr lang="en-US" sz="2400" b="1" dirty="0" smtClean="0"/>
              <a:t>orship is the same whether it is corporate or individual.</a:t>
            </a:r>
          </a:p>
          <a:p>
            <a:r>
              <a:rPr lang="en-US" sz="2400" b="1" dirty="0" smtClean="0"/>
              <a:t>One definition of worship is to ascribe the proper worth to God.</a:t>
            </a:r>
          </a:p>
          <a:p>
            <a:r>
              <a:rPr lang="en-US" sz="2400" b="1" dirty="0" smtClean="0"/>
              <a:t>It is to acknowledge that God is worthy.</a:t>
            </a:r>
          </a:p>
          <a:p>
            <a:r>
              <a:rPr lang="en-US" sz="2400" b="1" dirty="0" smtClean="0"/>
              <a:t>“Whether you eat or drink, do all for the glory of God.” I Corinthians 10:31</a:t>
            </a:r>
          </a:p>
          <a:p>
            <a:r>
              <a:rPr lang="en-US" sz="2400" b="1" dirty="0" smtClean="0"/>
              <a:t>Every act of obedience essentially is an act of worship. However, worship as a Spiritual Discipline is the intentional act of setting aside time where the only focus of that time is to exalt God.</a:t>
            </a:r>
          </a:p>
          <a:p>
            <a:r>
              <a:rPr lang="en-US" sz="2400" b="1" dirty="0" smtClean="0"/>
              <a:t>During this time there are no petitions for others, no supplications for anything. This time is set aside to drink in the presence of God, to enjoy and celebrate God for who He is.</a:t>
            </a:r>
          </a:p>
          <a:p>
            <a:endParaRPr lang="en-US" dirty="0" smtClean="0"/>
          </a:p>
          <a:p>
            <a:endParaRPr lang="en-US" dirty="0" smtClean="0"/>
          </a:p>
          <a:p>
            <a:endParaRPr lang="en-US" dirty="0"/>
          </a:p>
        </p:txBody>
      </p:sp>
    </p:spTree>
    <p:extLst>
      <p:ext uri="{BB962C8B-B14F-4D97-AF65-F5344CB8AC3E}">
        <p14:creationId xmlns:p14="http://schemas.microsoft.com/office/powerpoint/2010/main" val="2121337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629" y="210590"/>
            <a:ext cx="9780078" cy="1320800"/>
          </a:xfrm>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b="1" dirty="0" smtClean="0">
                <a:ln/>
                <a:solidFill>
                  <a:schemeClr val="accent3"/>
                </a:solidFill>
              </a:rPr>
              <a:t>Worship can only be done in the Spirit</a:t>
            </a:r>
            <a:endParaRPr lang="en-US" b="1" dirty="0">
              <a:ln/>
              <a:solidFill>
                <a:schemeClr val="accent3"/>
              </a:solidFill>
            </a:endParaRPr>
          </a:p>
        </p:txBody>
      </p:sp>
      <p:sp>
        <p:nvSpPr>
          <p:cNvPr id="3" name="Content Placeholder 2"/>
          <p:cNvSpPr>
            <a:spLocks noGrp="1"/>
          </p:cNvSpPr>
          <p:nvPr>
            <p:ph idx="1"/>
          </p:nvPr>
        </p:nvSpPr>
        <p:spPr>
          <a:xfrm>
            <a:off x="353137" y="1304377"/>
            <a:ext cx="9688637" cy="5453869"/>
          </a:xfrm>
        </p:spPr>
        <p:txBody>
          <a:bodyPr>
            <a:normAutofit/>
          </a:bodyPr>
          <a:lstStyle/>
          <a:p>
            <a:r>
              <a:rPr lang="en-US" sz="2000" b="1" dirty="0" smtClean="0"/>
              <a:t>“But </a:t>
            </a:r>
            <a:r>
              <a:rPr lang="en-US" sz="2000" b="1" dirty="0"/>
              <a:t>an hour is coming, and now is, when the true worshipers will worship the Father in spirit and truth; for such people the Father seeks to be His worshipers. 24 "God is spirit, and those who worship Him must worship in spirit and </a:t>
            </a:r>
            <a:r>
              <a:rPr lang="en-US" sz="2000" b="1" dirty="0" smtClean="0"/>
              <a:t>truth.” John 4:23-24</a:t>
            </a:r>
          </a:p>
          <a:p>
            <a:r>
              <a:rPr lang="en-US" sz="2000" b="1" dirty="0" smtClean="0"/>
              <a:t>“I will ask the Father, and He will give you another Helper, that He may be with you forever; that is the Spirit of truth, whom the world cannot receive, because it does not see Him or know Him, but you know Him because He abides with you and will be in you.” John 14:16-17</a:t>
            </a:r>
          </a:p>
          <a:p>
            <a:r>
              <a:rPr lang="en-US" sz="2000" b="1" dirty="0" smtClean="0"/>
              <a:t>“No one can say ‘Jesus is Lord’ except in the Holy Spirit.” I Corinthians 12:3</a:t>
            </a:r>
          </a:p>
          <a:p>
            <a:r>
              <a:rPr lang="en-US" sz="2000" b="1" dirty="0" smtClean="0"/>
              <a:t>“Having the Holy Spirit reside within does not guarantee that we always will worship I spirit and truth, but His presence does mean we can. To worship God in spirit involves worship from the inside out. It also necessitates sincerity in our acts of worship. No matter how spiritual the song you are singing, no matter how poetic the prayer you are praying, if it isn’t sincere then it isn’t worship; it’s hypocrisy.” (Whitney, 107)</a:t>
            </a:r>
          </a:p>
          <a:p>
            <a:endParaRPr lang="en-US" dirty="0"/>
          </a:p>
        </p:txBody>
      </p:sp>
    </p:spTree>
    <p:extLst>
      <p:ext uri="{BB962C8B-B14F-4D97-AF65-F5344CB8AC3E}">
        <p14:creationId xmlns:p14="http://schemas.microsoft.com/office/powerpoint/2010/main" val="3987342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629" y="210590"/>
            <a:ext cx="9780078" cy="1320800"/>
          </a:xfrm>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b="1" dirty="0" smtClean="0">
                <a:ln/>
                <a:solidFill>
                  <a:schemeClr val="accent3"/>
                </a:solidFill>
              </a:rPr>
              <a:t>Worship can only be done in truth</a:t>
            </a:r>
            <a:endParaRPr lang="en-US" b="1" dirty="0">
              <a:ln/>
              <a:solidFill>
                <a:schemeClr val="accent3"/>
              </a:solidFill>
            </a:endParaRPr>
          </a:p>
        </p:txBody>
      </p:sp>
      <p:sp>
        <p:nvSpPr>
          <p:cNvPr id="3" name="Content Placeholder 2"/>
          <p:cNvSpPr>
            <a:spLocks noGrp="1"/>
          </p:cNvSpPr>
          <p:nvPr>
            <p:ph idx="1"/>
          </p:nvPr>
        </p:nvSpPr>
        <p:spPr>
          <a:xfrm>
            <a:off x="353137" y="1304377"/>
            <a:ext cx="9688637" cy="5453869"/>
          </a:xfrm>
        </p:spPr>
        <p:txBody>
          <a:bodyPr>
            <a:normAutofit/>
          </a:bodyPr>
          <a:lstStyle/>
          <a:p>
            <a:r>
              <a:rPr lang="en-US" sz="2000" b="1" dirty="0" smtClean="0"/>
              <a:t>“But </a:t>
            </a:r>
            <a:r>
              <a:rPr lang="en-US" sz="2000" b="1" dirty="0"/>
              <a:t>an hour is coming, and now is, when the true worshipers will worship the Father in spirit and truth; for such people the Father seeks to be His worshipers. 24 "God is spirit, and those who worship Him must worship in spirit and </a:t>
            </a:r>
            <a:r>
              <a:rPr lang="en-US" sz="2000" b="1" dirty="0" smtClean="0"/>
              <a:t>truth.” John 4:23-24</a:t>
            </a:r>
            <a:endParaRPr lang="en-US" dirty="0" smtClean="0"/>
          </a:p>
          <a:p>
            <a:r>
              <a:rPr lang="en-US" sz="2000" b="1" dirty="0" smtClean="0"/>
              <a:t>“The balance to worshiping in spirit is to worship in truth. Worship in truth is worship according to the truth of Scripture.” </a:t>
            </a:r>
            <a:r>
              <a:rPr lang="en-US" sz="2000" b="1" dirty="0"/>
              <a:t>(Whitney, 107)</a:t>
            </a:r>
          </a:p>
          <a:p>
            <a:r>
              <a:rPr lang="en-US" sz="2000" b="1" dirty="0" smtClean="0"/>
              <a:t>“We worship Him according to the truth of who He says He is: a God of both mercy and justice, of love an wrath, who both welcomes into heaven and condemns into hell.” </a:t>
            </a:r>
            <a:r>
              <a:rPr lang="en-US" sz="2000" b="1" dirty="0"/>
              <a:t>(Whitney, 107)</a:t>
            </a:r>
          </a:p>
          <a:p>
            <a:endParaRPr lang="en-US" sz="2000" b="1" dirty="0" smtClean="0"/>
          </a:p>
          <a:p>
            <a:endParaRPr lang="en-US" sz="2000" b="1" dirty="0" smtClean="0"/>
          </a:p>
        </p:txBody>
      </p:sp>
    </p:spTree>
    <p:extLst>
      <p:ext uri="{BB962C8B-B14F-4D97-AF65-F5344CB8AC3E}">
        <p14:creationId xmlns:p14="http://schemas.microsoft.com/office/powerpoint/2010/main" val="3787199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155</TotalTime>
  <Words>1240</Words>
  <Application>Microsoft Office PowerPoint</Application>
  <PresentationFormat>Widescreen</PresentationFormat>
  <Paragraphs>39</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Trebuchet MS</vt:lpstr>
      <vt:lpstr>Wingdings 3</vt:lpstr>
      <vt:lpstr>Facet</vt:lpstr>
      <vt:lpstr>Worship</vt:lpstr>
      <vt:lpstr>It is always all about worshiping God!</vt:lpstr>
      <vt:lpstr>God commands that we worship Him</vt:lpstr>
      <vt:lpstr>It is our duty and obligation to worship God</vt:lpstr>
      <vt:lpstr>Whenever Christians talk about worship, they are almost always and exclusively talking about worshiping God as believers in a group context. Also, for some reason, we almost always equate worship with music. </vt:lpstr>
      <vt:lpstr>There is certainly a place and an essential need for corporate worship. However, personal time with the Lord in individual worship may be some of the most rewarding experiences you can have.</vt:lpstr>
      <vt:lpstr>As an individual Spiritual Discipline, what is worship?</vt:lpstr>
      <vt:lpstr>Worship can only be done in the Spirit</vt:lpstr>
      <vt:lpstr>Worship can only be done in truth</vt:lpstr>
      <vt:lpstr>Is worship a duty or an honor?</vt:lpstr>
      <vt:lpstr>One wonderful way to worship God is by meditating on His names</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Worship</dc:title>
  <dc:creator>Mark Carpenter</dc:creator>
  <cp:lastModifiedBy>Mark Carpenter</cp:lastModifiedBy>
  <cp:revision>23</cp:revision>
  <dcterms:created xsi:type="dcterms:W3CDTF">2018-09-16T20:01:55Z</dcterms:created>
  <dcterms:modified xsi:type="dcterms:W3CDTF">2018-09-16T22:39:11Z</dcterms:modified>
</cp:coreProperties>
</file>