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9" r:id="rId3"/>
    <p:sldId id="263" r:id="rId4"/>
    <p:sldId id="258" r:id="rId5"/>
    <p:sldId id="262" r:id="rId6"/>
    <p:sldId id="261" r:id="rId7"/>
    <p:sldId id="260" r:id="rId8"/>
    <p:sldId id="257" r:id="rId9"/>
    <p:sldId id="268" r:id="rId10"/>
    <p:sldId id="267" r:id="rId11"/>
    <p:sldId id="270" r:id="rId12"/>
    <p:sldId id="266" r:id="rId13"/>
    <p:sldId id="271" r:id="rId14"/>
    <p:sldId id="265" r:id="rId15"/>
    <p:sldId id="264" r:id="rId16"/>
    <p:sldId id="269"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67CF8D6-DD08-4F5A-9E66-26B4B3A29314}" type="datetimeFigureOut">
              <a:rPr lang="en-US" smtClean="0"/>
              <a:t>9/23/2018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5630DC-12E3-424D-A0F1-250866A5C406}" type="slidenum">
              <a:rPr lang="en-US" smtClean="0"/>
              <a:t>‹#›</a:t>
            </a:fld>
            <a:endParaRPr lang="en-US"/>
          </a:p>
        </p:txBody>
      </p:sp>
    </p:spTree>
    <p:extLst>
      <p:ext uri="{BB962C8B-B14F-4D97-AF65-F5344CB8AC3E}">
        <p14:creationId xmlns:p14="http://schemas.microsoft.com/office/powerpoint/2010/main" val="3864149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67CF8D6-DD08-4F5A-9E66-26B4B3A29314}" type="datetimeFigureOut">
              <a:rPr lang="en-US" smtClean="0"/>
              <a:t>9/23/2018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5630DC-12E3-424D-A0F1-250866A5C406}" type="slidenum">
              <a:rPr lang="en-US" smtClean="0"/>
              <a:t>‹#›</a:t>
            </a:fld>
            <a:endParaRPr lang="en-US"/>
          </a:p>
        </p:txBody>
      </p:sp>
    </p:spTree>
    <p:extLst>
      <p:ext uri="{BB962C8B-B14F-4D97-AF65-F5344CB8AC3E}">
        <p14:creationId xmlns:p14="http://schemas.microsoft.com/office/powerpoint/2010/main" val="1892577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67CF8D6-DD08-4F5A-9E66-26B4B3A29314}" type="datetimeFigureOut">
              <a:rPr lang="en-US" smtClean="0"/>
              <a:t>9/23/2018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5630DC-12E3-424D-A0F1-250866A5C40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95018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67CF8D6-DD08-4F5A-9E66-26B4B3A29314}" type="datetimeFigureOut">
              <a:rPr lang="en-US" smtClean="0"/>
              <a:t>9/23/2018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5630DC-12E3-424D-A0F1-250866A5C406}" type="slidenum">
              <a:rPr lang="en-US" smtClean="0"/>
              <a:t>‹#›</a:t>
            </a:fld>
            <a:endParaRPr lang="en-US"/>
          </a:p>
        </p:txBody>
      </p:sp>
    </p:spTree>
    <p:extLst>
      <p:ext uri="{BB962C8B-B14F-4D97-AF65-F5344CB8AC3E}">
        <p14:creationId xmlns:p14="http://schemas.microsoft.com/office/powerpoint/2010/main" val="10729789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67CF8D6-DD08-4F5A-9E66-26B4B3A29314}" type="datetimeFigureOut">
              <a:rPr lang="en-US" smtClean="0"/>
              <a:t>9/23/2018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5630DC-12E3-424D-A0F1-250866A5C40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188544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67CF8D6-DD08-4F5A-9E66-26B4B3A29314}" type="datetimeFigureOut">
              <a:rPr lang="en-US" smtClean="0"/>
              <a:t>9/23/2018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5630DC-12E3-424D-A0F1-250866A5C406}" type="slidenum">
              <a:rPr lang="en-US" smtClean="0"/>
              <a:t>‹#›</a:t>
            </a:fld>
            <a:endParaRPr lang="en-US"/>
          </a:p>
        </p:txBody>
      </p:sp>
    </p:spTree>
    <p:extLst>
      <p:ext uri="{BB962C8B-B14F-4D97-AF65-F5344CB8AC3E}">
        <p14:creationId xmlns:p14="http://schemas.microsoft.com/office/powerpoint/2010/main" val="21602864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7CF8D6-DD08-4F5A-9E66-26B4B3A29314}" type="datetimeFigureOut">
              <a:rPr lang="en-US" smtClean="0"/>
              <a:t>9/23/2018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5630DC-12E3-424D-A0F1-250866A5C406}" type="slidenum">
              <a:rPr lang="en-US" smtClean="0"/>
              <a:t>‹#›</a:t>
            </a:fld>
            <a:endParaRPr lang="en-US"/>
          </a:p>
        </p:txBody>
      </p:sp>
    </p:spTree>
    <p:extLst>
      <p:ext uri="{BB962C8B-B14F-4D97-AF65-F5344CB8AC3E}">
        <p14:creationId xmlns:p14="http://schemas.microsoft.com/office/powerpoint/2010/main" val="22905994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7CF8D6-DD08-4F5A-9E66-26B4B3A29314}" type="datetimeFigureOut">
              <a:rPr lang="en-US" smtClean="0"/>
              <a:t>9/23/2018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5630DC-12E3-424D-A0F1-250866A5C406}" type="slidenum">
              <a:rPr lang="en-US" smtClean="0"/>
              <a:t>‹#›</a:t>
            </a:fld>
            <a:endParaRPr lang="en-US"/>
          </a:p>
        </p:txBody>
      </p:sp>
    </p:spTree>
    <p:extLst>
      <p:ext uri="{BB962C8B-B14F-4D97-AF65-F5344CB8AC3E}">
        <p14:creationId xmlns:p14="http://schemas.microsoft.com/office/powerpoint/2010/main" val="2828998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7CF8D6-DD08-4F5A-9E66-26B4B3A29314}" type="datetimeFigureOut">
              <a:rPr lang="en-US" smtClean="0"/>
              <a:t>9/23/2018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5630DC-12E3-424D-A0F1-250866A5C406}" type="slidenum">
              <a:rPr lang="en-US" smtClean="0"/>
              <a:t>‹#›</a:t>
            </a:fld>
            <a:endParaRPr lang="en-US"/>
          </a:p>
        </p:txBody>
      </p:sp>
    </p:spTree>
    <p:extLst>
      <p:ext uri="{BB962C8B-B14F-4D97-AF65-F5344CB8AC3E}">
        <p14:creationId xmlns:p14="http://schemas.microsoft.com/office/powerpoint/2010/main" val="1404708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67CF8D6-DD08-4F5A-9E66-26B4B3A29314}" type="datetimeFigureOut">
              <a:rPr lang="en-US" smtClean="0"/>
              <a:t>9/23/2018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5630DC-12E3-424D-A0F1-250866A5C406}" type="slidenum">
              <a:rPr lang="en-US" smtClean="0"/>
              <a:t>‹#›</a:t>
            </a:fld>
            <a:endParaRPr lang="en-US"/>
          </a:p>
        </p:txBody>
      </p:sp>
    </p:spTree>
    <p:extLst>
      <p:ext uri="{BB962C8B-B14F-4D97-AF65-F5344CB8AC3E}">
        <p14:creationId xmlns:p14="http://schemas.microsoft.com/office/powerpoint/2010/main" val="3335037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67CF8D6-DD08-4F5A-9E66-26B4B3A29314}" type="datetimeFigureOut">
              <a:rPr lang="en-US" smtClean="0"/>
              <a:t>9/23/2018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5630DC-12E3-424D-A0F1-250866A5C406}" type="slidenum">
              <a:rPr lang="en-US" smtClean="0"/>
              <a:t>‹#›</a:t>
            </a:fld>
            <a:endParaRPr lang="en-US"/>
          </a:p>
        </p:txBody>
      </p:sp>
    </p:spTree>
    <p:extLst>
      <p:ext uri="{BB962C8B-B14F-4D97-AF65-F5344CB8AC3E}">
        <p14:creationId xmlns:p14="http://schemas.microsoft.com/office/powerpoint/2010/main" val="4158145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7CF8D6-DD08-4F5A-9E66-26B4B3A29314}" type="datetimeFigureOut">
              <a:rPr lang="en-US" smtClean="0"/>
              <a:t>9/23/2018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5630DC-12E3-424D-A0F1-250866A5C406}" type="slidenum">
              <a:rPr lang="en-US" smtClean="0"/>
              <a:t>‹#›</a:t>
            </a:fld>
            <a:endParaRPr lang="en-US"/>
          </a:p>
        </p:txBody>
      </p:sp>
    </p:spTree>
    <p:extLst>
      <p:ext uri="{BB962C8B-B14F-4D97-AF65-F5344CB8AC3E}">
        <p14:creationId xmlns:p14="http://schemas.microsoft.com/office/powerpoint/2010/main" val="2803395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67CF8D6-DD08-4F5A-9E66-26B4B3A29314}" type="datetimeFigureOut">
              <a:rPr lang="en-US" smtClean="0"/>
              <a:t>9/23/2018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5630DC-12E3-424D-A0F1-250866A5C406}" type="slidenum">
              <a:rPr lang="en-US" smtClean="0"/>
              <a:t>‹#›</a:t>
            </a:fld>
            <a:endParaRPr lang="en-US"/>
          </a:p>
        </p:txBody>
      </p:sp>
    </p:spTree>
    <p:extLst>
      <p:ext uri="{BB962C8B-B14F-4D97-AF65-F5344CB8AC3E}">
        <p14:creationId xmlns:p14="http://schemas.microsoft.com/office/powerpoint/2010/main" val="1236581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7CF8D6-DD08-4F5A-9E66-26B4B3A29314}" type="datetimeFigureOut">
              <a:rPr lang="en-US" smtClean="0"/>
              <a:t>9/23/2018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5630DC-12E3-424D-A0F1-250866A5C406}" type="slidenum">
              <a:rPr lang="en-US" smtClean="0"/>
              <a:t>‹#›</a:t>
            </a:fld>
            <a:endParaRPr lang="en-US"/>
          </a:p>
        </p:txBody>
      </p:sp>
    </p:spTree>
    <p:extLst>
      <p:ext uri="{BB962C8B-B14F-4D97-AF65-F5344CB8AC3E}">
        <p14:creationId xmlns:p14="http://schemas.microsoft.com/office/powerpoint/2010/main" val="1910773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67CF8D6-DD08-4F5A-9E66-26B4B3A29314}" type="datetimeFigureOut">
              <a:rPr lang="en-US" smtClean="0"/>
              <a:t>9/23/2018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5630DC-12E3-424D-A0F1-250866A5C406}" type="slidenum">
              <a:rPr lang="en-US" smtClean="0"/>
              <a:t>‹#›</a:t>
            </a:fld>
            <a:endParaRPr lang="en-US"/>
          </a:p>
        </p:txBody>
      </p:sp>
    </p:spTree>
    <p:extLst>
      <p:ext uri="{BB962C8B-B14F-4D97-AF65-F5344CB8AC3E}">
        <p14:creationId xmlns:p14="http://schemas.microsoft.com/office/powerpoint/2010/main" val="3175685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5630DC-12E3-424D-A0F1-250866A5C406}" type="slidenum">
              <a:rPr lang="en-US" smtClean="0"/>
              <a:t>‹#›</a:t>
            </a:fld>
            <a:endParaRPr lang="en-US"/>
          </a:p>
        </p:txBody>
      </p:sp>
      <p:sp>
        <p:nvSpPr>
          <p:cNvPr id="5" name="Date Placeholder 4"/>
          <p:cNvSpPr>
            <a:spLocks noGrp="1"/>
          </p:cNvSpPr>
          <p:nvPr>
            <p:ph type="dt" sz="half" idx="10"/>
          </p:nvPr>
        </p:nvSpPr>
        <p:spPr/>
        <p:txBody>
          <a:bodyPr/>
          <a:lstStyle/>
          <a:p>
            <a:fld id="{E67CF8D6-DD08-4F5A-9E66-26B4B3A29314}" type="datetimeFigureOut">
              <a:rPr lang="en-US" smtClean="0"/>
              <a:t>9/23/2018</a:t>
            </a:fld>
            <a:endParaRPr lang="en-US"/>
          </a:p>
        </p:txBody>
      </p:sp>
    </p:spTree>
    <p:extLst>
      <p:ext uri="{BB962C8B-B14F-4D97-AF65-F5344CB8AC3E}">
        <p14:creationId xmlns:p14="http://schemas.microsoft.com/office/powerpoint/2010/main" val="3550875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67CF8D6-DD08-4F5A-9E66-26B4B3A29314}" type="datetimeFigureOut">
              <a:rPr lang="en-US" smtClean="0"/>
              <a:t>9/23/2018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15630DC-12E3-424D-A0F1-250866A5C406}" type="slidenum">
              <a:rPr lang="en-US" smtClean="0"/>
              <a:t>‹#›</a:t>
            </a:fld>
            <a:endParaRPr lang="en-US"/>
          </a:p>
        </p:txBody>
      </p:sp>
    </p:spTree>
    <p:extLst>
      <p:ext uri="{BB962C8B-B14F-4D97-AF65-F5344CB8AC3E}">
        <p14:creationId xmlns:p14="http://schemas.microsoft.com/office/powerpoint/2010/main" val="402691422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9600" b="1" dirty="0" smtClean="0">
                <a:ln/>
                <a:solidFill>
                  <a:schemeClr val="accent3"/>
                </a:solidFill>
              </a:rPr>
              <a:t>Stewardship</a:t>
            </a:r>
            <a:endParaRPr lang="en-US" sz="9600" b="1" dirty="0">
              <a:ln/>
              <a:solidFill>
                <a:schemeClr val="accent3"/>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795280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323" y="285404"/>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Stewardship in the home</a:t>
            </a:r>
            <a:endParaRPr lang="en-US" sz="4800" b="1" dirty="0">
              <a:ln/>
              <a:solidFill>
                <a:schemeClr val="accent3"/>
              </a:solidFill>
            </a:endParaRPr>
          </a:p>
        </p:txBody>
      </p:sp>
      <p:sp>
        <p:nvSpPr>
          <p:cNvPr id="3" name="Content Placeholder 2"/>
          <p:cNvSpPr>
            <a:spLocks noGrp="1"/>
          </p:cNvSpPr>
          <p:nvPr>
            <p:ph idx="1"/>
          </p:nvPr>
        </p:nvSpPr>
        <p:spPr>
          <a:xfrm>
            <a:off x="278323" y="1495571"/>
            <a:ext cx="9331190" cy="3880773"/>
          </a:xfrm>
        </p:spPr>
        <p:txBody>
          <a:bodyPr>
            <a:noAutofit/>
          </a:bodyPr>
          <a:lstStyle/>
          <a:p>
            <a:r>
              <a:rPr lang="en-US" sz="2000" b="1" dirty="0" smtClean="0"/>
              <a:t>“Honor widows who are widows indeed; but if any widow has children or grandchildren, they must first learn to practice piety in regard to their own family and to make some return to their parents; for this is acceptable in the sight of God.” </a:t>
            </a:r>
            <a:r>
              <a:rPr lang="en-US" sz="2000" b="1" dirty="0" smtClean="0">
                <a:solidFill>
                  <a:srgbClr val="FF0000"/>
                </a:solidFill>
              </a:rPr>
              <a:t>I Timothy 5:3</a:t>
            </a:r>
          </a:p>
          <a:p>
            <a:r>
              <a:rPr lang="en-US" sz="2000" b="1" dirty="0" smtClean="0"/>
              <a:t>“If anyone does not provide for his own, and especially for those of his household, he has denied the faith and is worse than an unbeliever.” </a:t>
            </a:r>
            <a:r>
              <a:rPr lang="en-US" sz="2000" b="1" dirty="0" smtClean="0">
                <a:solidFill>
                  <a:srgbClr val="FF0000"/>
                </a:solidFill>
              </a:rPr>
              <a:t>I Timothy 5:8</a:t>
            </a:r>
          </a:p>
          <a:p>
            <a:pPr lvl="1"/>
            <a:r>
              <a:rPr lang="en-US" sz="1800" b="1" dirty="0" smtClean="0"/>
              <a:t>In this context, Paul is addressing families and their personal responsibilities to other members of their household.</a:t>
            </a:r>
          </a:p>
          <a:p>
            <a:r>
              <a:rPr lang="en-US" sz="2000" b="1" dirty="0" smtClean="0"/>
              <a:t>“If anyone is not willing to work, then he is not to eat either. For we hear that some among you are leading an undisciplined life, doing no work at all, but acting like busybodies. Now such persons we command and exhort in the Lord Jesus Christ to work in quiet fashion and eat their own bread. But as for you, brothers, do not grow weary of doing good.” </a:t>
            </a:r>
            <a:r>
              <a:rPr lang="en-US" sz="2000" b="1" dirty="0" smtClean="0">
                <a:solidFill>
                  <a:srgbClr val="FF0000"/>
                </a:solidFill>
              </a:rPr>
              <a:t>II Thessalonians 3:10-12</a:t>
            </a:r>
            <a:endParaRPr lang="en-US" sz="2000" b="1" dirty="0">
              <a:solidFill>
                <a:srgbClr val="FF0000"/>
              </a:solidFill>
            </a:endParaRPr>
          </a:p>
        </p:txBody>
      </p:sp>
    </p:spTree>
    <p:extLst>
      <p:ext uri="{BB962C8B-B14F-4D97-AF65-F5344CB8AC3E}">
        <p14:creationId xmlns:p14="http://schemas.microsoft.com/office/powerpoint/2010/main" val="676248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07067" y="2404534"/>
            <a:ext cx="8183780"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600" b="1" dirty="0" smtClean="0">
                <a:ln/>
                <a:solidFill>
                  <a:schemeClr val="accent3"/>
                </a:solidFill>
              </a:rPr>
              <a:t>Please allow me a personal pet peeve!</a:t>
            </a:r>
            <a:endParaRPr lang="en-US" sz="66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869733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32330" y="1983193"/>
            <a:ext cx="8758517"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400" b="1" dirty="0" smtClean="0">
                <a:ln/>
                <a:solidFill>
                  <a:schemeClr val="accent3"/>
                </a:solidFill>
              </a:rPr>
              <a:t>50+ years ago, what happened to momma and daddy when they could no longer live alone and take care of themselves?</a:t>
            </a:r>
            <a:endParaRPr lang="en-US" sz="4400" b="1" dirty="0">
              <a:ln/>
              <a:solidFill>
                <a:schemeClr val="accent3"/>
              </a:solidFill>
            </a:endParaRPr>
          </a:p>
        </p:txBody>
      </p:sp>
      <p:sp>
        <p:nvSpPr>
          <p:cNvPr id="6" name="TextBox 5"/>
          <p:cNvSpPr txBox="1"/>
          <p:nvPr/>
        </p:nvSpPr>
        <p:spPr>
          <a:xfrm>
            <a:off x="806823" y="4356847"/>
            <a:ext cx="9009529" cy="1200329"/>
          </a:xfrm>
          <a:prstGeom prst="rect">
            <a:avLst/>
          </a:prstGeom>
          <a:noFill/>
        </p:spPr>
        <p:txBody>
          <a:bodyPr wrap="square" rtlCol="0">
            <a:spAutoFit/>
          </a:bodyPr>
          <a:lstStyle/>
          <a:p>
            <a:pPr algn="ctr"/>
            <a:r>
              <a:rPr lang="en-US" sz="2400" b="1" dirty="0" smtClean="0"/>
              <a:t>You moved them in with you. Either the kids doubled up, or you built another room. You did what was needed to take care of them, PERIOD!</a:t>
            </a:r>
            <a:endParaRPr lang="en-US" sz="2400" b="1" dirty="0"/>
          </a:p>
        </p:txBody>
      </p:sp>
    </p:spTree>
    <p:extLst>
      <p:ext uri="{BB962C8B-B14F-4D97-AF65-F5344CB8AC3E}">
        <p14:creationId xmlns:p14="http://schemas.microsoft.com/office/powerpoint/2010/main" val="3247339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32330" y="1983193"/>
            <a:ext cx="8758517"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400" b="1" dirty="0" smtClean="0">
                <a:ln/>
                <a:solidFill>
                  <a:schemeClr val="accent3"/>
                </a:solidFill>
              </a:rPr>
              <a:t>Today, what often happens to momma and daddy when they can no longer live alone and take care of themselves?</a:t>
            </a:r>
            <a:endParaRPr lang="en-US" sz="4400" b="1" dirty="0">
              <a:ln/>
              <a:solidFill>
                <a:schemeClr val="accent3"/>
              </a:solidFill>
            </a:endParaRPr>
          </a:p>
        </p:txBody>
      </p:sp>
      <p:sp>
        <p:nvSpPr>
          <p:cNvPr id="6" name="TextBox 5"/>
          <p:cNvSpPr txBox="1"/>
          <p:nvPr/>
        </p:nvSpPr>
        <p:spPr>
          <a:xfrm>
            <a:off x="806823" y="4356847"/>
            <a:ext cx="9009529" cy="830997"/>
          </a:xfrm>
          <a:prstGeom prst="rect">
            <a:avLst/>
          </a:prstGeom>
          <a:noFill/>
        </p:spPr>
        <p:txBody>
          <a:bodyPr wrap="square" rtlCol="0">
            <a:spAutoFit/>
          </a:bodyPr>
          <a:lstStyle/>
          <a:p>
            <a:pPr algn="ctr"/>
            <a:r>
              <a:rPr lang="en-US" sz="2400" b="1" dirty="0" smtClean="0"/>
              <a:t>We move them to a nursing home and find every excuse possible as to why we cannot take them into our homes!</a:t>
            </a:r>
            <a:endParaRPr lang="en-US" sz="2400" b="1" dirty="0"/>
          </a:p>
        </p:txBody>
      </p:sp>
    </p:spTree>
    <p:extLst>
      <p:ext uri="{BB962C8B-B14F-4D97-AF65-F5344CB8AC3E}">
        <p14:creationId xmlns:p14="http://schemas.microsoft.com/office/powerpoint/2010/main" val="2523895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33718" y="475130"/>
            <a:ext cx="8534400" cy="1200329"/>
          </a:xfrm>
          <a:prstGeom prst="rect">
            <a:avLst/>
          </a:prstGeom>
          <a:noFill/>
        </p:spPr>
        <p:txBody>
          <a:bodyPr wrap="square" rtlCol="0">
            <a:spAutoFit/>
          </a:bodyPr>
          <a:lstStyle/>
          <a:p>
            <a:r>
              <a:rPr lang="en-US" sz="2400" b="1" dirty="0" smtClean="0"/>
              <a:t>I thank God for nursing homes and there are many times when a nursing home is both the best and only option available.</a:t>
            </a:r>
            <a:endParaRPr lang="en-US" sz="2400" b="1" dirty="0"/>
          </a:p>
        </p:txBody>
      </p:sp>
      <p:sp>
        <p:nvSpPr>
          <p:cNvPr id="7" name="TextBox 6"/>
          <p:cNvSpPr txBox="1"/>
          <p:nvPr/>
        </p:nvSpPr>
        <p:spPr>
          <a:xfrm>
            <a:off x="833718" y="1906291"/>
            <a:ext cx="1795684" cy="461665"/>
          </a:xfrm>
          <a:prstGeom prst="rect">
            <a:avLst/>
          </a:prstGeom>
          <a:noFill/>
        </p:spPr>
        <p:txBody>
          <a:bodyPr wrap="none" rtlCol="0">
            <a:spAutoFit/>
          </a:bodyPr>
          <a:lstStyle/>
          <a:p>
            <a:r>
              <a:rPr lang="en-US" sz="2400" b="1" dirty="0" smtClean="0"/>
              <a:t>However….</a:t>
            </a:r>
            <a:endParaRPr lang="en-US" sz="2400" b="1" dirty="0"/>
          </a:p>
        </p:txBody>
      </p:sp>
      <p:sp>
        <p:nvSpPr>
          <p:cNvPr id="8" name="TextBox 7"/>
          <p:cNvSpPr txBox="1"/>
          <p:nvPr/>
        </p:nvSpPr>
        <p:spPr>
          <a:xfrm>
            <a:off x="833718" y="2735832"/>
            <a:ext cx="8892988" cy="1938992"/>
          </a:xfrm>
          <a:prstGeom prst="rect">
            <a:avLst/>
          </a:prstGeom>
          <a:noFill/>
        </p:spPr>
        <p:txBody>
          <a:bodyPr wrap="square" rtlCol="0">
            <a:spAutoFit/>
          </a:bodyPr>
          <a:lstStyle/>
          <a:p>
            <a:r>
              <a:rPr lang="en-US" sz="2400" b="1" dirty="0" smtClean="0"/>
              <a:t>In my thirty plus years of ministry experience, beyond my ability to count, I have visited men and women, in nursing homes, who are perfectly capable of living at home with only minimal care. But, their children do not want to be inconvenienced.</a:t>
            </a:r>
            <a:endParaRPr lang="en-US" sz="2400" b="1" dirty="0"/>
          </a:p>
        </p:txBody>
      </p:sp>
      <p:sp>
        <p:nvSpPr>
          <p:cNvPr id="9" name="TextBox 8"/>
          <p:cNvSpPr txBox="1"/>
          <p:nvPr/>
        </p:nvSpPr>
        <p:spPr>
          <a:xfrm>
            <a:off x="833718" y="4917194"/>
            <a:ext cx="8534400" cy="1200329"/>
          </a:xfrm>
          <a:prstGeom prst="rect">
            <a:avLst/>
          </a:prstGeom>
          <a:noFill/>
        </p:spPr>
        <p:txBody>
          <a:bodyPr wrap="square" rtlCol="0">
            <a:spAutoFit/>
          </a:bodyPr>
          <a:lstStyle/>
          <a:p>
            <a:r>
              <a:rPr lang="en-US" sz="2400" b="1" dirty="0" smtClean="0"/>
              <a:t>I have met men and women who were force into these homes against their will and their children never visit them even though they live in the same town!</a:t>
            </a:r>
            <a:endParaRPr lang="en-US" sz="2400" b="1" dirty="0"/>
          </a:p>
        </p:txBody>
      </p:sp>
    </p:spTree>
    <p:extLst>
      <p:ext uri="{BB962C8B-B14F-4D97-AF65-F5344CB8AC3E}">
        <p14:creationId xmlns:p14="http://schemas.microsoft.com/office/powerpoint/2010/main" val="2582363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0328" y="3605805"/>
            <a:ext cx="10094259"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000" b="1" dirty="0" smtClean="0">
                <a:ln/>
                <a:solidFill>
                  <a:schemeClr val="accent3"/>
                </a:solidFill>
              </a:rPr>
              <a:t>The Bible never says that “charity begins in the home.” However, if there is no charity in the home, then you are living in an unbiblical home! As a steward of God’s resources, you are obligated by God to provide for your family.</a:t>
            </a:r>
            <a:endParaRPr lang="en-US" sz="4000" b="1" dirty="0">
              <a:ln/>
              <a:solidFill>
                <a:schemeClr val="accent3"/>
              </a:solidFill>
            </a:endParaRPr>
          </a:p>
        </p:txBody>
      </p:sp>
    </p:spTree>
    <p:extLst>
      <p:ext uri="{BB962C8B-B14F-4D97-AF65-F5344CB8AC3E}">
        <p14:creationId xmlns:p14="http://schemas.microsoft.com/office/powerpoint/2010/main" val="22477280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887" y="343593"/>
            <a:ext cx="9181561"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Stewardship in the Community</a:t>
            </a:r>
            <a:endParaRPr lang="en-US" sz="4800" b="1" dirty="0">
              <a:ln/>
              <a:solidFill>
                <a:schemeClr val="accent3"/>
              </a:solidFill>
            </a:endParaRPr>
          </a:p>
        </p:txBody>
      </p:sp>
      <p:sp>
        <p:nvSpPr>
          <p:cNvPr id="3" name="Content Placeholder 2"/>
          <p:cNvSpPr>
            <a:spLocks noGrp="1"/>
          </p:cNvSpPr>
          <p:nvPr>
            <p:ph idx="1"/>
          </p:nvPr>
        </p:nvSpPr>
        <p:spPr>
          <a:xfrm>
            <a:off x="384887" y="1404131"/>
            <a:ext cx="9390880" cy="5287614"/>
          </a:xfrm>
        </p:spPr>
        <p:txBody>
          <a:bodyPr>
            <a:normAutofit fontScale="92500" lnSpcReduction="10000"/>
          </a:bodyPr>
          <a:lstStyle/>
          <a:p>
            <a:r>
              <a:rPr lang="en-US" sz="2200" b="1" dirty="0" smtClean="0"/>
              <a:t>“the people from the cities in the vicinity of Jerusalem were coming together, bringing people who were sick or afflicted with unclean spirits, and they were all being healed.” </a:t>
            </a:r>
            <a:r>
              <a:rPr lang="en-US" sz="2200" b="1" dirty="0" smtClean="0">
                <a:solidFill>
                  <a:srgbClr val="FF0000"/>
                </a:solidFill>
              </a:rPr>
              <a:t>Acts 5:16</a:t>
            </a:r>
          </a:p>
          <a:p>
            <a:r>
              <a:rPr lang="en-US" sz="2200" b="1" dirty="0" smtClean="0"/>
              <a:t>“Then the righteous will answer Him, Lord, when did we see You hungry, and feed You, or thirsty, and give You something to drink? And when did we see You a stranger, and invite You in, or naked, and clothe You? When did we see You sick, or in prison and come to You? The King will answer and say to them; Truly I say to you, to the extent that you did it to one of these brothers of Mine, even the least of them, you did it to Me.” </a:t>
            </a:r>
            <a:r>
              <a:rPr lang="en-US" sz="2200" b="1" dirty="0" smtClean="0">
                <a:solidFill>
                  <a:srgbClr val="FF0000"/>
                </a:solidFill>
              </a:rPr>
              <a:t>Matthew 25:37-40</a:t>
            </a:r>
          </a:p>
          <a:p>
            <a:r>
              <a:rPr lang="en-US" sz="2200" b="1" dirty="0" smtClean="0"/>
              <a:t>“When you reap the harvest of your  land, moreover, you shall not reap the very corners of your field nor gather the gleaning of your harvest; you are to leave them for the needy and the alien. I am the Lord your God.” </a:t>
            </a:r>
            <a:r>
              <a:rPr lang="en-US" sz="2200" b="1" dirty="0" smtClean="0">
                <a:solidFill>
                  <a:srgbClr val="FF0000"/>
                </a:solidFill>
              </a:rPr>
              <a:t>Leviticus 23:22</a:t>
            </a:r>
          </a:p>
          <a:p>
            <a:r>
              <a:rPr lang="en-US" sz="2200" b="1" dirty="0" smtClean="0"/>
              <a:t>“Give to him who asks of you, and do not turn away from him who wants to borrow from you.” </a:t>
            </a:r>
            <a:r>
              <a:rPr lang="en-US" sz="2200" b="1" dirty="0" smtClean="0">
                <a:solidFill>
                  <a:srgbClr val="FF0000"/>
                </a:solidFill>
              </a:rPr>
              <a:t>Matthew 5:42 </a:t>
            </a:r>
            <a:r>
              <a:rPr lang="en-US" sz="2200" b="1" dirty="0" smtClean="0"/>
              <a:t>(Note, it does not say give him whatever he wants!)</a:t>
            </a:r>
          </a:p>
          <a:p>
            <a:endParaRPr lang="en-US" dirty="0" smtClean="0"/>
          </a:p>
          <a:p>
            <a:endParaRPr lang="en-US" dirty="0"/>
          </a:p>
        </p:txBody>
      </p:sp>
    </p:spTree>
    <p:extLst>
      <p:ext uri="{BB962C8B-B14F-4D97-AF65-F5344CB8AC3E}">
        <p14:creationId xmlns:p14="http://schemas.microsoft.com/office/powerpoint/2010/main" val="2433659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887" y="343593"/>
            <a:ext cx="9181561"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Stewardship in the Church</a:t>
            </a:r>
            <a:endParaRPr lang="en-US" sz="4800" b="1" dirty="0">
              <a:ln/>
              <a:solidFill>
                <a:schemeClr val="accent3"/>
              </a:solidFill>
            </a:endParaRPr>
          </a:p>
        </p:txBody>
      </p:sp>
      <p:sp>
        <p:nvSpPr>
          <p:cNvPr id="3" name="Content Placeholder 2"/>
          <p:cNvSpPr>
            <a:spLocks noGrp="1"/>
          </p:cNvSpPr>
          <p:nvPr>
            <p:ph idx="1"/>
          </p:nvPr>
        </p:nvSpPr>
        <p:spPr>
          <a:xfrm>
            <a:off x="384886" y="1412444"/>
            <a:ext cx="9474009" cy="5445556"/>
          </a:xfrm>
        </p:spPr>
        <p:txBody>
          <a:bodyPr>
            <a:normAutofit fontScale="92500"/>
          </a:bodyPr>
          <a:lstStyle/>
          <a:p>
            <a:r>
              <a:rPr lang="en-US" sz="2000" b="1" dirty="0" smtClean="0"/>
              <a:t>“Whoever sows sparingly will reap sparingly, and who sows bountifully will reap bountifully. Each one must do just as he has purposed in his heart, not grudgingly or under compulsion, for God loves a cheerful giver… For the ministry of this service is not only fully supplying the needs of the saints, but is also overflowing through many thanksgivings to God.” </a:t>
            </a:r>
            <a:r>
              <a:rPr lang="en-US" sz="2000" b="1" dirty="0" smtClean="0">
                <a:solidFill>
                  <a:srgbClr val="FF0000"/>
                </a:solidFill>
              </a:rPr>
              <a:t>II Corinthians 9:6-12</a:t>
            </a:r>
          </a:p>
          <a:p>
            <a:r>
              <a:rPr lang="en-US" sz="2000" b="1" dirty="0" smtClean="0"/>
              <a:t>“Whoever has the world’s goods, and sees his brother in need and closes his heart against him, how does the love of God abide in him? Little children, let us </a:t>
            </a:r>
            <a:r>
              <a:rPr lang="en-US" sz="2000" b="1" smtClean="0"/>
              <a:t>not </a:t>
            </a:r>
            <a:r>
              <a:rPr lang="en-US" sz="2000" b="1" smtClean="0"/>
              <a:t>love </a:t>
            </a:r>
            <a:r>
              <a:rPr lang="en-US" sz="2000" b="1" dirty="0" smtClean="0"/>
              <a:t>with word, or with tongue, but I deed and truth.” </a:t>
            </a:r>
            <a:r>
              <a:rPr lang="en-US" sz="2000" b="1" dirty="0" smtClean="0">
                <a:solidFill>
                  <a:srgbClr val="FF0000"/>
                </a:solidFill>
              </a:rPr>
              <a:t>I John 3:17-18</a:t>
            </a:r>
          </a:p>
          <a:p>
            <a:r>
              <a:rPr lang="en-US" sz="2000" b="1" dirty="0" smtClean="0"/>
              <a:t>“And all those who had believed were together and had all things in common; and they began selling their property and possessions and were sharing with all, as anyone might have need.” </a:t>
            </a:r>
            <a:r>
              <a:rPr lang="en-US" sz="2000" b="1" dirty="0" smtClean="0">
                <a:solidFill>
                  <a:srgbClr val="FF0000"/>
                </a:solidFill>
              </a:rPr>
              <a:t>Acts 2:44-45 </a:t>
            </a:r>
            <a:r>
              <a:rPr lang="en-US" sz="2000" b="1" dirty="0" smtClean="0"/>
              <a:t>(Note: It does not say everyone sold everything they had. Maybe they did, maybe they didn’t.)</a:t>
            </a:r>
          </a:p>
          <a:p>
            <a:r>
              <a:rPr lang="en-US" sz="2000" b="1" dirty="0" smtClean="0"/>
              <a:t>Regarding Ananias and </a:t>
            </a:r>
            <a:r>
              <a:rPr lang="en-US" sz="2000" b="1" dirty="0" err="1" smtClean="0"/>
              <a:t>Sapphira</a:t>
            </a:r>
            <a:r>
              <a:rPr lang="en-US" sz="2000" b="1" dirty="0" smtClean="0"/>
              <a:t>: “While it remained unsold, did it not remain your own? And after it was sold, was it not under your control.” </a:t>
            </a:r>
            <a:r>
              <a:rPr lang="en-US" sz="2000" b="1" dirty="0" smtClean="0">
                <a:solidFill>
                  <a:srgbClr val="FF0000"/>
                </a:solidFill>
              </a:rPr>
              <a:t>Acts 5:4 </a:t>
            </a:r>
            <a:r>
              <a:rPr lang="en-US" sz="2000" b="1" dirty="0" smtClean="0"/>
              <a:t>(Ananias and </a:t>
            </a:r>
            <a:r>
              <a:rPr lang="en-US" sz="2000" b="1" dirty="0" err="1" smtClean="0"/>
              <a:t>Sapphira</a:t>
            </a:r>
            <a:r>
              <a:rPr lang="en-US" sz="2000" b="1" dirty="0" smtClean="0"/>
              <a:t> were under no mandate to part with any of their goods.)</a:t>
            </a:r>
          </a:p>
          <a:p>
            <a:endParaRPr lang="en-US" dirty="0"/>
          </a:p>
        </p:txBody>
      </p:sp>
    </p:spTree>
    <p:extLst>
      <p:ext uri="{BB962C8B-B14F-4D97-AF65-F5344CB8AC3E}">
        <p14:creationId xmlns:p14="http://schemas.microsoft.com/office/powerpoint/2010/main" val="43691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1643" y="3668068"/>
            <a:ext cx="9227127"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000" b="1" dirty="0" smtClean="0">
                <a:ln/>
                <a:solidFill>
                  <a:schemeClr val="accent3"/>
                </a:solidFill>
              </a:rPr>
              <a:t>Stewardship is first and foremost a spiritual discipline. Our attitude toward God and our understanding that everything belongs to Him will determine how generous we are to family, others and fellow believers</a:t>
            </a:r>
            <a:endParaRPr lang="en-US" sz="4000" b="1" dirty="0">
              <a:ln/>
              <a:solidFill>
                <a:schemeClr val="accent3"/>
              </a:solidFill>
            </a:endParaRPr>
          </a:p>
        </p:txBody>
      </p:sp>
    </p:spTree>
    <p:extLst>
      <p:ext uri="{BB962C8B-B14F-4D97-AF65-F5344CB8AC3E}">
        <p14:creationId xmlns:p14="http://schemas.microsoft.com/office/powerpoint/2010/main" val="11471482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55942" y="3310622"/>
            <a:ext cx="906918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000" b="1" dirty="0" smtClean="0">
                <a:ln/>
                <a:solidFill>
                  <a:schemeClr val="accent3"/>
                </a:solidFill>
              </a:rPr>
              <a:t>We have all heard preaching on stewardship. Most of us have studied about stewardship. However, have you ever looked at stewardship as a spiritual discipline?</a:t>
            </a:r>
            <a:endParaRPr lang="en-US" sz="4000" b="1" dirty="0">
              <a:ln/>
              <a:solidFill>
                <a:schemeClr val="accent3"/>
              </a:solidFill>
            </a:endParaRPr>
          </a:p>
        </p:txBody>
      </p:sp>
      <p:sp>
        <p:nvSpPr>
          <p:cNvPr id="5" name="Subtitle 4"/>
          <p:cNvSpPr>
            <a:spLocks noGrp="1"/>
          </p:cNvSpPr>
          <p:nvPr>
            <p:ph type="subTitle" idx="1"/>
          </p:nvPr>
        </p:nvSpPr>
        <p:spPr>
          <a:xfrm>
            <a:off x="4034136" y="5696753"/>
            <a:ext cx="7766936" cy="1096899"/>
          </a:xfrm>
        </p:spPr>
        <p:txBody>
          <a:bodyPr/>
          <a:lstStyle/>
          <a:p>
            <a:endParaRPr lang="en-US" dirty="0"/>
          </a:p>
        </p:txBody>
      </p:sp>
    </p:spTree>
    <p:extLst>
      <p:ext uri="{BB962C8B-B14F-4D97-AF65-F5344CB8AC3E}">
        <p14:creationId xmlns:p14="http://schemas.microsoft.com/office/powerpoint/2010/main" val="14558026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97774" y="3036301"/>
            <a:ext cx="8803179"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400" b="1" dirty="0" smtClean="0">
                <a:ln/>
                <a:solidFill>
                  <a:schemeClr val="accent3"/>
                </a:solidFill>
              </a:rPr>
              <a:t>“</a:t>
            </a:r>
            <a:r>
              <a:rPr lang="en-US" sz="4000" b="1" dirty="0" smtClean="0">
                <a:ln/>
                <a:solidFill>
                  <a:schemeClr val="accent3"/>
                </a:solidFill>
              </a:rPr>
              <a:t>When I lead someone to Christ the first thing I teach is stewardship. If new believers learn stewardship then every other area of their lives will fall in place.” </a:t>
            </a:r>
            <a:endParaRPr lang="en-US" sz="4400" b="1" dirty="0">
              <a:ln/>
              <a:solidFill>
                <a:schemeClr val="accent3"/>
              </a:solidFill>
            </a:endParaRPr>
          </a:p>
        </p:txBody>
      </p:sp>
      <p:sp>
        <p:nvSpPr>
          <p:cNvPr id="5" name="Subtitle 4"/>
          <p:cNvSpPr>
            <a:spLocks noGrp="1"/>
          </p:cNvSpPr>
          <p:nvPr>
            <p:ph type="subTitle" idx="1"/>
          </p:nvPr>
        </p:nvSpPr>
        <p:spPr>
          <a:xfrm>
            <a:off x="1814638" y="5040047"/>
            <a:ext cx="7766936" cy="1096899"/>
          </a:xfrm>
        </p:spPr>
        <p:txBody>
          <a:bodyPr>
            <a:normAutofit/>
          </a:bodyPr>
          <a:lstStyle/>
          <a:p>
            <a:r>
              <a:rPr lang="en-US" sz="2400" b="1" dirty="0" smtClean="0">
                <a:solidFill>
                  <a:schemeClr val="tx1"/>
                </a:solidFill>
              </a:rPr>
              <a:t>Dr. Alton E. Carpenter</a:t>
            </a:r>
            <a:endParaRPr lang="en-US" sz="2400" b="1" dirty="0">
              <a:solidFill>
                <a:schemeClr val="tx1"/>
              </a:solidFill>
            </a:endParaRPr>
          </a:p>
        </p:txBody>
      </p:sp>
    </p:spTree>
    <p:extLst>
      <p:ext uri="{BB962C8B-B14F-4D97-AF65-F5344CB8AC3E}">
        <p14:creationId xmlns:p14="http://schemas.microsoft.com/office/powerpoint/2010/main" val="28088309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81149" y="2952980"/>
            <a:ext cx="916062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000" b="1" dirty="0" smtClean="0">
                <a:ln/>
                <a:solidFill>
                  <a:schemeClr val="accent3"/>
                </a:solidFill>
              </a:rPr>
              <a:t>Being a steward is being a manager. A manager is not an owner. A manager is a person who is entrusted to oversee someone else’s property.</a:t>
            </a:r>
            <a:endParaRPr lang="en-US" sz="4000" b="1" dirty="0">
              <a:ln/>
              <a:solidFill>
                <a:schemeClr val="accent3"/>
              </a:solidFill>
            </a:endParaRPr>
          </a:p>
        </p:txBody>
      </p:sp>
      <p:sp>
        <p:nvSpPr>
          <p:cNvPr id="5" name="Subtitle 4"/>
          <p:cNvSpPr>
            <a:spLocks noGrp="1"/>
          </p:cNvSpPr>
          <p:nvPr>
            <p:ph type="subTitle" idx="1"/>
          </p:nvPr>
        </p:nvSpPr>
        <p:spPr>
          <a:xfrm>
            <a:off x="4108950" y="5630251"/>
            <a:ext cx="7766936" cy="1096899"/>
          </a:xfrm>
        </p:spPr>
        <p:txBody>
          <a:bodyPr/>
          <a:lstStyle/>
          <a:p>
            <a:endParaRPr lang="en-US" dirty="0"/>
          </a:p>
        </p:txBody>
      </p:sp>
    </p:spTree>
    <p:extLst>
      <p:ext uri="{BB962C8B-B14F-4D97-AF65-F5344CB8AC3E}">
        <p14:creationId xmlns:p14="http://schemas.microsoft.com/office/powerpoint/2010/main" val="8793173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99011" y="3767823"/>
            <a:ext cx="9509760"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3200" b="1" dirty="0" smtClean="0">
                <a:ln/>
                <a:solidFill>
                  <a:schemeClr val="accent3"/>
                </a:solidFill>
              </a:rPr>
              <a:t>When we as followers of Jesus come to the realization that everything really does belong to God, </a:t>
            </a:r>
            <a:r>
              <a:rPr lang="en-US" sz="3200" b="1" dirty="0" smtClean="0">
                <a:ln/>
                <a:solidFill>
                  <a:srgbClr val="C00000"/>
                </a:solidFill>
              </a:rPr>
              <a:t>and</a:t>
            </a:r>
            <a:r>
              <a:rPr lang="en-US" sz="3200" b="1" dirty="0" smtClean="0">
                <a:ln/>
                <a:solidFill>
                  <a:schemeClr val="accent3"/>
                </a:solidFill>
              </a:rPr>
              <a:t> that life on earth really is temporary, </a:t>
            </a:r>
            <a:r>
              <a:rPr lang="en-US" sz="3200" b="1" dirty="0" smtClean="0">
                <a:ln/>
                <a:solidFill>
                  <a:srgbClr val="C00000"/>
                </a:solidFill>
              </a:rPr>
              <a:t>and</a:t>
            </a:r>
            <a:r>
              <a:rPr lang="en-US" sz="3200" b="1" dirty="0" smtClean="0">
                <a:ln/>
                <a:solidFill>
                  <a:schemeClr val="accent3"/>
                </a:solidFill>
              </a:rPr>
              <a:t> that God really does want us to utilize His resources according to His will, </a:t>
            </a:r>
            <a:r>
              <a:rPr lang="en-US" sz="3200" b="1" dirty="0" smtClean="0">
                <a:ln/>
                <a:solidFill>
                  <a:srgbClr val="C00000"/>
                </a:solidFill>
              </a:rPr>
              <a:t>and</a:t>
            </a:r>
            <a:r>
              <a:rPr lang="en-US" sz="3200" b="1" dirty="0" smtClean="0">
                <a:ln/>
                <a:solidFill>
                  <a:schemeClr val="accent3"/>
                </a:solidFill>
              </a:rPr>
              <a:t> that His Word reveals His will with regards to His possessions, </a:t>
            </a:r>
            <a:r>
              <a:rPr lang="en-US" sz="3200" b="1" dirty="0" smtClean="0">
                <a:ln/>
                <a:solidFill>
                  <a:srgbClr val="C00000"/>
                </a:solidFill>
              </a:rPr>
              <a:t>then</a:t>
            </a:r>
            <a:r>
              <a:rPr lang="en-US" sz="3200" b="1" dirty="0" smtClean="0">
                <a:ln/>
                <a:solidFill>
                  <a:schemeClr val="accent3"/>
                </a:solidFill>
              </a:rPr>
              <a:t> life really does get a whole lot less complicated!</a:t>
            </a:r>
            <a:endParaRPr lang="en-US" sz="3200" b="1" dirty="0">
              <a:ln/>
              <a:solidFill>
                <a:schemeClr val="accent3"/>
              </a:solidFill>
            </a:endParaRPr>
          </a:p>
        </p:txBody>
      </p:sp>
      <p:sp>
        <p:nvSpPr>
          <p:cNvPr id="5" name="Subtitle 4"/>
          <p:cNvSpPr>
            <a:spLocks noGrp="1"/>
          </p:cNvSpPr>
          <p:nvPr>
            <p:ph type="subTitle" idx="1"/>
          </p:nvPr>
        </p:nvSpPr>
        <p:spPr>
          <a:xfrm>
            <a:off x="4183766" y="5547124"/>
            <a:ext cx="7766936" cy="1096899"/>
          </a:xfrm>
        </p:spPr>
        <p:txBody>
          <a:bodyPr/>
          <a:lstStyle/>
          <a:p>
            <a:endParaRPr lang="en-US" dirty="0"/>
          </a:p>
        </p:txBody>
      </p:sp>
    </p:spTree>
    <p:extLst>
      <p:ext uri="{BB962C8B-B14F-4D97-AF65-F5344CB8AC3E}">
        <p14:creationId xmlns:p14="http://schemas.microsoft.com/office/powerpoint/2010/main" val="11890412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3693" y="2911611"/>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800" b="1" dirty="0" smtClean="0">
                <a:ln/>
                <a:solidFill>
                  <a:schemeClr val="accent3"/>
                </a:solidFill>
              </a:rPr>
              <a:t>All we have to do is deny self, take up our crosses daily and follow Him!</a:t>
            </a:r>
            <a:endParaRPr lang="en-US" sz="4800" b="1" dirty="0">
              <a:ln/>
              <a:solidFill>
                <a:schemeClr val="accent3"/>
              </a:solidFill>
            </a:endParaRPr>
          </a:p>
        </p:txBody>
      </p:sp>
      <p:sp>
        <p:nvSpPr>
          <p:cNvPr id="5" name="Subtitle 4"/>
          <p:cNvSpPr>
            <a:spLocks noGrp="1"/>
          </p:cNvSpPr>
          <p:nvPr>
            <p:ph type="subTitle" idx="1"/>
          </p:nvPr>
        </p:nvSpPr>
        <p:spPr>
          <a:xfrm>
            <a:off x="3959322" y="5447371"/>
            <a:ext cx="7766936" cy="1096899"/>
          </a:xfrm>
        </p:spPr>
        <p:txBody>
          <a:bodyPr/>
          <a:lstStyle/>
          <a:p>
            <a:endParaRPr lang="en-US" dirty="0"/>
          </a:p>
        </p:txBody>
      </p:sp>
    </p:spTree>
    <p:extLst>
      <p:ext uri="{BB962C8B-B14F-4D97-AF65-F5344CB8AC3E}">
        <p14:creationId xmlns:p14="http://schemas.microsoft.com/office/powerpoint/2010/main" val="17254298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61944" y="210589"/>
            <a:ext cx="9805016" cy="132080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b="1" dirty="0" smtClean="0">
                <a:ln/>
                <a:solidFill>
                  <a:schemeClr val="accent3"/>
                </a:solidFill>
              </a:rPr>
              <a:t>A great practical illustration for stewardship</a:t>
            </a:r>
            <a:endParaRPr lang="en-US" b="1" dirty="0">
              <a:ln/>
              <a:solidFill>
                <a:schemeClr val="accent3"/>
              </a:solidFill>
            </a:endParaRPr>
          </a:p>
        </p:txBody>
      </p:sp>
      <p:sp>
        <p:nvSpPr>
          <p:cNvPr id="7" name="Content Placeholder 6"/>
          <p:cNvSpPr>
            <a:spLocks noGrp="1"/>
          </p:cNvSpPr>
          <p:nvPr>
            <p:ph idx="1"/>
          </p:nvPr>
        </p:nvSpPr>
        <p:spPr>
          <a:xfrm>
            <a:off x="161943" y="1072342"/>
            <a:ext cx="10104275" cy="4087871"/>
          </a:xfrm>
        </p:spPr>
        <p:txBody>
          <a:bodyPr>
            <a:noAutofit/>
          </a:bodyPr>
          <a:lstStyle/>
          <a:p>
            <a:r>
              <a:rPr lang="en-US" b="1" dirty="0" smtClean="0"/>
              <a:t>Before a church service give a church member a $100 dollar bill.</a:t>
            </a:r>
          </a:p>
          <a:p>
            <a:r>
              <a:rPr lang="en-US" b="1" dirty="0" smtClean="0"/>
              <a:t>Tell him that during the service you will ask for someone to give you a $100 dollar bill.</a:t>
            </a:r>
          </a:p>
          <a:p>
            <a:r>
              <a:rPr lang="en-US" b="1" dirty="0" smtClean="0"/>
              <a:t>Once you ask, this person will stand up with the $100 dollar bill in hand, walk down the aisle and hand it to you.</a:t>
            </a:r>
          </a:p>
          <a:p>
            <a:r>
              <a:rPr lang="en-US" b="1" dirty="0" smtClean="0"/>
              <a:t>As he is approaching declare to him that you will take the money and you will not give it back and you will not tell him how you will spend it.</a:t>
            </a:r>
          </a:p>
          <a:p>
            <a:r>
              <a:rPr lang="en-US" b="1" dirty="0" smtClean="0"/>
              <a:t>At this point, the congregation will probably be astounded and rather offended.</a:t>
            </a:r>
          </a:p>
          <a:p>
            <a:r>
              <a:rPr lang="en-US" b="1" dirty="0" smtClean="0"/>
              <a:t>As he is returning to his seat ask him why he gave you the $100 dollar bill.</a:t>
            </a:r>
          </a:p>
          <a:p>
            <a:r>
              <a:rPr lang="en-US" b="1" dirty="0" smtClean="0"/>
              <a:t>He will respond by saying, “You gave it to me at the beginning of the service and said you would ask for it back during the service.”</a:t>
            </a:r>
          </a:p>
          <a:p>
            <a:r>
              <a:rPr lang="en-US" b="1" dirty="0" smtClean="0"/>
              <a:t>At this point the congregation will sigh in relief and hopefully laugh a little.</a:t>
            </a:r>
          </a:p>
          <a:p>
            <a:r>
              <a:rPr lang="en-US" b="1" dirty="0" smtClean="0"/>
              <a:t>Then you make your point. The member was happy to return the $100 dollar bill because he knew it was never his and you gave it to him fully expecting him to return it.</a:t>
            </a:r>
          </a:p>
          <a:p>
            <a:r>
              <a:rPr lang="en-US" b="1" dirty="0" smtClean="0"/>
              <a:t>When we acknowledge that everything belongs to God, then we are not so stingy when He asks for some of it back.</a:t>
            </a:r>
            <a:endParaRPr lang="en-US" b="1" dirty="0"/>
          </a:p>
        </p:txBody>
      </p:sp>
    </p:spTree>
    <p:extLst>
      <p:ext uri="{BB962C8B-B14F-4D97-AF65-F5344CB8AC3E}">
        <p14:creationId xmlns:p14="http://schemas.microsoft.com/office/powerpoint/2010/main" val="438860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fade">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fade">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fade">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fade">
                                      <p:cBhvr>
                                        <p:cTn id="52" dur="50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06313" y="3227682"/>
            <a:ext cx="9368444"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000" b="1" dirty="0" smtClean="0">
                <a:ln/>
                <a:solidFill>
                  <a:schemeClr val="accent3"/>
                </a:solidFill>
              </a:rPr>
              <a:t>Stewardship is first and foremost spiritual. With an attitude of gratitude we are taking of portion of God’s blessings and we are offering it back to Him</a:t>
            </a:r>
            <a:endParaRPr lang="en-US" sz="40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495985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5400" b="1" dirty="0" smtClean="0">
                <a:ln/>
                <a:solidFill>
                  <a:schemeClr val="accent3"/>
                </a:solidFill>
              </a:rPr>
              <a:t>Ways we give back to God</a:t>
            </a:r>
            <a:endParaRPr lang="en-US" sz="5400" b="1" dirty="0">
              <a:ln/>
              <a:solidFill>
                <a:schemeClr val="accent3"/>
              </a:solidFill>
            </a:endParaRPr>
          </a:p>
        </p:txBody>
      </p:sp>
      <p:sp>
        <p:nvSpPr>
          <p:cNvPr id="3" name="Content Placeholder 2"/>
          <p:cNvSpPr>
            <a:spLocks noGrp="1"/>
          </p:cNvSpPr>
          <p:nvPr>
            <p:ph idx="1"/>
          </p:nvPr>
        </p:nvSpPr>
        <p:spPr/>
        <p:txBody>
          <a:bodyPr/>
          <a:lstStyle/>
          <a:p>
            <a:r>
              <a:rPr lang="en-US" sz="2400" b="1" dirty="0" smtClean="0"/>
              <a:t>Money</a:t>
            </a:r>
          </a:p>
          <a:p>
            <a:r>
              <a:rPr lang="en-US" sz="2400" b="1" dirty="0" smtClean="0"/>
              <a:t>Time</a:t>
            </a:r>
          </a:p>
          <a:p>
            <a:r>
              <a:rPr lang="en-US" sz="2400" b="1" dirty="0" smtClean="0"/>
              <a:t>Possessions</a:t>
            </a:r>
          </a:p>
          <a:p>
            <a:r>
              <a:rPr lang="en-US" sz="2400" b="1" dirty="0" smtClean="0"/>
              <a:t>Talents and abilities</a:t>
            </a:r>
          </a:p>
          <a:p>
            <a:r>
              <a:rPr lang="en-US" sz="2400" b="1" dirty="0" smtClean="0"/>
              <a:t>Life</a:t>
            </a:r>
          </a:p>
          <a:p>
            <a:endParaRPr lang="en-US" dirty="0"/>
          </a:p>
        </p:txBody>
      </p:sp>
    </p:spTree>
    <p:extLst>
      <p:ext uri="{BB962C8B-B14F-4D97-AF65-F5344CB8AC3E}">
        <p14:creationId xmlns:p14="http://schemas.microsoft.com/office/powerpoint/2010/main" val="623161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197</TotalTime>
  <Words>1427</Words>
  <Application>Microsoft Office PowerPoint</Application>
  <PresentationFormat>Widescreen</PresentationFormat>
  <Paragraphs>51</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Trebuchet MS</vt:lpstr>
      <vt:lpstr>Wingdings 3</vt:lpstr>
      <vt:lpstr>Facet</vt:lpstr>
      <vt:lpstr>Stewardship</vt:lpstr>
      <vt:lpstr>We have all heard preaching on stewardship. Most of us have studied about stewardship. However, have you ever looked at stewardship as a spiritual discipline?</vt:lpstr>
      <vt:lpstr>“When I lead someone to Christ the first thing I teach is stewardship. If new believers learn stewardship then every other area of their lives will fall in place.” </vt:lpstr>
      <vt:lpstr>Being a steward is being a manager. A manager is not an owner. A manager is a person who is entrusted to oversee someone else’s property.</vt:lpstr>
      <vt:lpstr>When we as followers of Jesus come to the realization that everything really does belong to God, and that life on earth really is temporary, and that God really does want us to utilize His resources according to His will, and that His Word reveals His will with regards to His possessions, then life really does get a whole lot less complicated!</vt:lpstr>
      <vt:lpstr>All we have to do is deny self, take up our crosses daily and follow Him!</vt:lpstr>
      <vt:lpstr>A great practical illustration for stewardship</vt:lpstr>
      <vt:lpstr>Stewardship is first and foremost spiritual. With an attitude of gratitude we are taking of portion of God’s blessings and we are offering it back to Him</vt:lpstr>
      <vt:lpstr>Ways we give back to God</vt:lpstr>
      <vt:lpstr>Stewardship in the home</vt:lpstr>
      <vt:lpstr>Please allow me a personal pet peeve!</vt:lpstr>
      <vt:lpstr>50+ years ago, what happened to momma and daddy when they could no longer live alone and take care of themselves?</vt:lpstr>
      <vt:lpstr>Today, what often happens to momma and daddy when they can no longer live alone and take care of themselves?</vt:lpstr>
      <vt:lpstr>PowerPoint Presentation</vt:lpstr>
      <vt:lpstr>The Bible never says that “charity begins in the home.” However, if there is no charity in the home, then you are living in an unbiblical home! As a steward of God’s resources, you are obligated by God to provide for your family.</vt:lpstr>
      <vt:lpstr>Stewardship in the Community</vt:lpstr>
      <vt:lpstr>Stewardship in the Church</vt:lpstr>
      <vt:lpstr>Stewardship is first and foremost a spiritual discipline. Our attitude toward God and our understanding that everything belongs to Him will determine how generous we are to family, others and fellow believers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Stewardship</dc:title>
  <dc:creator>Mark Carpenter</dc:creator>
  <cp:lastModifiedBy>Mark Carpenter</cp:lastModifiedBy>
  <cp:revision>27</cp:revision>
  <dcterms:created xsi:type="dcterms:W3CDTF">2018-09-23T19:41:38Z</dcterms:created>
  <dcterms:modified xsi:type="dcterms:W3CDTF">2018-09-23T23:54:03Z</dcterms:modified>
</cp:coreProperties>
</file>