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72" r:id="rId4"/>
    <p:sldId id="274" r:id="rId5"/>
    <p:sldId id="273" r:id="rId6"/>
    <p:sldId id="282" r:id="rId7"/>
    <p:sldId id="275" r:id="rId8"/>
    <p:sldId id="277" r:id="rId9"/>
    <p:sldId id="271" r:id="rId10"/>
    <p:sldId id="276" r:id="rId11"/>
    <p:sldId id="261" r:id="rId12"/>
    <p:sldId id="262" r:id="rId13"/>
    <p:sldId id="258" r:id="rId14"/>
    <p:sldId id="263" r:id="rId15"/>
    <p:sldId id="259" r:id="rId16"/>
    <p:sldId id="266" r:id="rId17"/>
    <p:sldId id="267" r:id="rId18"/>
    <p:sldId id="268" r:id="rId19"/>
    <p:sldId id="260" r:id="rId20"/>
    <p:sldId id="270" r:id="rId21"/>
    <p:sldId id="280" r:id="rId22"/>
    <p:sldId id="281" r:id="rId23"/>
    <p:sldId id="279" r:id="rId24"/>
    <p:sldId id="278" r:id="rId25"/>
    <p:sldId id="287" r:id="rId26"/>
    <p:sldId id="286" r:id="rId27"/>
    <p:sldId id="285" r:id="rId28"/>
    <p:sldId id="284" r:id="rId29"/>
    <p:sldId id="292" r:id="rId30"/>
    <p:sldId id="296" r:id="rId31"/>
    <p:sldId id="297" r:id="rId32"/>
    <p:sldId id="295" r:id="rId33"/>
    <p:sldId id="294" r:id="rId34"/>
    <p:sldId id="293" r:id="rId35"/>
    <p:sldId id="298" r:id="rId36"/>
    <p:sldId id="299" r:id="rId37"/>
    <p:sldId id="30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p:normalViewPr>
  <p:slideViewPr>
    <p:cSldViewPr snapToGrid="0">
      <p:cViewPr varScale="1">
        <p:scale>
          <a:sx n="108" d="100"/>
          <a:sy n="108" d="100"/>
        </p:scale>
        <p:origin x="120"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DC7264-49B1-48BF-997C-E27B8E5738D6}"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67251-5649-4C52-95BE-27300232448E}" type="slidenum">
              <a:rPr lang="en-US" smtClean="0"/>
              <a:t>‹#›</a:t>
            </a:fld>
            <a:endParaRPr lang="en-US"/>
          </a:p>
        </p:txBody>
      </p:sp>
    </p:spTree>
    <p:extLst>
      <p:ext uri="{BB962C8B-B14F-4D97-AF65-F5344CB8AC3E}">
        <p14:creationId xmlns:p14="http://schemas.microsoft.com/office/powerpoint/2010/main" val="2214099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DC7264-49B1-48BF-997C-E27B8E5738D6}"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67251-5649-4C52-95BE-27300232448E}" type="slidenum">
              <a:rPr lang="en-US" smtClean="0"/>
              <a:t>‹#›</a:t>
            </a:fld>
            <a:endParaRPr lang="en-US"/>
          </a:p>
        </p:txBody>
      </p:sp>
    </p:spTree>
    <p:extLst>
      <p:ext uri="{BB962C8B-B14F-4D97-AF65-F5344CB8AC3E}">
        <p14:creationId xmlns:p14="http://schemas.microsoft.com/office/powerpoint/2010/main" val="2811645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DC7264-49B1-48BF-997C-E27B8E5738D6}"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67251-5649-4C52-95BE-27300232448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16796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DC7264-49B1-48BF-997C-E27B8E5738D6}"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67251-5649-4C52-95BE-27300232448E}" type="slidenum">
              <a:rPr lang="en-US" smtClean="0"/>
              <a:t>‹#›</a:t>
            </a:fld>
            <a:endParaRPr lang="en-US"/>
          </a:p>
        </p:txBody>
      </p:sp>
    </p:spTree>
    <p:extLst>
      <p:ext uri="{BB962C8B-B14F-4D97-AF65-F5344CB8AC3E}">
        <p14:creationId xmlns:p14="http://schemas.microsoft.com/office/powerpoint/2010/main" val="991737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DC7264-49B1-48BF-997C-E27B8E5738D6}"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67251-5649-4C52-95BE-27300232448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06150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DC7264-49B1-48BF-997C-E27B8E5738D6}"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67251-5649-4C52-95BE-27300232448E}" type="slidenum">
              <a:rPr lang="en-US" smtClean="0"/>
              <a:t>‹#›</a:t>
            </a:fld>
            <a:endParaRPr lang="en-US"/>
          </a:p>
        </p:txBody>
      </p:sp>
    </p:spTree>
    <p:extLst>
      <p:ext uri="{BB962C8B-B14F-4D97-AF65-F5344CB8AC3E}">
        <p14:creationId xmlns:p14="http://schemas.microsoft.com/office/powerpoint/2010/main" val="490026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DC7264-49B1-48BF-997C-E27B8E5738D6}"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67251-5649-4C52-95BE-27300232448E}" type="slidenum">
              <a:rPr lang="en-US" smtClean="0"/>
              <a:t>‹#›</a:t>
            </a:fld>
            <a:endParaRPr lang="en-US"/>
          </a:p>
        </p:txBody>
      </p:sp>
    </p:spTree>
    <p:extLst>
      <p:ext uri="{BB962C8B-B14F-4D97-AF65-F5344CB8AC3E}">
        <p14:creationId xmlns:p14="http://schemas.microsoft.com/office/powerpoint/2010/main" val="2881478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DC7264-49B1-48BF-997C-E27B8E5738D6}"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67251-5649-4C52-95BE-27300232448E}" type="slidenum">
              <a:rPr lang="en-US" smtClean="0"/>
              <a:t>‹#›</a:t>
            </a:fld>
            <a:endParaRPr lang="en-US"/>
          </a:p>
        </p:txBody>
      </p:sp>
    </p:spTree>
    <p:extLst>
      <p:ext uri="{BB962C8B-B14F-4D97-AF65-F5344CB8AC3E}">
        <p14:creationId xmlns:p14="http://schemas.microsoft.com/office/powerpoint/2010/main" val="80988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DC7264-49B1-48BF-997C-E27B8E5738D6}"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67251-5649-4C52-95BE-27300232448E}" type="slidenum">
              <a:rPr lang="en-US" smtClean="0"/>
              <a:t>‹#›</a:t>
            </a:fld>
            <a:endParaRPr lang="en-US"/>
          </a:p>
        </p:txBody>
      </p:sp>
    </p:spTree>
    <p:extLst>
      <p:ext uri="{BB962C8B-B14F-4D97-AF65-F5344CB8AC3E}">
        <p14:creationId xmlns:p14="http://schemas.microsoft.com/office/powerpoint/2010/main" val="48374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DC7264-49B1-48BF-997C-E27B8E5738D6}"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67251-5649-4C52-95BE-27300232448E}" type="slidenum">
              <a:rPr lang="en-US" smtClean="0"/>
              <a:t>‹#›</a:t>
            </a:fld>
            <a:endParaRPr lang="en-US"/>
          </a:p>
        </p:txBody>
      </p:sp>
    </p:spTree>
    <p:extLst>
      <p:ext uri="{BB962C8B-B14F-4D97-AF65-F5344CB8AC3E}">
        <p14:creationId xmlns:p14="http://schemas.microsoft.com/office/powerpoint/2010/main" val="410223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DC7264-49B1-48BF-997C-E27B8E5738D6}"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67251-5649-4C52-95BE-27300232448E}" type="slidenum">
              <a:rPr lang="en-US" smtClean="0"/>
              <a:t>‹#›</a:t>
            </a:fld>
            <a:endParaRPr lang="en-US"/>
          </a:p>
        </p:txBody>
      </p:sp>
    </p:spTree>
    <p:extLst>
      <p:ext uri="{BB962C8B-B14F-4D97-AF65-F5344CB8AC3E}">
        <p14:creationId xmlns:p14="http://schemas.microsoft.com/office/powerpoint/2010/main" val="31808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DC7264-49B1-48BF-997C-E27B8E5738D6}" type="datetimeFigureOut">
              <a:rPr lang="en-US" smtClean="0"/>
              <a:t>10/22/2018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D67251-5649-4C52-95BE-27300232448E}" type="slidenum">
              <a:rPr lang="en-US" smtClean="0"/>
              <a:t>‹#›</a:t>
            </a:fld>
            <a:endParaRPr lang="en-US"/>
          </a:p>
        </p:txBody>
      </p:sp>
    </p:spTree>
    <p:extLst>
      <p:ext uri="{BB962C8B-B14F-4D97-AF65-F5344CB8AC3E}">
        <p14:creationId xmlns:p14="http://schemas.microsoft.com/office/powerpoint/2010/main" val="4794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DC7264-49B1-48BF-997C-E27B8E5738D6}" type="datetimeFigureOut">
              <a:rPr lang="en-US" smtClean="0"/>
              <a:t>10/22/2018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D67251-5649-4C52-95BE-27300232448E}" type="slidenum">
              <a:rPr lang="en-US" smtClean="0"/>
              <a:t>‹#›</a:t>
            </a:fld>
            <a:endParaRPr lang="en-US"/>
          </a:p>
        </p:txBody>
      </p:sp>
    </p:spTree>
    <p:extLst>
      <p:ext uri="{BB962C8B-B14F-4D97-AF65-F5344CB8AC3E}">
        <p14:creationId xmlns:p14="http://schemas.microsoft.com/office/powerpoint/2010/main" val="370883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C7264-49B1-48BF-997C-E27B8E5738D6}" type="datetimeFigureOut">
              <a:rPr lang="en-US" smtClean="0"/>
              <a:t>10/22/2018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D67251-5649-4C52-95BE-27300232448E}" type="slidenum">
              <a:rPr lang="en-US" smtClean="0"/>
              <a:t>‹#›</a:t>
            </a:fld>
            <a:endParaRPr lang="en-US"/>
          </a:p>
        </p:txBody>
      </p:sp>
    </p:spTree>
    <p:extLst>
      <p:ext uri="{BB962C8B-B14F-4D97-AF65-F5344CB8AC3E}">
        <p14:creationId xmlns:p14="http://schemas.microsoft.com/office/powerpoint/2010/main" val="212053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DC7264-49B1-48BF-997C-E27B8E5738D6}"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67251-5649-4C52-95BE-27300232448E}" type="slidenum">
              <a:rPr lang="en-US" smtClean="0"/>
              <a:t>‹#›</a:t>
            </a:fld>
            <a:endParaRPr lang="en-US"/>
          </a:p>
        </p:txBody>
      </p:sp>
    </p:spTree>
    <p:extLst>
      <p:ext uri="{BB962C8B-B14F-4D97-AF65-F5344CB8AC3E}">
        <p14:creationId xmlns:p14="http://schemas.microsoft.com/office/powerpoint/2010/main" val="3191739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67251-5649-4C52-95BE-27300232448E}" type="slidenum">
              <a:rPr lang="en-US" smtClean="0"/>
              <a:t>‹#›</a:t>
            </a:fld>
            <a:endParaRPr lang="en-US"/>
          </a:p>
        </p:txBody>
      </p:sp>
      <p:sp>
        <p:nvSpPr>
          <p:cNvPr id="5" name="Date Placeholder 4"/>
          <p:cNvSpPr>
            <a:spLocks noGrp="1"/>
          </p:cNvSpPr>
          <p:nvPr>
            <p:ph type="dt" sz="half" idx="10"/>
          </p:nvPr>
        </p:nvSpPr>
        <p:spPr/>
        <p:txBody>
          <a:bodyPr/>
          <a:lstStyle/>
          <a:p>
            <a:fld id="{65DC7264-49B1-48BF-997C-E27B8E5738D6}" type="datetimeFigureOut">
              <a:rPr lang="en-US" smtClean="0"/>
              <a:t>10/22/2018</a:t>
            </a:fld>
            <a:endParaRPr lang="en-US"/>
          </a:p>
        </p:txBody>
      </p:sp>
    </p:spTree>
    <p:extLst>
      <p:ext uri="{BB962C8B-B14F-4D97-AF65-F5344CB8AC3E}">
        <p14:creationId xmlns:p14="http://schemas.microsoft.com/office/powerpoint/2010/main" val="113001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DC7264-49B1-48BF-997C-E27B8E5738D6}" type="datetimeFigureOut">
              <a:rPr lang="en-US" smtClean="0"/>
              <a:t>10/22/2018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DD67251-5649-4C52-95BE-27300232448E}" type="slidenum">
              <a:rPr lang="en-US" smtClean="0"/>
              <a:t>‹#›</a:t>
            </a:fld>
            <a:endParaRPr lang="en-US"/>
          </a:p>
        </p:txBody>
      </p:sp>
    </p:spTree>
    <p:extLst>
      <p:ext uri="{BB962C8B-B14F-4D97-AF65-F5344CB8AC3E}">
        <p14:creationId xmlns:p14="http://schemas.microsoft.com/office/powerpoint/2010/main" val="70095350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3166534"/>
            <a:ext cx="7766936" cy="1646302"/>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dirty="0" smtClean="0">
                <a:ln/>
                <a:solidFill>
                  <a:schemeClr val="accent3"/>
                </a:solidFill>
              </a:rPr>
              <a:t>THE PEACE OF GOD</a:t>
            </a:r>
            <a:endParaRPr lang="en-US" sz="8000" b="1" dirty="0">
              <a:ln/>
              <a:solidFill>
                <a:schemeClr val="accent3"/>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30016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07067" y="3776131"/>
            <a:ext cx="7766936" cy="1646302"/>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smtClean="0">
                <a:ln/>
                <a:solidFill>
                  <a:schemeClr val="accent3"/>
                </a:solidFill>
              </a:rPr>
              <a:t>Before looking into a working definition of the peace of God, an illustration involving two photographers can help to demonstrate how the peace of God operates in this life </a:t>
            </a:r>
            <a:endParaRPr lang="en-US" sz="4000" b="1" dirty="0">
              <a:ln/>
              <a:solidFill>
                <a:schemeClr val="accent3"/>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02598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15121" y="3958821"/>
            <a:ext cx="9966959" cy="1646302"/>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smtClean="0">
                <a:ln/>
                <a:solidFill>
                  <a:schemeClr val="accent3"/>
                </a:solidFill>
              </a:rPr>
              <a:t>Once upon a time two photographers were challenged to a competition. Their task was to provide a photograph that depicted their understanding of what peace looked like.</a:t>
            </a:r>
            <a:endParaRPr lang="en-US" sz="4800" b="1" dirty="0">
              <a:ln/>
              <a:solidFill>
                <a:schemeClr val="accent3"/>
              </a:solidFill>
            </a:endParaRPr>
          </a:p>
        </p:txBody>
      </p:sp>
      <p:sp>
        <p:nvSpPr>
          <p:cNvPr id="5" name="Subtitle 4"/>
          <p:cNvSpPr>
            <a:spLocks noGrp="1"/>
          </p:cNvSpPr>
          <p:nvPr>
            <p:ph type="subTitle" idx="1"/>
          </p:nvPr>
        </p:nvSpPr>
        <p:spPr>
          <a:xfrm>
            <a:off x="4350020" y="5761101"/>
            <a:ext cx="7766936" cy="1096899"/>
          </a:xfrm>
        </p:spPr>
        <p:txBody>
          <a:bodyPr/>
          <a:lstStyle/>
          <a:p>
            <a:endParaRPr lang="en-US" dirty="0"/>
          </a:p>
        </p:txBody>
      </p:sp>
    </p:spTree>
    <p:extLst>
      <p:ext uri="{BB962C8B-B14F-4D97-AF65-F5344CB8AC3E}">
        <p14:creationId xmlns:p14="http://schemas.microsoft.com/office/powerpoint/2010/main" val="2240882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5883" y="609600"/>
            <a:ext cx="9434945" cy="1320800"/>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sz="4000" b="1" dirty="0" smtClean="0">
                <a:ln/>
                <a:solidFill>
                  <a:schemeClr val="accent3"/>
                </a:solidFill>
              </a:rPr>
              <a:t>The first photographer provided a beautiful tranquil scene.  </a:t>
            </a:r>
            <a:endParaRPr lang="en-US" sz="4000" b="1" dirty="0">
              <a:ln/>
              <a:solidFill>
                <a:schemeClr val="accent3"/>
              </a:solidFill>
            </a:endParaRPr>
          </a:p>
        </p:txBody>
      </p:sp>
      <p:sp>
        <p:nvSpPr>
          <p:cNvPr id="6" name="Content Placeholder 5"/>
          <p:cNvSpPr>
            <a:spLocks noGrp="1"/>
          </p:cNvSpPr>
          <p:nvPr>
            <p:ph idx="1"/>
          </p:nvPr>
        </p:nvSpPr>
        <p:spPr>
          <a:xfrm>
            <a:off x="315882" y="2019273"/>
            <a:ext cx="9676015" cy="4581033"/>
          </a:xfrm>
        </p:spPr>
        <p:txBody>
          <a:bodyPr>
            <a:normAutofit/>
          </a:bodyPr>
          <a:lstStyle/>
          <a:p>
            <a:r>
              <a:rPr lang="en-US" b="1" dirty="0" smtClean="0"/>
              <a:t>The setting was set early in the morning just as the sun had risen.</a:t>
            </a:r>
          </a:p>
          <a:p>
            <a:r>
              <a:rPr lang="en-US" b="1" dirty="0" smtClean="0"/>
              <a:t>In the background was a majestic mountain powdered with snow facing the rising sun with strength and confidence.</a:t>
            </a:r>
          </a:p>
          <a:p>
            <a:r>
              <a:rPr lang="en-US" b="1" dirty="0" smtClean="0"/>
              <a:t>Above was a beautiful blue sky with high soft clouds streaming overhead.</a:t>
            </a:r>
          </a:p>
          <a:p>
            <a:r>
              <a:rPr lang="en-US" b="1" dirty="0" smtClean="0"/>
              <a:t>Just to the east and closer in was a solitary stand of straight and tall Spruce trees.</a:t>
            </a:r>
          </a:p>
          <a:p>
            <a:r>
              <a:rPr lang="en-US" b="1" dirty="0" smtClean="0"/>
              <a:t>The mountain, sky and trees were set far in the background and a large clear lake loomed from the vantage point of the viewer all the way to the foot of the mountain.</a:t>
            </a:r>
          </a:p>
          <a:p>
            <a:r>
              <a:rPr lang="en-US" b="1" dirty="0" smtClean="0"/>
              <a:t>The mountain, trees and sky reflected so perfectly on the water that one could turn the image upside down and not realize it.</a:t>
            </a:r>
          </a:p>
          <a:p>
            <a:r>
              <a:rPr lang="en-US" b="1" dirty="0"/>
              <a:t>The scene was absolutely still and quiet.</a:t>
            </a:r>
          </a:p>
          <a:p>
            <a:r>
              <a:rPr lang="en-US" b="1" dirty="0" smtClean="0"/>
              <a:t>All who stopped to gazed at the image walked away with a feeling of calm, quiet serenity.</a:t>
            </a:r>
            <a:endParaRPr lang="en-US" b="1" dirty="0"/>
          </a:p>
        </p:txBody>
      </p:sp>
    </p:spTree>
    <p:extLst>
      <p:ext uri="{BB962C8B-B14F-4D97-AF65-F5344CB8AC3E}">
        <p14:creationId xmlns:p14="http://schemas.microsoft.com/office/powerpoint/2010/main" val="374158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serene landscap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26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000" b="1" dirty="0" smtClean="0">
                <a:ln/>
                <a:solidFill>
                  <a:schemeClr val="accent3"/>
                </a:solidFill>
              </a:rPr>
              <a:t>The second photographer offered a very different scene!</a:t>
            </a:r>
            <a:endParaRPr lang="en-US" sz="4000" b="1" dirty="0">
              <a:ln/>
              <a:solidFill>
                <a:schemeClr val="accent3"/>
              </a:solidFill>
            </a:endParaRPr>
          </a:p>
        </p:txBody>
      </p:sp>
      <p:sp>
        <p:nvSpPr>
          <p:cNvPr id="3" name="Content Placeholder 2"/>
          <p:cNvSpPr>
            <a:spLocks noGrp="1"/>
          </p:cNvSpPr>
          <p:nvPr>
            <p:ph idx="1"/>
          </p:nvPr>
        </p:nvSpPr>
        <p:spPr>
          <a:xfrm>
            <a:off x="677334" y="2160589"/>
            <a:ext cx="8973742" cy="4431404"/>
          </a:xfrm>
        </p:spPr>
        <p:txBody>
          <a:bodyPr>
            <a:normAutofit/>
          </a:bodyPr>
          <a:lstStyle/>
          <a:p>
            <a:r>
              <a:rPr lang="en-US" b="1" dirty="0" smtClean="0"/>
              <a:t>The photograph was of a torrential waterfall.</a:t>
            </a:r>
          </a:p>
          <a:p>
            <a:r>
              <a:rPr lang="en-US" b="1" dirty="0" smtClean="0"/>
              <a:t>The cascading water crashed into the river below and sent plumes of mist in every direction.</a:t>
            </a:r>
          </a:p>
          <a:p>
            <a:r>
              <a:rPr lang="en-US" b="1" dirty="0" smtClean="0"/>
              <a:t>The waterfall was engorged by a previous storm and the water was murky and silt-filled.</a:t>
            </a:r>
          </a:p>
          <a:p>
            <a:r>
              <a:rPr lang="en-US" b="1" dirty="0" smtClean="0"/>
              <a:t>The stones that contained the river and fall were shear, dark, cold and grey.</a:t>
            </a:r>
          </a:p>
          <a:p>
            <a:r>
              <a:rPr lang="en-US" b="1" dirty="0" smtClean="0"/>
              <a:t>The trees that surrounded the fall were leafless and battered.</a:t>
            </a:r>
          </a:p>
          <a:p>
            <a:r>
              <a:rPr lang="en-US" b="1" dirty="0" smtClean="0"/>
              <a:t>The sky above was grey and ominous.</a:t>
            </a:r>
          </a:p>
          <a:p>
            <a:r>
              <a:rPr lang="en-US" b="1" dirty="0" smtClean="0"/>
              <a:t>The scene was loud and violent.</a:t>
            </a:r>
          </a:p>
          <a:p>
            <a:r>
              <a:rPr lang="en-US" b="1" dirty="0" smtClean="0"/>
              <a:t>All who stopped to view this image walked away feeling stress and anxiety</a:t>
            </a:r>
          </a:p>
          <a:p>
            <a:r>
              <a:rPr lang="en-US" b="1" dirty="0" smtClean="0"/>
              <a:t>To all casual observers, it was the very opposite of peace.</a:t>
            </a:r>
            <a:endParaRPr lang="en-US" b="1" dirty="0"/>
          </a:p>
          <a:p>
            <a:endParaRPr lang="en-US" b="1" dirty="0" smtClean="0"/>
          </a:p>
        </p:txBody>
      </p:sp>
    </p:spTree>
    <p:extLst>
      <p:ext uri="{BB962C8B-B14F-4D97-AF65-F5344CB8AC3E}">
        <p14:creationId xmlns:p14="http://schemas.microsoft.com/office/powerpoint/2010/main" val="367816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8123"/>
            <a:ext cx="12159829" cy="68861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1650751" y="957390"/>
            <a:ext cx="243070" cy="209855"/>
          </a:xfrm>
          <a:prstGeom prst="rect">
            <a:avLst/>
          </a:prstGeom>
        </p:spPr>
      </p:pic>
    </p:spTree>
    <p:extLst>
      <p:ext uri="{BB962C8B-B14F-4D97-AF65-F5344CB8AC3E}">
        <p14:creationId xmlns:p14="http://schemas.microsoft.com/office/powerpoint/2010/main" val="200687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43" y="119150"/>
            <a:ext cx="9705263" cy="1320800"/>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sz="4000" b="1" dirty="0" smtClean="0">
                <a:ln/>
                <a:solidFill>
                  <a:schemeClr val="accent3"/>
                </a:solidFill>
              </a:rPr>
              <a:t>When put side by side, to the casual viewer, the winner was obvious!</a:t>
            </a:r>
            <a:endParaRPr lang="en-US" sz="4000" b="1" dirty="0">
              <a:ln/>
              <a:solidFill>
                <a:schemeClr val="accent3"/>
              </a:solidFill>
            </a:endParaRPr>
          </a:p>
        </p:txBody>
      </p:sp>
      <p:pic>
        <p:nvPicPr>
          <p:cNvPr id="4" name="Picture 2" descr="Image result for serene landscap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439950"/>
            <a:ext cx="5552901" cy="3470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826" y="3172981"/>
            <a:ext cx="6507174" cy="36850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991098" y="1952522"/>
            <a:ext cx="2876108" cy="707886"/>
          </a:xfrm>
          <a:prstGeom prst="rect">
            <a:avLst/>
          </a:prstGeom>
          <a:noFill/>
        </p:spPr>
        <p:txBody>
          <a:bodyPr wrap="none" rtlCol="0">
            <a:spAutoFit/>
          </a:bodyPr>
          <a:lstStyle/>
          <a:p>
            <a:r>
              <a:rPr lang="en-US" sz="4000" b="1" dirty="0" smtClean="0"/>
              <a:t>However!!!</a:t>
            </a:r>
            <a:endParaRPr lang="en-US" sz="4000" b="1" dirty="0"/>
          </a:p>
        </p:txBody>
      </p:sp>
      <p:sp>
        <p:nvSpPr>
          <p:cNvPr id="8" name="TextBox 7"/>
          <p:cNvSpPr txBox="1"/>
          <p:nvPr/>
        </p:nvSpPr>
        <p:spPr>
          <a:xfrm>
            <a:off x="32170" y="5015491"/>
            <a:ext cx="5652656" cy="1384995"/>
          </a:xfrm>
          <a:prstGeom prst="rect">
            <a:avLst/>
          </a:prstGeom>
          <a:noFill/>
        </p:spPr>
        <p:txBody>
          <a:bodyPr wrap="square" rtlCol="0">
            <a:spAutoFit/>
          </a:bodyPr>
          <a:lstStyle/>
          <a:p>
            <a:r>
              <a:rPr lang="en-US" sz="2800" b="1" dirty="0" smtClean="0"/>
              <a:t>Once the images were examined more closely, people started changing their opinions.</a:t>
            </a:r>
            <a:endParaRPr lang="en-US" sz="2800" b="1" dirty="0"/>
          </a:p>
        </p:txBody>
      </p:sp>
      <p:pic>
        <p:nvPicPr>
          <p:cNvPr id="3" name="Picture 2"/>
          <p:cNvPicPr>
            <a:picLocks noChangeAspect="1"/>
          </p:cNvPicPr>
          <p:nvPr/>
        </p:nvPicPr>
        <p:blipFill>
          <a:blip r:embed="rId4"/>
          <a:stretch>
            <a:fillRect/>
          </a:stretch>
        </p:blipFill>
        <p:spPr>
          <a:xfrm>
            <a:off x="11853518" y="3667778"/>
            <a:ext cx="192012" cy="165774"/>
          </a:xfrm>
          <a:prstGeom prst="rect">
            <a:avLst/>
          </a:prstGeom>
        </p:spPr>
      </p:pic>
      <p:sp>
        <p:nvSpPr>
          <p:cNvPr id="9" name="TextBox 8"/>
          <p:cNvSpPr txBox="1"/>
          <p:nvPr/>
        </p:nvSpPr>
        <p:spPr>
          <a:xfrm>
            <a:off x="3782865" y="4541181"/>
            <a:ext cx="1770036" cy="369332"/>
          </a:xfrm>
          <a:prstGeom prst="rect">
            <a:avLst/>
          </a:prstGeom>
          <a:noFill/>
        </p:spPr>
        <p:txBody>
          <a:bodyPr wrap="none" rtlCol="0">
            <a:spAutoFit/>
          </a:bodyPr>
          <a:lstStyle/>
          <a:p>
            <a:r>
              <a:rPr lang="en-US" b="1" dirty="0" smtClean="0">
                <a:solidFill>
                  <a:srgbClr val="FFFF00"/>
                </a:solidFill>
              </a:rPr>
              <a:t>Calm serenity?</a:t>
            </a:r>
            <a:endParaRPr lang="en-US" b="1" dirty="0">
              <a:solidFill>
                <a:srgbClr val="FFFF00"/>
              </a:solidFill>
            </a:endParaRPr>
          </a:p>
        </p:txBody>
      </p:sp>
      <p:sp>
        <p:nvSpPr>
          <p:cNvPr id="10" name="TextBox 9"/>
          <p:cNvSpPr txBox="1"/>
          <p:nvPr/>
        </p:nvSpPr>
        <p:spPr>
          <a:xfrm>
            <a:off x="9867206" y="6488668"/>
            <a:ext cx="2291846" cy="369332"/>
          </a:xfrm>
          <a:prstGeom prst="rect">
            <a:avLst/>
          </a:prstGeom>
          <a:noFill/>
        </p:spPr>
        <p:txBody>
          <a:bodyPr wrap="none" rtlCol="0">
            <a:spAutoFit/>
          </a:bodyPr>
          <a:lstStyle/>
          <a:p>
            <a:r>
              <a:rPr lang="en-US" b="1" dirty="0" smtClean="0">
                <a:solidFill>
                  <a:srgbClr val="FFFF00"/>
                </a:solidFill>
              </a:rPr>
              <a:t>Or violent cascade?</a:t>
            </a:r>
            <a:endParaRPr lang="en-US" b="1" dirty="0">
              <a:solidFill>
                <a:srgbClr val="FFFF00"/>
              </a:solidFill>
            </a:endParaRPr>
          </a:p>
        </p:txBody>
      </p:sp>
    </p:spTree>
    <p:extLst>
      <p:ext uri="{BB962C8B-B14F-4D97-AF65-F5344CB8AC3E}">
        <p14:creationId xmlns:p14="http://schemas.microsoft.com/office/powerpoint/2010/main" val="409176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serene landscap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44095" y="4549676"/>
            <a:ext cx="6358314" cy="1938992"/>
          </a:xfrm>
          <a:prstGeom prst="rect">
            <a:avLst/>
          </a:prstGeom>
          <a:noFill/>
        </p:spPr>
        <p:txBody>
          <a:bodyPr wrap="square" rtlCol="0">
            <a:spAutoFit/>
          </a:bodyPr>
          <a:lstStyle/>
          <a:p>
            <a:r>
              <a:rPr lang="en-US" sz="2400" b="1" dirty="0" smtClean="0">
                <a:solidFill>
                  <a:srgbClr val="FFFF00"/>
                </a:solidFill>
              </a:rPr>
              <a:t>This first scene is peaceful. But there is no life! The landscape is tranquil, but it is also empty! This image betrays the reality that life is not serenity. The photograph is beautiful, but it offers a false hope!</a:t>
            </a:r>
            <a:endParaRPr lang="en-US" sz="2400" b="1" dirty="0">
              <a:solidFill>
                <a:srgbClr val="FFFF00"/>
              </a:solidFill>
            </a:endParaRPr>
          </a:p>
        </p:txBody>
      </p:sp>
    </p:spTree>
    <p:extLst>
      <p:ext uri="{BB962C8B-B14F-4D97-AF65-F5344CB8AC3E}">
        <p14:creationId xmlns:p14="http://schemas.microsoft.com/office/powerpoint/2010/main" val="341687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171" y="0"/>
            <a:ext cx="12159829" cy="68861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127" y="1614516"/>
            <a:ext cx="5195454" cy="1938992"/>
          </a:xfrm>
          <a:prstGeom prst="rect">
            <a:avLst/>
          </a:prstGeom>
          <a:noFill/>
        </p:spPr>
        <p:txBody>
          <a:bodyPr wrap="square" rtlCol="0">
            <a:spAutoFit/>
          </a:bodyPr>
          <a:lstStyle/>
          <a:p>
            <a:r>
              <a:rPr lang="en-US" sz="2400" b="1" dirty="0" smtClean="0">
                <a:solidFill>
                  <a:srgbClr val="FFFF00"/>
                </a:solidFill>
              </a:rPr>
              <a:t>This second scene is exhausting to look at but people can relate to it. Also, upon closer observation something very interesting is occurring in this image.</a:t>
            </a:r>
            <a:endParaRPr lang="en-US" sz="2400" b="1" dirty="0">
              <a:solidFill>
                <a:srgbClr val="FFFF00"/>
              </a:solidFill>
            </a:endParaRPr>
          </a:p>
        </p:txBody>
      </p:sp>
      <p:sp>
        <p:nvSpPr>
          <p:cNvPr id="4" name="Up Arrow 3"/>
          <p:cNvSpPr/>
          <p:nvPr/>
        </p:nvSpPr>
        <p:spPr>
          <a:xfrm rot="1620000">
            <a:off x="11373908" y="1304736"/>
            <a:ext cx="193687" cy="978408"/>
          </a:xfrm>
          <a:prstGeom prst="upArrow">
            <a:avLst>
              <a:gd name="adj1" fmla="val 50000"/>
              <a:gd name="adj2" fmla="val 5343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6" name="Picture 5"/>
          <p:cNvPicPr>
            <a:picLocks noChangeAspect="1"/>
          </p:cNvPicPr>
          <p:nvPr/>
        </p:nvPicPr>
        <p:blipFill>
          <a:blip r:embed="rId3"/>
          <a:stretch>
            <a:fillRect/>
          </a:stretch>
        </p:blipFill>
        <p:spPr>
          <a:xfrm>
            <a:off x="11667702" y="989382"/>
            <a:ext cx="222864" cy="192411"/>
          </a:xfrm>
          <a:prstGeom prst="rect">
            <a:avLst/>
          </a:prstGeom>
        </p:spPr>
      </p:pic>
    </p:spTree>
    <p:extLst>
      <p:ext uri="{BB962C8B-B14F-4D97-AF65-F5344CB8AC3E}">
        <p14:creationId xmlns:p14="http://schemas.microsoft.com/office/powerpoint/2010/main" val="226545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38645"/>
          </a:xfrm>
        </p:spPr>
      </p:pic>
      <p:sp>
        <p:nvSpPr>
          <p:cNvPr id="13" name="TextBox 12"/>
          <p:cNvSpPr txBox="1"/>
          <p:nvPr/>
        </p:nvSpPr>
        <p:spPr>
          <a:xfrm>
            <a:off x="5079077" y="4758185"/>
            <a:ext cx="7001048" cy="1754326"/>
          </a:xfrm>
          <a:prstGeom prst="rect">
            <a:avLst/>
          </a:prstGeom>
          <a:noFill/>
        </p:spPr>
        <p:txBody>
          <a:bodyPr wrap="square" rtlCol="0">
            <a:spAutoFit/>
          </a:bodyPr>
          <a:lstStyle/>
          <a:p>
            <a:r>
              <a:rPr lang="en-US" b="1" dirty="0" smtClean="0">
                <a:solidFill>
                  <a:srgbClr val="FFFF00"/>
                </a:solidFill>
              </a:rPr>
              <a:t>This second scene is torrential. However, in the </a:t>
            </a:r>
          </a:p>
          <a:p>
            <a:r>
              <a:rPr lang="en-US" b="1" dirty="0" smtClean="0">
                <a:solidFill>
                  <a:srgbClr val="FFFF00"/>
                </a:solidFill>
              </a:rPr>
              <a:t>midst of all the turmoil there is a small bird in the top left corner of the image. Its head is raised and it is singing with joy as if to focus on life despite its surrounding difficulties. The bird cannot control its surroundings, but it can embrace life with all its hardships and still celebrate with jubilant song. </a:t>
            </a:r>
            <a:endParaRPr lang="en-US" b="1" dirty="0">
              <a:solidFill>
                <a:srgbClr val="FFFF00"/>
              </a:solidFill>
            </a:endParaRPr>
          </a:p>
        </p:txBody>
      </p:sp>
      <p:pic>
        <p:nvPicPr>
          <p:cNvPr id="7" name="Picture 6"/>
          <p:cNvPicPr>
            <a:picLocks noChangeAspect="1"/>
          </p:cNvPicPr>
          <p:nvPr/>
        </p:nvPicPr>
        <p:blipFill>
          <a:blip r:embed="rId3"/>
          <a:stretch>
            <a:fillRect/>
          </a:stretch>
        </p:blipFill>
        <p:spPr>
          <a:xfrm>
            <a:off x="10565897" y="1018540"/>
            <a:ext cx="1303312" cy="1125220"/>
          </a:xfrm>
          <a:prstGeom prst="rect">
            <a:avLst/>
          </a:prstGeom>
        </p:spPr>
      </p:pic>
    </p:spTree>
    <p:extLst>
      <p:ext uri="{BB962C8B-B14F-4D97-AF65-F5344CB8AC3E}">
        <p14:creationId xmlns:p14="http://schemas.microsoft.com/office/powerpoint/2010/main" val="224526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35403" y="3227682"/>
            <a:ext cx="8310264" cy="1646302"/>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dirty="0" smtClean="0">
                <a:ln/>
                <a:solidFill>
                  <a:schemeClr val="accent3"/>
                </a:solidFill>
              </a:rPr>
              <a:t>When you think of peace what image comes to your mind?</a:t>
            </a:r>
            <a:endParaRPr lang="en-US" sz="6600" b="1" dirty="0">
              <a:ln/>
              <a:solidFill>
                <a:schemeClr val="accent3"/>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20530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73825" y="3443624"/>
            <a:ext cx="9626138" cy="1646302"/>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smtClean="0">
                <a:ln/>
                <a:solidFill>
                  <a:schemeClr val="accent3"/>
                </a:solidFill>
              </a:rPr>
              <a:t>God’s Word never associates the peace of God with tranquility and personal safety. His Word insists that the life experiences that cause disruption and threaten personal safety are the very experiences through which the peace of God manifests itself</a:t>
            </a:r>
            <a:endParaRPr lang="en-US" sz="3600" b="1" dirty="0">
              <a:ln/>
              <a:solidFill>
                <a:schemeClr val="accent3"/>
              </a:solidFill>
            </a:endParaRPr>
          </a:p>
        </p:txBody>
      </p:sp>
      <p:sp>
        <p:nvSpPr>
          <p:cNvPr id="5" name="Subtitle 4"/>
          <p:cNvSpPr>
            <a:spLocks noGrp="1"/>
          </p:cNvSpPr>
          <p:nvPr>
            <p:ph type="subTitle" idx="1"/>
          </p:nvPr>
        </p:nvSpPr>
        <p:spPr>
          <a:xfrm>
            <a:off x="4425064" y="5761101"/>
            <a:ext cx="7766936" cy="1096899"/>
          </a:xfrm>
        </p:spPr>
        <p:txBody>
          <a:bodyPr/>
          <a:lstStyle/>
          <a:p>
            <a:endParaRPr lang="en-US" dirty="0"/>
          </a:p>
        </p:txBody>
      </p:sp>
    </p:spTree>
    <p:extLst>
      <p:ext uri="{BB962C8B-B14F-4D97-AF65-F5344CB8AC3E}">
        <p14:creationId xmlns:p14="http://schemas.microsoft.com/office/powerpoint/2010/main" val="4084508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35" y="326967"/>
            <a:ext cx="9464193" cy="1320800"/>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sz="4000" b="1" dirty="0" smtClean="0">
                <a:ln/>
                <a:solidFill>
                  <a:schemeClr val="accent3"/>
                </a:solidFill>
              </a:rPr>
              <a:t>The peace of God is available to all His children regardless of circumstances</a:t>
            </a:r>
            <a:endParaRPr lang="en-US" sz="4000" b="1" dirty="0">
              <a:ln/>
              <a:solidFill>
                <a:schemeClr val="accent3"/>
              </a:solidFill>
            </a:endParaRPr>
          </a:p>
        </p:txBody>
      </p:sp>
      <p:sp>
        <p:nvSpPr>
          <p:cNvPr id="3" name="Content Placeholder 2"/>
          <p:cNvSpPr>
            <a:spLocks noGrp="1"/>
          </p:cNvSpPr>
          <p:nvPr>
            <p:ph idx="1"/>
          </p:nvPr>
        </p:nvSpPr>
        <p:spPr>
          <a:xfrm>
            <a:off x="286634" y="1786516"/>
            <a:ext cx="9464193" cy="4980044"/>
          </a:xfrm>
        </p:spPr>
        <p:txBody>
          <a:bodyPr>
            <a:normAutofit/>
          </a:bodyPr>
          <a:lstStyle/>
          <a:p>
            <a:r>
              <a:rPr lang="en-US" sz="2400" b="1" dirty="0" smtClean="0"/>
              <a:t>The </a:t>
            </a:r>
            <a:r>
              <a:rPr lang="en-US" sz="2400" b="1" dirty="0"/>
              <a:t>peace of God is an inner serenity that God produces in you when you </a:t>
            </a:r>
            <a:r>
              <a:rPr lang="en-US" sz="2400" b="1" dirty="0" smtClean="0"/>
              <a:t>realize </a:t>
            </a:r>
            <a:r>
              <a:rPr lang="en-US" sz="2400" b="1" dirty="0"/>
              <a:t>that He really is in control of all things. </a:t>
            </a:r>
            <a:endParaRPr lang="en-US" sz="2400" b="1" dirty="0" smtClean="0"/>
          </a:p>
          <a:p>
            <a:r>
              <a:rPr lang="en-US" sz="2400" b="1" dirty="0" smtClean="0"/>
              <a:t>It </a:t>
            </a:r>
            <a:r>
              <a:rPr lang="en-US" sz="2400" b="1" dirty="0"/>
              <a:t>is an exuberance that swells within the depths of your heart as you </a:t>
            </a:r>
            <a:r>
              <a:rPr lang="en-US" sz="2400" b="1" dirty="0" smtClean="0"/>
              <a:t>realize </a:t>
            </a:r>
            <a:r>
              <a:rPr lang="en-US" sz="2400" b="1" dirty="0"/>
              <a:t>that </a:t>
            </a:r>
            <a:r>
              <a:rPr lang="en-US" sz="2400" b="1" dirty="0" smtClean="0"/>
              <a:t>God is </a:t>
            </a:r>
            <a:r>
              <a:rPr lang="en-US" sz="2400" b="1" dirty="0"/>
              <a:t>not only directing your life, but </a:t>
            </a:r>
            <a:r>
              <a:rPr lang="en-US" sz="2400" b="1" dirty="0" smtClean="0"/>
              <a:t>He </a:t>
            </a:r>
            <a:r>
              <a:rPr lang="en-US" sz="2400" b="1" dirty="0"/>
              <a:t>is </a:t>
            </a:r>
            <a:r>
              <a:rPr lang="en-US" sz="2400" b="1" dirty="0" smtClean="0"/>
              <a:t>directing </a:t>
            </a:r>
            <a:r>
              <a:rPr lang="en-US" sz="2400" b="1" dirty="0"/>
              <a:t>the lives of </a:t>
            </a:r>
            <a:r>
              <a:rPr lang="en-US" sz="2400" b="1" dirty="0" smtClean="0"/>
              <a:t>everyone–even </a:t>
            </a:r>
            <a:r>
              <a:rPr lang="en-US" sz="2400" b="1" dirty="0"/>
              <a:t>your adversaries. </a:t>
            </a:r>
            <a:endParaRPr lang="en-US" sz="2400" b="1" dirty="0" smtClean="0"/>
          </a:p>
          <a:p>
            <a:r>
              <a:rPr lang="en-US" sz="2400" b="1" dirty="0" smtClean="0"/>
              <a:t>It </a:t>
            </a:r>
            <a:r>
              <a:rPr lang="en-US" sz="2400" b="1" dirty="0"/>
              <a:t>is that steadfastness of spirit that emerges when you understand that God intends to use all the experiences in your life to reveal Himself, and strengthen you. </a:t>
            </a:r>
            <a:endParaRPr lang="en-US" sz="2400" b="1" dirty="0" smtClean="0"/>
          </a:p>
          <a:p>
            <a:r>
              <a:rPr lang="en-US" sz="2400" b="1" dirty="0" smtClean="0"/>
              <a:t>The </a:t>
            </a:r>
            <a:r>
              <a:rPr lang="en-US" sz="2400" b="1" dirty="0"/>
              <a:t>peace of God is the ability to stare the torrents of life in the face and declare with faithful resolution that “I know whom I have believe in, and am persuaded that He is able, to keep that which I have committed unto Him until that day.”</a:t>
            </a:r>
          </a:p>
          <a:p>
            <a:endParaRPr lang="en-US" dirty="0"/>
          </a:p>
        </p:txBody>
      </p:sp>
    </p:spTree>
    <p:extLst>
      <p:ext uri="{BB962C8B-B14F-4D97-AF65-F5344CB8AC3E}">
        <p14:creationId xmlns:p14="http://schemas.microsoft.com/office/powerpoint/2010/main" val="88771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322" y="310342"/>
            <a:ext cx="9605511" cy="1320800"/>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smtClean="0">
                <a:ln/>
                <a:solidFill>
                  <a:schemeClr val="accent3"/>
                </a:solidFill>
              </a:rPr>
              <a:t>A working definition of the peace of God</a:t>
            </a:r>
            <a:endParaRPr lang="en-US" sz="4400" b="1" dirty="0">
              <a:ln/>
              <a:solidFill>
                <a:schemeClr val="accent3"/>
              </a:solidFill>
            </a:endParaRPr>
          </a:p>
        </p:txBody>
      </p:sp>
      <p:sp>
        <p:nvSpPr>
          <p:cNvPr id="3" name="Content Placeholder 2"/>
          <p:cNvSpPr>
            <a:spLocks noGrp="1"/>
          </p:cNvSpPr>
          <p:nvPr>
            <p:ph idx="1"/>
          </p:nvPr>
        </p:nvSpPr>
        <p:spPr>
          <a:xfrm>
            <a:off x="278322" y="1828080"/>
            <a:ext cx="9464194" cy="4938480"/>
          </a:xfrm>
        </p:spPr>
        <p:txBody>
          <a:bodyPr>
            <a:normAutofit fontScale="92500"/>
          </a:bodyPr>
          <a:lstStyle/>
          <a:p>
            <a:r>
              <a:rPr lang="en-US" sz="2400" b="1" dirty="0"/>
              <a:t>The basic feature of the </a:t>
            </a:r>
            <a:r>
              <a:rPr lang="en-US" sz="2400" b="1" dirty="0" smtClean="0"/>
              <a:t>peace of God is </a:t>
            </a:r>
            <a:r>
              <a:rPr lang="en-US" sz="2400" b="1" dirty="0"/>
              <a:t>that the word does not </a:t>
            </a:r>
            <a:r>
              <a:rPr lang="en-US" sz="2400" b="1" dirty="0" smtClean="0"/>
              <a:t>describe our </a:t>
            </a:r>
            <a:r>
              <a:rPr lang="en-US" sz="2400" b="1" dirty="0"/>
              <a:t>relationship between people, or </a:t>
            </a:r>
            <a:r>
              <a:rPr lang="en-US" sz="2400" b="1" dirty="0" smtClean="0"/>
              <a:t>our attitude.</a:t>
            </a:r>
          </a:p>
          <a:p>
            <a:r>
              <a:rPr lang="en-US" sz="2400" b="1" dirty="0" smtClean="0"/>
              <a:t>It depicts a </a:t>
            </a:r>
            <a:r>
              <a:rPr lang="en-US" sz="2400" b="1" dirty="0"/>
              <a:t>state of being. </a:t>
            </a:r>
            <a:endParaRPr lang="en-US" sz="2400" b="1" dirty="0" smtClean="0"/>
          </a:p>
          <a:p>
            <a:r>
              <a:rPr lang="en-US" sz="2400" b="1" dirty="0" smtClean="0"/>
              <a:t>Once </a:t>
            </a:r>
            <a:r>
              <a:rPr lang="en-US" sz="2400" b="1" dirty="0"/>
              <a:t>again, we are not talking about peace with God. We are talking about the peace of God. </a:t>
            </a:r>
            <a:endParaRPr lang="en-US" sz="2400" b="1" dirty="0" smtClean="0"/>
          </a:p>
          <a:p>
            <a:r>
              <a:rPr lang="en-US" sz="2400" b="1" dirty="0"/>
              <a:t>The peace of God is the inner serenity, the exuberance, the steadfastness of spirit, and the faithful resolution that comes from knowing that no matter what, our lives are in God’s hands and we can trust Him because He is trustworthy</a:t>
            </a:r>
            <a:r>
              <a:rPr lang="en-US" sz="2400" b="1" dirty="0" smtClean="0"/>
              <a:t>.</a:t>
            </a:r>
          </a:p>
          <a:p>
            <a:r>
              <a:rPr lang="en-US" sz="2800" b="1" dirty="0" smtClean="0">
                <a:solidFill>
                  <a:srgbClr val="FF0000"/>
                </a:solidFill>
              </a:rPr>
              <a:t>An inner serenity and steadfastness of spirit that comes from knowing we are in God’s hands and we can trust Him.</a:t>
            </a:r>
            <a:endParaRPr lang="en-US" sz="2800" b="1" dirty="0">
              <a:solidFill>
                <a:srgbClr val="FF0000"/>
              </a:solidFill>
            </a:endParaRPr>
          </a:p>
          <a:p>
            <a:endParaRPr lang="en-US" dirty="0"/>
          </a:p>
        </p:txBody>
      </p:sp>
    </p:spTree>
    <p:extLst>
      <p:ext uri="{BB962C8B-B14F-4D97-AF65-F5344CB8AC3E}">
        <p14:creationId xmlns:p14="http://schemas.microsoft.com/office/powerpoint/2010/main" val="388764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82" y="202277"/>
            <a:ext cx="10104273" cy="132080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000" b="1" dirty="0" smtClean="0">
                <a:ln/>
                <a:solidFill>
                  <a:schemeClr val="accent3"/>
                </a:solidFill>
              </a:rPr>
              <a:t>How can we acquire the peace of God?</a:t>
            </a:r>
            <a:endParaRPr lang="en-US" sz="4000" b="1" dirty="0">
              <a:ln/>
              <a:solidFill>
                <a:schemeClr val="accent3"/>
              </a:solidFill>
            </a:endParaRPr>
          </a:p>
        </p:txBody>
      </p:sp>
      <p:sp>
        <p:nvSpPr>
          <p:cNvPr id="3" name="Content Placeholder 2"/>
          <p:cNvSpPr>
            <a:spLocks noGrp="1"/>
          </p:cNvSpPr>
          <p:nvPr>
            <p:ph idx="1"/>
          </p:nvPr>
        </p:nvSpPr>
        <p:spPr>
          <a:xfrm>
            <a:off x="186881" y="1204625"/>
            <a:ext cx="9480821" cy="4622597"/>
          </a:xfrm>
        </p:spPr>
        <p:txBody>
          <a:bodyPr/>
          <a:lstStyle/>
          <a:p>
            <a:r>
              <a:rPr lang="en-US" sz="2400" b="1" dirty="0" smtClean="0"/>
              <a:t>First, remember that it comes from God. </a:t>
            </a:r>
          </a:p>
          <a:p>
            <a:r>
              <a:rPr lang="en-US" sz="2400" b="1" dirty="0" smtClean="0"/>
              <a:t>You can conjure and fake the peace of God for a moment, but without the power of God, it will not last.</a:t>
            </a:r>
          </a:p>
          <a:p>
            <a:r>
              <a:rPr lang="en-US" sz="2400" b="1" dirty="0">
                <a:solidFill>
                  <a:srgbClr val="FF0000"/>
                </a:solidFill>
              </a:rPr>
              <a:t>The peace of God </a:t>
            </a:r>
            <a:r>
              <a:rPr lang="en-US" sz="2400" b="1" dirty="0" smtClean="0">
                <a:solidFill>
                  <a:srgbClr val="FF0000"/>
                </a:solidFill>
              </a:rPr>
              <a:t>is a fruit </a:t>
            </a:r>
            <a:r>
              <a:rPr lang="en-US" sz="2400" b="1" dirty="0">
                <a:solidFill>
                  <a:srgbClr val="FF0000"/>
                </a:solidFill>
              </a:rPr>
              <a:t>in which the Bible gives us a step by step </a:t>
            </a:r>
            <a:r>
              <a:rPr lang="en-US" sz="2400" b="1" dirty="0" smtClean="0">
                <a:solidFill>
                  <a:srgbClr val="FF0000"/>
                </a:solidFill>
              </a:rPr>
              <a:t>process in order to acquire it. </a:t>
            </a:r>
          </a:p>
          <a:p>
            <a:r>
              <a:rPr lang="en-US" sz="2400" b="1" dirty="0" smtClean="0"/>
              <a:t>The Bible </a:t>
            </a:r>
            <a:r>
              <a:rPr lang="en-US" sz="2400" b="1" dirty="0"/>
              <a:t>tells us exactly what to do. </a:t>
            </a:r>
            <a:endParaRPr lang="en-US" sz="2400" b="1" dirty="0" smtClean="0"/>
          </a:p>
          <a:p>
            <a:r>
              <a:rPr lang="en-US" sz="2400" b="1" dirty="0" smtClean="0"/>
              <a:t>However</a:t>
            </a:r>
            <a:r>
              <a:rPr lang="en-US" sz="2400" b="1" dirty="0"/>
              <a:t>, we must do exactly what the Bible says. </a:t>
            </a:r>
            <a:endParaRPr lang="en-US" sz="2400" b="1" dirty="0" smtClean="0"/>
          </a:p>
          <a:p>
            <a:r>
              <a:rPr lang="en-US" sz="2400" b="1" dirty="0" smtClean="0"/>
              <a:t>There are no shortcuts! </a:t>
            </a:r>
          </a:p>
          <a:p>
            <a:r>
              <a:rPr lang="en-US" sz="2400" b="1" dirty="0" smtClean="0"/>
              <a:t>And, the process is laid out in a Bible passage that most believers can quote from heart!</a:t>
            </a:r>
            <a:endParaRPr lang="en-US" sz="2400" b="1" dirty="0"/>
          </a:p>
          <a:p>
            <a:endParaRPr lang="en-US" dirty="0"/>
          </a:p>
        </p:txBody>
      </p:sp>
    </p:spTree>
    <p:extLst>
      <p:ext uri="{BB962C8B-B14F-4D97-AF65-F5344CB8AC3E}">
        <p14:creationId xmlns:p14="http://schemas.microsoft.com/office/powerpoint/2010/main" val="348989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800" b="1" dirty="0" smtClean="0">
                <a:ln/>
                <a:solidFill>
                  <a:schemeClr val="accent3"/>
                </a:solidFill>
              </a:rPr>
              <a:t>Philippians 4:4-7</a:t>
            </a:r>
            <a:endParaRPr lang="en-US" sz="4800" b="1" dirty="0">
              <a:ln/>
              <a:solidFill>
                <a:schemeClr val="accent3"/>
              </a:solidFill>
            </a:endParaRPr>
          </a:p>
        </p:txBody>
      </p:sp>
      <p:sp>
        <p:nvSpPr>
          <p:cNvPr id="3" name="Content Placeholder 2"/>
          <p:cNvSpPr>
            <a:spLocks noGrp="1"/>
          </p:cNvSpPr>
          <p:nvPr>
            <p:ph idx="1"/>
          </p:nvPr>
        </p:nvSpPr>
        <p:spPr>
          <a:xfrm>
            <a:off x="497109" y="1761578"/>
            <a:ext cx="8957117" cy="3880773"/>
          </a:xfrm>
        </p:spPr>
        <p:txBody>
          <a:bodyPr>
            <a:noAutofit/>
          </a:bodyPr>
          <a:lstStyle/>
          <a:p>
            <a:r>
              <a:rPr lang="en-US" sz="3200" b="1" dirty="0" smtClean="0"/>
              <a:t>“Rejoice </a:t>
            </a:r>
            <a:r>
              <a:rPr lang="en-US" sz="3200" b="1" dirty="0"/>
              <a:t>in the Lord always; again I will say, rejoice! 5 Let your gentle spirit be known to all men. The Lord is near. 6 Be anxious for nothing, but in everything by prayer and supplication with thanksgiving let your requests be made known to God. 7 And the peace of God, which surpasses all comprehension, will guard your hearts and your minds in Christ Jesus</a:t>
            </a:r>
            <a:r>
              <a:rPr lang="en-US" sz="3200" b="1" dirty="0" smtClean="0"/>
              <a:t>.” </a:t>
            </a:r>
            <a:endParaRPr lang="en-US" sz="3200" b="1" dirty="0"/>
          </a:p>
        </p:txBody>
      </p:sp>
    </p:spTree>
    <p:extLst>
      <p:ext uri="{BB962C8B-B14F-4D97-AF65-F5344CB8AC3E}">
        <p14:creationId xmlns:p14="http://schemas.microsoft.com/office/powerpoint/2010/main" val="84258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574" y="343592"/>
            <a:ext cx="8596668" cy="132080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800" b="1" dirty="0" smtClean="0">
                <a:ln/>
                <a:solidFill>
                  <a:schemeClr val="accent3"/>
                </a:solidFill>
              </a:rPr>
              <a:t>A disclaimer on God’s peace</a:t>
            </a:r>
            <a:endParaRPr lang="en-US" sz="4800" b="1" dirty="0">
              <a:ln/>
              <a:solidFill>
                <a:schemeClr val="accent3"/>
              </a:solidFill>
            </a:endParaRPr>
          </a:p>
        </p:txBody>
      </p:sp>
      <p:sp>
        <p:nvSpPr>
          <p:cNvPr id="3" name="Content Placeholder 2"/>
          <p:cNvSpPr>
            <a:spLocks noGrp="1"/>
          </p:cNvSpPr>
          <p:nvPr>
            <p:ph idx="1"/>
          </p:nvPr>
        </p:nvSpPr>
        <p:spPr>
          <a:xfrm>
            <a:off x="311573" y="1420756"/>
            <a:ext cx="9655387" cy="5337491"/>
          </a:xfrm>
        </p:spPr>
        <p:txBody>
          <a:bodyPr>
            <a:normAutofit/>
          </a:bodyPr>
          <a:lstStyle/>
          <a:p>
            <a:r>
              <a:rPr lang="en-US" sz="2000" b="1" dirty="0" smtClean="0"/>
              <a:t>If </a:t>
            </a:r>
            <a:r>
              <a:rPr lang="en-US" sz="2000" b="1" dirty="0"/>
              <a:t>you are stressed out, or if your heart is heavy and burdened, then you will not receive the peace of God unless you are willing to spend the time alone with God that is necessary. </a:t>
            </a:r>
            <a:endParaRPr lang="en-US" sz="2000" b="1" dirty="0" smtClean="0"/>
          </a:p>
          <a:p>
            <a:r>
              <a:rPr lang="en-US" sz="2000" b="1" dirty="0" smtClean="0"/>
              <a:t>You </a:t>
            </a:r>
            <a:r>
              <a:rPr lang="en-US" sz="2000" b="1" dirty="0"/>
              <a:t>can’t bring your burdens before the Lord ten minutes before you go to bed ask Him to help, and then go to sleep. </a:t>
            </a:r>
            <a:endParaRPr lang="en-US" sz="2000" b="1" dirty="0" smtClean="0"/>
          </a:p>
          <a:p>
            <a:r>
              <a:rPr lang="en-US" sz="2000" b="1" dirty="0" smtClean="0"/>
              <a:t>You </a:t>
            </a:r>
            <a:r>
              <a:rPr lang="en-US" sz="2000" b="1" dirty="0"/>
              <a:t>can’t wake up in the morning and offer God a fifteen-minute devotional and expect him to fill you with His peace. </a:t>
            </a:r>
            <a:endParaRPr lang="en-US" sz="2000" b="1" dirty="0" smtClean="0"/>
          </a:p>
          <a:p>
            <a:r>
              <a:rPr lang="en-US" sz="2000" b="1" dirty="0" smtClean="0"/>
              <a:t>It </a:t>
            </a:r>
            <a:r>
              <a:rPr lang="en-US" sz="2000" b="1" dirty="0"/>
              <a:t>doesn’t work that way. </a:t>
            </a:r>
          </a:p>
          <a:p>
            <a:r>
              <a:rPr lang="en-US" sz="2000" b="1" dirty="0" smtClean="0"/>
              <a:t>Before </a:t>
            </a:r>
            <a:r>
              <a:rPr lang="en-US" sz="2000" b="1" dirty="0"/>
              <a:t>you can experience the peace of God you have to be desperate enough to make the pursuit of God </a:t>
            </a:r>
            <a:r>
              <a:rPr lang="en-US" sz="2000" b="1" dirty="0" smtClean="0"/>
              <a:t>a priority and a </a:t>
            </a:r>
            <a:r>
              <a:rPr lang="en-US" sz="2000" b="1" dirty="0"/>
              <a:t>driving force in your life</a:t>
            </a:r>
            <a:r>
              <a:rPr lang="en-US" sz="2000" b="1" dirty="0" smtClean="0"/>
              <a:t>.</a:t>
            </a:r>
          </a:p>
          <a:p>
            <a:r>
              <a:rPr lang="en-US" sz="2000" b="1" dirty="0" smtClean="0"/>
              <a:t>The amount of time you are willing to spend at the feet of Jesus will determine just how hungry you are for His peace!</a:t>
            </a:r>
          </a:p>
          <a:p>
            <a:r>
              <a:rPr lang="en-US" sz="2000" b="1" dirty="0" smtClean="0"/>
              <a:t>Let’s be honest. We want and expect God to fix every situation in our lives according to our schedule and on our terms! </a:t>
            </a:r>
            <a:endParaRPr lang="en-US" sz="2000" b="1" dirty="0"/>
          </a:p>
          <a:p>
            <a:endParaRPr lang="en-US" dirty="0"/>
          </a:p>
        </p:txBody>
      </p:sp>
    </p:spTree>
    <p:extLst>
      <p:ext uri="{BB962C8B-B14F-4D97-AF65-F5344CB8AC3E}">
        <p14:creationId xmlns:p14="http://schemas.microsoft.com/office/powerpoint/2010/main" val="297772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48" y="343593"/>
            <a:ext cx="8596668" cy="132080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800" b="1" dirty="0" smtClean="0">
                <a:ln/>
                <a:solidFill>
                  <a:schemeClr val="accent3"/>
                </a:solidFill>
              </a:rPr>
              <a:t>Seeking God’s peace</a:t>
            </a:r>
            <a:endParaRPr lang="en-US" sz="4800" b="1" dirty="0">
              <a:ln/>
              <a:solidFill>
                <a:schemeClr val="accent3"/>
              </a:solidFill>
            </a:endParaRPr>
          </a:p>
        </p:txBody>
      </p:sp>
      <p:sp>
        <p:nvSpPr>
          <p:cNvPr id="3" name="Content Placeholder 2"/>
          <p:cNvSpPr>
            <a:spLocks noGrp="1"/>
          </p:cNvSpPr>
          <p:nvPr>
            <p:ph idx="1"/>
          </p:nvPr>
        </p:nvSpPr>
        <p:spPr>
          <a:xfrm>
            <a:off x="294947" y="1279440"/>
            <a:ext cx="9522383" cy="5578560"/>
          </a:xfrm>
        </p:spPr>
        <p:txBody>
          <a:bodyPr>
            <a:normAutofit/>
          </a:bodyPr>
          <a:lstStyle/>
          <a:p>
            <a:r>
              <a:rPr lang="en-US" sz="2000" b="1" dirty="0" smtClean="0"/>
              <a:t>As </a:t>
            </a:r>
            <a:r>
              <a:rPr lang="en-US" sz="2000" b="1" dirty="0"/>
              <a:t>a pastor, I am always on the clock. Even on days off my mind constantly delves into the issues of the </a:t>
            </a:r>
            <a:r>
              <a:rPr lang="en-US" sz="2000" b="1" dirty="0" smtClean="0"/>
              <a:t>church. </a:t>
            </a:r>
            <a:r>
              <a:rPr lang="en-US" sz="2000" b="1" dirty="0"/>
              <a:t>Every night I go to bed thinking of issues that I will be addressing in the days to come. I am always burdened over the crises that face many of the members of the church. Many nights all of these issues coalesce </a:t>
            </a:r>
            <a:r>
              <a:rPr lang="en-US" sz="2000" b="1" dirty="0" smtClean="0"/>
              <a:t>in </a:t>
            </a:r>
            <a:r>
              <a:rPr lang="en-US" sz="2000" b="1" dirty="0"/>
              <a:t>my mind </a:t>
            </a:r>
            <a:r>
              <a:rPr lang="en-US" sz="2000" b="1" dirty="0" smtClean="0"/>
              <a:t>and </a:t>
            </a:r>
            <a:r>
              <a:rPr lang="en-US" sz="2000" b="1" dirty="0"/>
              <a:t>I cannot sleep. I lie in bed and just stare at the ceiling. When this happens </a:t>
            </a:r>
            <a:r>
              <a:rPr lang="en-US" sz="2000" b="1" dirty="0" smtClean="0"/>
              <a:t>I </a:t>
            </a:r>
            <a:r>
              <a:rPr lang="en-US" sz="2000" b="1" dirty="0"/>
              <a:t>have a choice. I can either lie in bed, not sleep and stress over all the issues </a:t>
            </a:r>
            <a:r>
              <a:rPr lang="en-US" sz="2000" b="1" dirty="0" smtClean="0"/>
              <a:t>in </a:t>
            </a:r>
            <a:r>
              <a:rPr lang="en-US" sz="2000" b="1" dirty="0"/>
              <a:t>my mind, or I can get up, not sleep, and spend the night on my knees with my savior until the stress and burdens lift. Either way I am not sleeping. </a:t>
            </a:r>
            <a:endParaRPr lang="en-US" sz="2000" b="1" dirty="0" smtClean="0"/>
          </a:p>
          <a:p>
            <a:r>
              <a:rPr lang="en-US" sz="2000" b="1" dirty="0" smtClean="0">
                <a:solidFill>
                  <a:srgbClr val="FF0000"/>
                </a:solidFill>
              </a:rPr>
              <a:t>It </a:t>
            </a:r>
            <a:r>
              <a:rPr lang="en-US" sz="2000" b="1" dirty="0">
                <a:solidFill>
                  <a:srgbClr val="FF0000"/>
                </a:solidFill>
              </a:rPr>
              <a:t>is better get up and spend time with Jesus, than to stay put and spend time with my problems. </a:t>
            </a:r>
          </a:p>
          <a:p>
            <a:r>
              <a:rPr lang="en-US" sz="2000" b="1" dirty="0" smtClean="0"/>
              <a:t>During </a:t>
            </a:r>
            <a:r>
              <a:rPr lang="en-US" sz="2000" b="1" dirty="0"/>
              <a:t>these periods I will get before the Lord and I will not leave Him until His peace covers me. Sometimes it only takes minutes. Other times the sun will rise before I crawl back into bed. </a:t>
            </a:r>
            <a:endParaRPr lang="en-US" sz="2000" b="1" dirty="0" smtClean="0"/>
          </a:p>
          <a:p>
            <a:r>
              <a:rPr lang="en-US" sz="2000" b="1" dirty="0" smtClean="0">
                <a:solidFill>
                  <a:srgbClr val="FF0000"/>
                </a:solidFill>
              </a:rPr>
              <a:t>I </a:t>
            </a:r>
            <a:r>
              <a:rPr lang="en-US" sz="2000" b="1" dirty="0">
                <a:solidFill>
                  <a:srgbClr val="FF0000"/>
                </a:solidFill>
              </a:rPr>
              <a:t>have learned that ten minutes of sleep and the peace of God is more energizing than eight hours of sleep and the stress of the world.</a:t>
            </a:r>
          </a:p>
          <a:p>
            <a:endParaRPr lang="en-US" dirty="0"/>
          </a:p>
        </p:txBody>
      </p:sp>
    </p:spTree>
    <p:extLst>
      <p:ext uri="{BB962C8B-B14F-4D97-AF65-F5344CB8AC3E}">
        <p14:creationId xmlns:p14="http://schemas.microsoft.com/office/powerpoint/2010/main" val="167580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8084" y="2820171"/>
            <a:ext cx="10124901" cy="1646302"/>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dirty="0" smtClean="0">
                <a:ln/>
                <a:solidFill>
                  <a:schemeClr val="accent3"/>
                </a:solidFill>
              </a:rPr>
              <a:t>How hungry are you for God’s peace?</a:t>
            </a:r>
            <a:endParaRPr lang="en-US" sz="8000" b="1" dirty="0">
              <a:ln/>
              <a:solidFill>
                <a:schemeClr val="accent3"/>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176670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1892" y="3776131"/>
            <a:ext cx="9393382" cy="1646302"/>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smtClean="0">
                <a:ln/>
                <a:solidFill>
                  <a:schemeClr val="accent3"/>
                </a:solidFill>
              </a:rPr>
              <a:t>In Philippians 4:4-7, there </a:t>
            </a:r>
            <a:r>
              <a:rPr lang="en-US" sz="6000" b="1" dirty="0">
                <a:ln/>
                <a:solidFill>
                  <a:schemeClr val="accent3"/>
                </a:solidFill>
              </a:rPr>
              <a:t>are five steps we must take if we want God’s peace in our </a:t>
            </a:r>
            <a:r>
              <a:rPr lang="en-US" sz="6000" b="1" dirty="0" smtClean="0">
                <a:ln/>
                <a:solidFill>
                  <a:schemeClr val="accent3"/>
                </a:solidFill>
              </a:rPr>
              <a:t>hearts </a:t>
            </a:r>
            <a:r>
              <a:rPr lang="en-US" b="1" dirty="0">
                <a:ln/>
                <a:solidFill>
                  <a:schemeClr val="accent3"/>
                </a:solidFill>
              </a:rPr>
              <a:t/>
            </a:r>
            <a:br>
              <a:rPr lang="en-US" b="1" dirty="0">
                <a:ln/>
                <a:solidFill>
                  <a:schemeClr val="accent3"/>
                </a:solidFill>
              </a:rPr>
            </a:br>
            <a:endParaRPr lang="en-US" sz="2000" b="1" dirty="0">
              <a:ln/>
              <a:solidFill>
                <a:schemeClr val="accent3"/>
              </a:solidFill>
            </a:endParaRP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924856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800" b="1" dirty="0" smtClean="0">
                <a:ln/>
                <a:solidFill>
                  <a:schemeClr val="accent3"/>
                </a:solidFill>
              </a:rPr>
              <a:t>Philippians 4:4-7</a:t>
            </a:r>
            <a:endParaRPr lang="en-US" sz="4800" b="1" dirty="0">
              <a:ln/>
              <a:solidFill>
                <a:schemeClr val="accent3"/>
              </a:solidFill>
            </a:endParaRPr>
          </a:p>
        </p:txBody>
      </p:sp>
      <p:sp>
        <p:nvSpPr>
          <p:cNvPr id="3" name="Content Placeholder 2"/>
          <p:cNvSpPr>
            <a:spLocks noGrp="1"/>
          </p:cNvSpPr>
          <p:nvPr>
            <p:ph idx="1"/>
          </p:nvPr>
        </p:nvSpPr>
        <p:spPr>
          <a:xfrm>
            <a:off x="497109" y="1761578"/>
            <a:ext cx="8957117" cy="3880773"/>
          </a:xfrm>
        </p:spPr>
        <p:txBody>
          <a:bodyPr>
            <a:noAutofit/>
          </a:bodyPr>
          <a:lstStyle/>
          <a:p>
            <a:r>
              <a:rPr lang="en-US" sz="3200" b="1" dirty="0" smtClean="0"/>
              <a:t>“Rejoice </a:t>
            </a:r>
            <a:r>
              <a:rPr lang="en-US" sz="3200" b="1" dirty="0"/>
              <a:t>in the Lord always; again I will say, rejoice! 5 Let your gentle spirit be known to all men. The Lord is near. 6 Be anxious for nothing, but in everything by prayer and supplication with thanksgiving let your requests be made known to God. 7 And the peace of God, which surpasses all comprehension, will guard your hearts and your minds in Christ Jesus</a:t>
            </a:r>
            <a:r>
              <a:rPr lang="en-US" sz="3200" b="1" dirty="0" smtClean="0"/>
              <a:t>.” </a:t>
            </a:r>
            <a:endParaRPr lang="en-US" sz="3200" b="1" dirty="0"/>
          </a:p>
        </p:txBody>
      </p:sp>
    </p:spTree>
    <p:extLst>
      <p:ext uri="{BB962C8B-B14F-4D97-AF65-F5344CB8AC3E}">
        <p14:creationId xmlns:p14="http://schemas.microsoft.com/office/powerpoint/2010/main" val="1029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96" y="268778"/>
            <a:ext cx="9888142" cy="132080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000" b="1" dirty="0" smtClean="0">
                <a:ln/>
                <a:solidFill>
                  <a:schemeClr val="accent3"/>
                </a:solidFill>
              </a:rPr>
              <a:t>What is the world’s definition for peace?</a:t>
            </a:r>
            <a:endParaRPr lang="en-US" sz="4000" b="1" dirty="0">
              <a:ln/>
              <a:solidFill>
                <a:schemeClr val="accent3"/>
              </a:solidFill>
            </a:endParaRPr>
          </a:p>
        </p:txBody>
      </p:sp>
      <p:sp>
        <p:nvSpPr>
          <p:cNvPr id="3" name="Content Placeholder 2"/>
          <p:cNvSpPr>
            <a:spLocks noGrp="1"/>
          </p:cNvSpPr>
          <p:nvPr>
            <p:ph idx="1"/>
          </p:nvPr>
        </p:nvSpPr>
        <p:spPr>
          <a:xfrm>
            <a:off x="195196" y="1146436"/>
            <a:ext cx="9588884" cy="5088109"/>
          </a:xfrm>
        </p:spPr>
        <p:txBody>
          <a:bodyPr>
            <a:normAutofit/>
          </a:bodyPr>
          <a:lstStyle/>
          <a:p>
            <a:pPr fontAlgn="base"/>
            <a:r>
              <a:rPr lang="en-US" sz="2800" b="1" dirty="0"/>
              <a:t>1: </a:t>
            </a:r>
            <a:r>
              <a:rPr lang="en-US" sz="2800" b="1" dirty="0" smtClean="0"/>
              <a:t>A </a:t>
            </a:r>
            <a:r>
              <a:rPr lang="en-US" sz="2800" b="1" dirty="0"/>
              <a:t>state of tranquility or </a:t>
            </a:r>
            <a:r>
              <a:rPr lang="en-US" sz="2800" b="1" dirty="0" smtClean="0"/>
              <a:t>quiet.</a:t>
            </a:r>
            <a:endParaRPr lang="en-US" sz="2800" b="1" dirty="0"/>
          </a:p>
          <a:p>
            <a:pPr lvl="1" fontAlgn="base"/>
            <a:r>
              <a:rPr lang="en-US" sz="2400" b="1" dirty="0"/>
              <a:t>a: </a:t>
            </a:r>
            <a:r>
              <a:rPr lang="en-US" sz="2400" b="1" dirty="0" smtClean="0"/>
              <a:t>Freedom </a:t>
            </a:r>
            <a:r>
              <a:rPr lang="en-US" sz="2400" b="1" dirty="0"/>
              <a:t>from civil </a:t>
            </a:r>
            <a:r>
              <a:rPr lang="en-US" sz="2400" b="1" dirty="0" smtClean="0"/>
              <a:t>disturbance.</a:t>
            </a:r>
            <a:endParaRPr lang="en-US" sz="2400" b="1" dirty="0"/>
          </a:p>
          <a:p>
            <a:pPr lvl="1" fontAlgn="base"/>
            <a:r>
              <a:rPr lang="en-US" sz="2400" b="1" dirty="0"/>
              <a:t>b: </a:t>
            </a:r>
            <a:r>
              <a:rPr lang="en-US" sz="2400" b="1" dirty="0" smtClean="0"/>
              <a:t>A </a:t>
            </a:r>
            <a:r>
              <a:rPr lang="en-US" sz="2400" b="1" dirty="0"/>
              <a:t>state of security or order within a community provided for by </a:t>
            </a:r>
            <a:r>
              <a:rPr lang="en-US" sz="2400" b="1" dirty="0" smtClean="0"/>
              <a:t>law.</a:t>
            </a:r>
            <a:endParaRPr lang="en-US" sz="2400" b="1" dirty="0"/>
          </a:p>
          <a:p>
            <a:pPr fontAlgn="base"/>
            <a:r>
              <a:rPr lang="en-US" sz="2800" b="1" dirty="0"/>
              <a:t>2: </a:t>
            </a:r>
            <a:r>
              <a:rPr lang="en-US" sz="2800" b="1" dirty="0" smtClean="0"/>
              <a:t>Freedom </a:t>
            </a:r>
            <a:r>
              <a:rPr lang="en-US" sz="2800" b="1" dirty="0"/>
              <a:t>from disquieting or oppressive thoughts or </a:t>
            </a:r>
            <a:r>
              <a:rPr lang="en-US" sz="2800" b="1" dirty="0" smtClean="0"/>
              <a:t>emotions. </a:t>
            </a:r>
          </a:p>
          <a:p>
            <a:pPr fontAlgn="base"/>
            <a:r>
              <a:rPr lang="en-US" sz="2800" b="1" dirty="0" smtClean="0"/>
              <a:t>3</a:t>
            </a:r>
            <a:r>
              <a:rPr lang="en-US" sz="2800" b="1" dirty="0"/>
              <a:t>: </a:t>
            </a:r>
            <a:r>
              <a:rPr lang="en-US" sz="2800" b="1" dirty="0" smtClean="0"/>
              <a:t>Harmony </a:t>
            </a:r>
            <a:r>
              <a:rPr lang="en-US" sz="2800" b="1" dirty="0"/>
              <a:t>in personal </a:t>
            </a:r>
            <a:r>
              <a:rPr lang="en-US" sz="2800" b="1" dirty="0" smtClean="0"/>
              <a:t>relations.</a:t>
            </a:r>
            <a:endParaRPr lang="en-US" sz="2800" b="1" dirty="0"/>
          </a:p>
          <a:p>
            <a:pPr fontAlgn="base"/>
            <a:r>
              <a:rPr lang="en-US" sz="2800" b="1" dirty="0" smtClean="0"/>
              <a:t>4:</a:t>
            </a:r>
            <a:r>
              <a:rPr lang="en-US" sz="2800" b="1" dirty="0"/>
              <a:t> </a:t>
            </a:r>
            <a:r>
              <a:rPr lang="en-US" sz="2800" b="1" dirty="0" smtClean="0"/>
              <a:t>An agreement </a:t>
            </a:r>
            <a:r>
              <a:rPr lang="en-US" sz="2800" b="1" dirty="0"/>
              <a:t>to end hostilities between those who have been at </a:t>
            </a:r>
            <a:r>
              <a:rPr lang="en-US" sz="2800" b="1" dirty="0" smtClean="0"/>
              <a:t>war.</a:t>
            </a:r>
          </a:p>
          <a:p>
            <a:r>
              <a:rPr lang="en-US" sz="2800" b="1" dirty="0" smtClean="0"/>
              <a:t>5</a:t>
            </a:r>
            <a:r>
              <a:rPr lang="en-US" sz="2800" b="1" dirty="0"/>
              <a:t>: </a:t>
            </a:r>
            <a:r>
              <a:rPr lang="en-US" sz="2800" b="1" dirty="0" smtClean="0"/>
              <a:t>Calm </a:t>
            </a:r>
            <a:r>
              <a:rPr lang="en-US" sz="2800" b="1" dirty="0"/>
              <a:t>and quiet; freedom from worry or </a:t>
            </a:r>
            <a:r>
              <a:rPr lang="en-US" sz="2800" b="1" dirty="0" smtClean="0"/>
              <a:t>annoyance.</a:t>
            </a:r>
          </a:p>
          <a:p>
            <a:pPr marL="0" indent="0">
              <a:buNone/>
            </a:pPr>
            <a:endParaRPr lang="en-US" b="1" dirty="0"/>
          </a:p>
        </p:txBody>
      </p:sp>
    </p:spTree>
    <p:extLst>
      <p:ext uri="{BB962C8B-B14F-4D97-AF65-F5344CB8AC3E}">
        <p14:creationId xmlns:p14="http://schemas.microsoft.com/office/powerpoint/2010/main" val="225961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45" y="243840"/>
            <a:ext cx="8596668" cy="132080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smtClean="0">
                <a:ln/>
                <a:solidFill>
                  <a:schemeClr val="accent3"/>
                </a:solidFill>
              </a:rPr>
              <a:t>Step #1: We </a:t>
            </a:r>
            <a:r>
              <a:rPr lang="en-US" sz="4400" b="1" dirty="0">
                <a:ln/>
                <a:solidFill>
                  <a:schemeClr val="accent3"/>
                </a:solidFill>
              </a:rPr>
              <a:t>must </a:t>
            </a:r>
            <a:r>
              <a:rPr lang="en-US" sz="4400" b="1" dirty="0" smtClean="0">
                <a:ln/>
                <a:solidFill>
                  <a:schemeClr val="accent3"/>
                </a:solidFill>
              </a:rPr>
              <a:t>rejoice! </a:t>
            </a:r>
            <a:endParaRPr lang="en-US" sz="4400" b="1" dirty="0">
              <a:ln/>
              <a:solidFill>
                <a:schemeClr val="accent3"/>
              </a:solidFill>
            </a:endParaRPr>
          </a:p>
        </p:txBody>
      </p:sp>
      <p:sp>
        <p:nvSpPr>
          <p:cNvPr id="3" name="Content Placeholder 2"/>
          <p:cNvSpPr>
            <a:spLocks noGrp="1"/>
          </p:cNvSpPr>
          <p:nvPr>
            <p:ph idx="1"/>
          </p:nvPr>
        </p:nvSpPr>
        <p:spPr>
          <a:xfrm>
            <a:off x="161945" y="1287752"/>
            <a:ext cx="9613822" cy="5453870"/>
          </a:xfrm>
        </p:spPr>
        <p:txBody>
          <a:bodyPr>
            <a:normAutofit fontScale="92500" lnSpcReduction="10000"/>
          </a:bodyPr>
          <a:lstStyle/>
          <a:p>
            <a:r>
              <a:rPr lang="en-US" sz="2200" b="1" dirty="0">
                <a:solidFill>
                  <a:srgbClr val="FF0000"/>
                </a:solidFill>
              </a:rPr>
              <a:t>“Rejoice in the Lord always; again I will say, rejoice</a:t>
            </a:r>
            <a:r>
              <a:rPr lang="en-US" sz="2200" b="1" dirty="0" smtClean="0">
                <a:solidFill>
                  <a:srgbClr val="FF0000"/>
                </a:solidFill>
              </a:rPr>
              <a:t>!”</a:t>
            </a:r>
          </a:p>
          <a:p>
            <a:r>
              <a:rPr lang="en-US" sz="2200" b="1" dirty="0" smtClean="0"/>
              <a:t>Whatever you are facing you </a:t>
            </a:r>
            <a:r>
              <a:rPr lang="en-US" sz="2200" b="1" dirty="0"/>
              <a:t>must thank God for it. If it is in your life then either God is allowing it, or He is causing it.  Either way, He wants to use it. </a:t>
            </a:r>
            <a:endParaRPr lang="en-US" sz="2200" b="1" dirty="0" smtClean="0"/>
          </a:p>
          <a:p>
            <a:r>
              <a:rPr lang="en-US" sz="2200" b="1" dirty="0" smtClean="0"/>
              <a:t>James </a:t>
            </a:r>
            <a:r>
              <a:rPr lang="en-US" sz="2200" b="1" dirty="0"/>
              <a:t>tells us to consider it all joy when we encounter various trials. </a:t>
            </a:r>
            <a:endParaRPr lang="en-US" sz="2200" b="1" dirty="0" smtClean="0"/>
          </a:p>
          <a:p>
            <a:r>
              <a:rPr lang="en-US" sz="2200" b="1" dirty="0" smtClean="0"/>
              <a:t>Peter </a:t>
            </a:r>
            <a:r>
              <a:rPr lang="en-US" sz="2200" b="1" dirty="0"/>
              <a:t>tells us that trials and hardships are more precious than silver. </a:t>
            </a:r>
            <a:endParaRPr lang="en-US" sz="2200" b="1" dirty="0" smtClean="0"/>
          </a:p>
          <a:p>
            <a:r>
              <a:rPr lang="en-US" sz="2200" b="1" dirty="0" smtClean="0"/>
              <a:t>There </a:t>
            </a:r>
            <a:r>
              <a:rPr lang="en-US" sz="2200" b="1" dirty="0"/>
              <a:t>is a purpose to what your are </a:t>
            </a:r>
            <a:r>
              <a:rPr lang="en-US" sz="2200" b="1" dirty="0" smtClean="0"/>
              <a:t>encountering and God </a:t>
            </a:r>
            <a:r>
              <a:rPr lang="en-US" sz="2200" b="1" dirty="0"/>
              <a:t>is not obligated to tell </a:t>
            </a:r>
            <a:r>
              <a:rPr lang="en-US" sz="2200" b="1" dirty="0" smtClean="0"/>
              <a:t>you what it is. </a:t>
            </a:r>
            <a:r>
              <a:rPr lang="en-US" sz="2200" b="1" dirty="0"/>
              <a:t>Nevertheless, thank God. And, keep thanking Him until you know in your heart you are being honest and sincere. </a:t>
            </a:r>
            <a:endParaRPr lang="en-US" sz="2200" b="1" dirty="0" smtClean="0"/>
          </a:p>
          <a:p>
            <a:r>
              <a:rPr lang="en-US" sz="2200" b="1" dirty="0" smtClean="0"/>
              <a:t>If </a:t>
            </a:r>
            <a:r>
              <a:rPr lang="en-US" sz="2200" b="1" dirty="0"/>
              <a:t>it takes half the night, then take half the night! Once you can honestly stand before God and thank Him, then you are ready to move </a:t>
            </a:r>
            <a:r>
              <a:rPr lang="en-US" sz="2200" b="1" dirty="0" smtClean="0"/>
              <a:t>to the next step.</a:t>
            </a:r>
            <a:endParaRPr lang="en-US" sz="2200" b="1" dirty="0"/>
          </a:p>
          <a:p>
            <a:r>
              <a:rPr lang="en-US" sz="2200" b="1" dirty="0" smtClean="0"/>
              <a:t>If </a:t>
            </a:r>
            <a:r>
              <a:rPr lang="en-US" sz="2200" b="1" dirty="0"/>
              <a:t>it takes more than one night, then it takes more than one night. If you are enduring a crisis that has been unfolding for a long time, then don’t expect God to resolve it over night. </a:t>
            </a:r>
            <a:endParaRPr lang="en-US" sz="2200" b="1" dirty="0" smtClean="0"/>
          </a:p>
          <a:p>
            <a:r>
              <a:rPr lang="en-US" sz="2200" b="1" dirty="0" smtClean="0"/>
              <a:t>If </a:t>
            </a:r>
            <a:r>
              <a:rPr lang="en-US" sz="2200" b="1" dirty="0"/>
              <a:t>it took time to get where you are, then it will probably take time to get where God wants you!</a:t>
            </a:r>
          </a:p>
          <a:p>
            <a:endParaRPr lang="en-US" b="1" dirty="0" smtClean="0"/>
          </a:p>
          <a:p>
            <a:endParaRPr lang="en-US" dirty="0"/>
          </a:p>
        </p:txBody>
      </p:sp>
    </p:spTree>
    <p:extLst>
      <p:ext uri="{BB962C8B-B14F-4D97-AF65-F5344CB8AC3E}">
        <p14:creationId xmlns:p14="http://schemas.microsoft.com/office/powerpoint/2010/main" val="277445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45" y="243840"/>
            <a:ext cx="9879830" cy="132080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000" b="1" dirty="0" smtClean="0">
                <a:ln/>
                <a:solidFill>
                  <a:schemeClr val="accent3"/>
                </a:solidFill>
              </a:rPr>
              <a:t>Step #2: Embrace a gentle disposition</a:t>
            </a:r>
            <a:endParaRPr lang="en-US" sz="4000" b="1" dirty="0">
              <a:ln/>
              <a:solidFill>
                <a:schemeClr val="accent3"/>
              </a:solidFill>
            </a:endParaRPr>
          </a:p>
        </p:txBody>
      </p:sp>
      <p:sp>
        <p:nvSpPr>
          <p:cNvPr id="3" name="Content Placeholder 2"/>
          <p:cNvSpPr>
            <a:spLocks noGrp="1"/>
          </p:cNvSpPr>
          <p:nvPr>
            <p:ph idx="1"/>
          </p:nvPr>
        </p:nvSpPr>
        <p:spPr>
          <a:xfrm>
            <a:off x="161944" y="1287752"/>
            <a:ext cx="9780077" cy="5212801"/>
          </a:xfrm>
        </p:spPr>
        <p:txBody>
          <a:bodyPr>
            <a:noAutofit/>
          </a:bodyPr>
          <a:lstStyle/>
          <a:p>
            <a:r>
              <a:rPr lang="en-US" sz="2000" dirty="0" smtClean="0">
                <a:solidFill>
                  <a:srgbClr val="FF0000"/>
                </a:solidFill>
              </a:rPr>
              <a:t>“</a:t>
            </a:r>
            <a:r>
              <a:rPr lang="en-US" sz="2000" b="1" dirty="0">
                <a:solidFill>
                  <a:srgbClr val="FF0000"/>
                </a:solidFill>
              </a:rPr>
              <a:t>Let your gentle spirit be known to all men</a:t>
            </a:r>
            <a:r>
              <a:rPr lang="en-US" sz="2000" b="1" dirty="0" smtClean="0">
                <a:solidFill>
                  <a:srgbClr val="FF0000"/>
                </a:solidFill>
              </a:rPr>
              <a:t>.”</a:t>
            </a:r>
          </a:p>
          <a:p>
            <a:r>
              <a:rPr lang="en-US" sz="2000" b="1" dirty="0"/>
              <a:t>There is a certain attitude that God wants you to embrace.  </a:t>
            </a:r>
          </a:p>
          <a:p>
            <a:r>
              <a:rPr lang="en-US" sz="2000" b="1" dirty="0"/>
              <a:t>Don’t go around and tell the world how bad life is! Don’t spend every waking hour obsessing over the negative.  </a:t>
            </a:r>
          </a:p>
          <a:p>
            <a:r>
              <a:rPr lang="en-US" sz="2000" b="1" dirty="0"/>
              <a:t>Philippians 4:8-9 tells us where to focus our thoughts. If we do what this passage tells us, then the God of peace will be with us. That’s a promise</a:t>
            </a:r>
            <a:r>
              <a:rPr lang="en-US" sz="2000" b="1" dirty="0" smtClean="0"/>
              <a:t>.</a:t>
            </a:r>
            <a:r>
              <a:rPr lang="en-US" sz="2000" b="1" dirty="0"/>
              <a:t> </a:t>
            </a:r>
          </a:p>
          <a:p>
            <a:r>
              <a:rPr lang="en-US" sz="2000" b="1" dirty="0"/>
              <a:t>You must make a deliberate attempt to think only about things that honor God. Do not dwell on the crisis. Make sure when people see you they see the love of Jesus and not the problems of the world</a:t>
            </a:r>
            <a:r>
              <a:rPr lang="en-US" sz="2000" b="1" dirty="0" smtClean="0"/>
              <a:t>.</a:t>
            </a:r>
            <a:r>
              <a:rPr lang="en-US" sz="2000" b="1" dirty="0"/>
              <a:t> </a:t>
            </a:r>
          </a:p>
          <a:p>
            <a:r>
              <a:rPr lang="en-US" sz="2000" b="1" dirty="0"/>
              <a:t>When we replay a crisis over and over in our own minds it becomes all consuming. Then we project the crisis to everyone who we talk to. God says don’t do this. Instead, let people see a gentle spirit that focuses on things that are true, honorable, right, pure, lovely, and good</a:t>
            </a:r>
            <a:r>
              <a:rPr lang="en-US" sz="2000" b="1" dirty="0" smtClean="0"/>
              <a:t>.</a:t>
            </a:r>
            <a:r>
              <a:rPr lang="en-US" sz="2000" b="1" dirty="0"/>
              <a:t> </a:t>
            </a:r>
          </a:p>
          <a:p>
            <a:r>
              <a:rPr lang="en-US" sz="2000" b="1" dirty="0"/>
              <a:t>If you train yourself to do this, you will discover that your attitude will start to improve</a:t>
            </a:r>
            <a:r>
              <a:rPr lang="en-US" sz="2000" b="1" dirty="0" smtClean="0"/>
              <a:t>.</a:t>
            </a:r>
            <a:endParaRPr lang="en-US" sz="2000" b="1" dirty="0"/>
          </a:p>
        </p:txBody>
      </p:sp>
    </p:spTree>
    <p:extLst>
      <p:ext uri="{BB962C8B-B14F-4D97-AF65-F5344CB8AC3E}">
        <p14:creationId xmlns:p14="http://schemas.microsoft.com/office/powerpoint/2010/main" val="186247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44" y="243840"/>
            <a:ext cx="9480819" cy="132080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000" b="1" dirty="0" smtClean="0">
                <a:ln/>
                <a:solidFill>
                  <a:schemeClr val="accent3"/>
                </a:solidFill>
              </a:rPr>
              <a:t>Step #3: Acknowledge God’s presence</a:t>
            </a:r>
            <a:endParaRPr lang="en-US" sz="4000" b="1" dirty="0">
              <a:ln/>
              <a:solidFill>
                <a:schemeClr val="accent3"/>
              </a:solidFill>
            </a:endParaRPr>
          </a:p>
        </p:txBody>
      </p:sp>
      <p:sp>
        <p:nvSpPr>
          <p:cNvPr id="3" name="Content Placeholder 2"/>
          <p:cNvSpPr>
            <a:spLocks noGrp="1"/>
          </p:cNvSpPr>
          <p:nvPr>
            <p:ph idx="1"/>
          </p:nvPr>
        </p:nvSpPr>
        <p:spPr>
          <a:xfrm>
            <a:off x="161944" y="1287752"/>
            <a:ext cx="10187401" cy="3880773"/>
          </a:xfrm>
        </p:spPr>
        <p:txBody>
          <a:bodyPr>
            <a:noAutofit/>
          </a:bodyPr>
          <a:lstStyle/>
          <a:p>
            <a:r>
              <a:rPr lang="en-US" sz="2000" b="1" dirty="0" smtClean="0">
                <a:solidFill>
                  <a:srgbClr val="FF0000"/>
                </a:solidFill>
              </a:rPr>
              <a:t>“</a:t>
            </a:r>
            <a:r>
              <a:rPr lang="en-US" sz="2000" b="1" dirty="0">
                <a:solidFill>
                  <a:srgbClr val="FF0000"/>
                </a:solidFill>
              </a:rPr>
              <a:t>The Lord is near</a:t>
            </a:r>
            <a:r>
              <a:rPr lang="en-US" sz="2000" b="1" dirty="0" smtClean="0">
                <a:solidFill>
                  <a:srgbClr val="FF0000"/>
                </a:solidFill>
              </a:rPr>
              <a:t>.”</a:t>
            </a:r>
          </a:p>
          <a:p>
            <a:r>
              <a:rPr lang="en-US" sz="2000" b="1" dirty="0" smtClean="0"/>
              <a:t>God </a:t>
            </a:r>
            <a:r>
              <a:rPr lang="en-US" sz="2000" b="1" dirty="0"/>
              <a:t>is here. He is with you. </a:t>
            </a:r>
            <a:endParaRPr lang="en-US" sz="2000" b="1" dirty="0" smtClean="0"/>
          </a:p>
          <a:p>
            <a:r>
              <a:rPr lang="en-US" sz="2000" b="1" dirty="0" smtClean="0"/>
              <a:t>Psalm </a:t>
            </a:r>
            <a:r>
              <a:rPr lang="en-US" sz="2000" b="1" dirty="0"/>
              <a:t>23 “Even though I walk through the valley of the shadow of death, You are with me.” </a:t>
            </a:r>
            <a:endParaRPr lang="en-US" sz="2000" b="1" dirty="0" smtClean="0"/>
          </a:p>
          <a:p>
            <a:r>
              <a:rPr lang="en-US" sz="2000" b="1" dirty="0" smtClean="0"/>
              <a:t>No matter the crisis, God was there when it was unfolding and He allowed it. This reality leads some people to bitterness toward God. This is where it gets tough. We must humbly accept the reality that God allowed this hardship for His purposes and we have a choice. We can either become hardened and embittered, or we can humbly acknowledge that our lives are not about us!</a:t>
            </a:r>
            <a:endParaRPr lang="en-US" sz="2000" b="1" dirty="0"/>
          </a:p>
          <a:p>
            <a:r>
              <a:rPr lang="en-US" sz="2000" b="1" dirty="0" smtClean="0"/>
              <a:t>God </a:t>
            </a:r>
            <a:r>
              <a:rPr lang="en-US" sz="2000" b="1" dirty="0"/>
              <a:t>allows </a:t>
            </a:r>
            <a:r>
              <a:rPr lang="en-US" sz="2000" b="1" dirty="0" smtClean="0"/>
              <a:t>us </a:t>
            </a:r>
            <a:r>
              <a:rPr lang="en-US" sz="2000" b="1" dirty="0"/>
              <a:t>to go through </a:t>
            </a:r>
            <a:r>
              <a:rPr lang="en-US" sz="2000" b="1" dirty="0" smtClean="0"/>
              <a:t>valleys </a:t>
            </a:r>
            <a:r>
              <a:rPr lang="en-US" sz="2000" b="1" dirty="0"/>
              <a:t>so that </a:t>
            </a:r>
            <a:r>
              <a:rPr lang="en-US" sz="2000" b="1" dirty="0" smtClean="0"/>
              <a:t>we </a:t>
            </a:r>
            <a:r>
              <a:rPr lang="en-US" sz="2000" b="1" dirty="0"/>
              <a:t>can emerge on the other side and be a blessing and a guide for those who are struggling with the same dilemma. </a:t>
            </a:r>
          </a:p>
          <a:p>
            <a:r>
              <a:rPr lang="en-US" sz="2000" b="1" dirty="0" smtClean="0"/>
              <a:t>No </a:t>
            </a:r>
            <a:r>
              <a:rPr lang="en-US" sz="2000" b="1" dirty="0"/>
              <a:t>matter what </a:t>
            </a:r>
            <a:r>
              <a:rPr lang="en-US" sz="2000" b="1" dirty="0" smtClean="0"/>
              <a:t>we </a:t>
            </a:r>
            <a:r>
              <a:rPr lang="en-US" sz="2000" b="1" dirty="0"/>
              <a:t>are going through, God is with </a:t>
            </a:r>
            <a:r>
              <a:rPr lang="en-US" sz="2000" b="1" dirty="0" smtClean="0"/>
              <a:t>us. </a:t>
            </a:r>
            <a:r>
              <a:rPr lang="en-US" sz="2000" b="1" dirty="0"/>
              <a:t>He is here, right now!</a:t>
            </a:r>
          </a:p>
          <a:p>
            <a:r>
              <a:rPr lang="en-US" sz="2000" b="1" dirty="0" smtClean="0">
                <a:solidFill>
                  <a:srgbClr val="FF0000"/>
                </a:solidFill>
              </a:rPr>
              <a:t>Remember, God allowed His son to die on a cross for sins He did not commit. The cross was the greatest injustice in world history, but for the sake of our salvation it was necessary. </a:t>
            </a:r>
            <a:endParaRPr lang="en-US" sz="2000" b="1" dirty="0">
              <a:solidFill>
                <a:srgbClr val="FF0000"/>
              </a:solidFill>
            </a:endParaRPr>
          </a:p>
        </p:txBody>
      </p:sp>
    </p:spTree>
    <p:extLst>
      <p:ext uri="{BB962C8B-B14F-4D97-AF65-F5344CB8AC3E}">
        <p14:creationId xmlns:p14="http://schemas.microsoft.com/office/powerpoint/2010/main" val="187910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45" y="243840"/>
            <a:ext cx="8596668" cy="132080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000" b="1" dirty="0" smtClean="0">
                <a:ln/>
                <a:solidFill>
                  <a:schemeClr val="accent3"/>
                </a:solidFill>
              </a:rPr>
              <a:t>Step #4: </a:t>
            </a:r>
            <a:r>
              <a:rPr lang="en-US" sz="4400" b="1" dirty="0">
                <a:ln/>
                <a:solidFill>
                  <a:schemeClr val="accent3"/>
                </a:solidFill>
              </a:rPr>
              <a:t>Be anxious for nothing! </a:t>
            </a:r>
            <a:endParaRPr lang="en-US" sz="4800" b="1" dirty="0">
              <a:ln/>
              <a:solidFill>
                <a:schemeClr val="accent3"/>
              </a:solidFill>
            </a:endParaRPr>
          </a:p>
        </p:txBody>
      </p:sp>
      <p:sp>
        <p:nvSpPr>
          <p:cNvPr id="3" name="Content Placeholder 2"/>
          <p:cNvSpPr>
            <a:spLocks noGrp="1"/>
          </p:cNvSpPr>
          <p:nvPr>
            <p:ph idx="1"/>
          </p:nvPr>
        </p:nvSpPr>
        <p:spPr>
          <a:xfrm>
            <a:off x="161944" y="1287752"/>
            <a:ext cx="9647073" cy="5453870"/>
          </a:xfrm>
        </p:spPr>
        <p:txBody>
          <a:bodyPr>
            <a:normAutofit/>
          </a:bodyPr>
          <a:lstStyle/>
          <a:p>
            <a:r>
              <a:rPr lang="en-US" sz="2200" dirty="0" smtClean="0">
                <a:solidFill>
                  <a:srgbClr val="FF0000"/>
                </a:solidFill>
              </a:rPr>
              <a:t>“</a:t>
            </a:r>
            <a:r>
              <a:rPr lang="en-US" sz="2200" b="1" dirty="0">
                <a:solidFill>
                  <a:srgbClr val="FF0000"/>
                </a:solidFill>
              </a:rPr>
              <a:t>Be anxious for </a:t>
            </a:r>
            <a:r>
              <a:rPr lang="en-US" sz="2200" b="1" dirty="0" smtClean="0">
                <a:solidFill>
                  <a:srgbClr val="FF0000"/>
                </a:solidFill>
              </a:rPr>
              <a:t>nothing.”</a:t>
            </a:r>
          </a:p>
          <a:p>
            <a:r>
              <a:rPr lang="en-US" sz="2200" b="1" dirty="0"/>
              <a:t>I am glad the Bible does not start here. It would be impossible. </a:t>
            </a:r>
            <a:endParaRPr lang="en-US" sz="2200" b="1" dirty="0" smtClean="0"/>
          </a:p>
          <a:p>
            <a:r>
              <a:rPr lang="en-US" sz="2200" b="1" dirty="0" smtClean="0"/>
              <a:t>We </a:t>
            </a:r>
            <a:r>
              <a:rPr lang="en-US" sz="2200" b="1" dirty="0"/>
              <a:t>are asked to not be anxious only after we have thanked God and have spent time focusing on the things that honor and please God, and acknowledged His presence in our lives. With these </a:t>
            </a:r>
            <a:r>
              <a:rPr lang="en-US" sz="2200" b="1" dirty="0" smtClean="0"/>
              <a:t>three </a:t>
            </a:r>
            <a:r>
              <a:rPr lang="en-US" sz="2200" b="1" dirty="0"/>
              <a:t>steps under our belts we will be in a position to lay our anxiety down. </a:t>
            </a:r>
          </a:p>
          <a:p>
            <a:r>
              <a:rPr lang="en-US" sz="2200" b="1" dirty="0" smtClean="0"/>
              <a:t>Remember</a:t>
            </a:r>
            <a:r>
              <a:rPr lang="en-US" sz="2200" b="1" dirty="0"/>
              <a:t>, </a:t>
            </a:r>
            <a:r>
              <a:rPr lang="en-US" sz="2200" b="1" dirty="0" smtClean="0"/>
              <a:t>to thank </a:t>
            </a:r>
            <a:r>
              <a:rPr lang="en-US" sz="2200" b="1" dirty="0"/>
              <a:t>God </a:t>
            </a:r>
            <a:r>
              <a:rPr lang="en-US" sz="2200" b="1" dirty="0" smtClean="0"/>
              <a:t>is to acknowledging that the crisis is a tool God will use in your life. By showing gentleness you are demonstrating </a:t>
            </a:r>
            <a:r>
              <a:rPr lang="en-US" sz="2200" b="1" dirty="0"/>
              <a:t>to the world that this crisis does not </a:t>
            </a:r>
            <a:r>
              <a:rPr lang="en-US" sz="2200" b="1" dirty="0" smtClean="0"/>
              <a:t>consume you. </a:t>
            </a:r>
            <a:r>
              <a:rPr lang="en-US" sz="2200" b="1" dirty="0"/>
              <a:t>More important, you will start to realize for yourself that this crisis does not have to consume you. You will realize that you do not have to stress out. God really is in control</a:t>
            </a:r>
            <a:r>
              <a:rPr lang="en-US" sz="2200" b="1" dirty="0" smtClean="0"/>
              <a:t>!</a:t>
            </a:r>
          </a:p>
          <a:p>
            <a:r>
              <a:rPr lang="en-US" sz="2200" b="1" dirty="0" smtClean="0"/>
              <a:t>Therefore, once we have developed the right attitude, we will have the means and ability to not be controlled by the stress and anxiety.</a:t>
            </a:r>
            <a:endParaRPr lang="en-US" sz="2200" b="1" dirty="0"/>
          </a:p>
          <a:p>
            <a:endParaRPr lang="en-US" dirty="0"/>
          </a:p>
        </p:txBody>
      </p:sp>
    </p:spTree>
    <p:extLst>
      <p:ext uri="{BB962C8B-B14F-4D97-AF65-F5344CB8AC3E}">
        <p14:creationId xmlns:p14="http://schemas.microsoft.com/office/powerpoint/2010/main" val="331580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45" y="243840"/>
            <a:ext cx="8596668" cy="132080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000" b="1" dirty="0" smtClean="0">
                <a:ln/>
                <a:solidFill>
                  <a:schemeClr val="accent3"/>
                </a:solidFill>
              </a:rPr>
              <a:t>Step #5: Pray constantly</a:t>
            </a:r>
            <a:endParaRPr lang="en-US" sz="4000" b="1" dirty="0">
              <a:ln/>
              <a:solidFill>
                <a:schemeClr val="accent3"/>
              </a:solidFill>
            </a:endParaRPr>
          </a:p>
        </p:txBody>
      </p:sp>
      <p:sp>
        <p:nvSpPr>
          <p:cNvPr id="3" name="Content Placeholder 2"/>
          <p:cNvSpPr>
            <a:spLocks noGrp="1"/>
          </p:cNvSpPr>
          <p:nvPr>
            <p:ph idx="1"/>
          </p:nvPr>
        </p:nvSpPr>
        <p:spPr>
          <a:xfrm>
            <a:off x="161944" y="1287752"/>
            <a:ext cx="9555633" cy="4423092"/>
          </a:xfrm>
        </p:spPr>
        <p:txBody>
          <a:bodyPr>
            <a:normAutofit fontScale="92500"/>
          </a:bodyPr>
          <a:lstStyle/>
          <a:p>
            <a:r>
              <a:rPr lang="en-US" sz="2400" dirty="0" smtClean="0">
                <a:solidFill>
                  <a:srgbClr val="FF0000"/>
                </a:solidFill>
              </a:rPr>
              <a:t>“</a:t>
            </a:r>
            <a:r>
              <a:rPr lang="en-US" sz="2400" b="1" dirty="0" smtClean="0">
                <a:solidFill>
                  <a:srgbClr val="FF0000"/>
                </a:solidFill>
              </a:rPr>
              <a:t>But </a:t>
            </a:r>
            <a:r>
              <a:rPr lang="en-US" sz="2400" b="1" dirty="0">
                <a:solidFill>
                  <a:srgbClr val="FF0000"/>
                </a:solidFill>
              </a:rPr>
              <a:t>in everything by prayer and supplication with thanksgiving let your requests be made known to </a:t>
            </a:r>
            <a:r>
              <a:rPr lang="en-US" sz="2400" b="1" dirty="0" smtClean="0">
                <a:solidFill>
                  <a:srgbClr val="FF0000"/>
                </a:solidFill>
              </a:rPr>
              <a:t>God.”</a:t>
            </a:r>
          </a:p>
          <a:p>
            <a:r>
              <a:rPr lang="en-US" sz="2400" b="1" dirty="0"/>
              <a:t>With an attitude of thanksgiving we are to pray for everything. Nothing is too small for God. </a:t>
            </a:r>
            <a:endParaRPr lang="en-US" sz="2400" b="1" dirty="0" smtClean="0"/>
          </a:p>
          <a:p>
            <a:r>
              <a:rPr lang="en-US" sz="2400" b="1" dirty="0" smtClean="0"/>
              <a:t>Tell </a:t>
            </a:r>
            <a:r>
              <a:rPr lang="en-US" sz="2400" b="1" dirty="0"/>
              <a:t>God how your are feeling. He already knows, so you might as well be honest. What is your request? What do you want? Then ask Him? </a:t>
            </a:r>
          </a:p>
          <a:p>
            <a:r>
              <a:rPr lang="en-US" sz="2400" b="1" dirty="0" smtClean="0"/>
              <a:t>“</a:t>
            </a:r>
            <a:r>
              <a:rPr lang="en-US" sz="2400" b="1" dirty="0"/>
              <a:t>When all else fails, </a:t>
            </a:r>
            <a:r>
              <a:rPr lang="en-US" sz="2400" b="1" dirty="0" smtClean="0"/>
              <a:t>pray,” is </a:t>
            </a:r>
            <a:r>
              <a:rPr lang="en-US" sz="2400" b="1" dirty="0"/>
              <a:t>really bad advice. </a:t>
            </a:r>
            <a:r>
              <a:rPr lang="en-US" sz="2400" b="1" dirty="0" smtClean="0"/>
              <a:t>Because </a:t>
            </a:r>
            <a:r>
              <a:rPr lang="en-US" sz="2400" b="1" dirty="0"/>
              <a:t>if we don’t pray, then all else will fail. So, we start with prayer. We continue with prayer. And we end with prayer. Prayer must saturate our lives. </a:t>
            </a:r>
            <a:endParaRPr lang="en-US" sz="2400" b="1" dirty="0" smtClean="0"/>
          </a:p>
          <a:p>
            <a:r>
              <a:rPr lang="en-US" sz="2400" b="1" dirty="0" smtClean="0"/>
              <a:t>Every area of our lives must be a matter of prayer. </a:t>
            </a:r>
            <a:endParaRPr lang="en-US" sz="2400" b="1" dirty="0"/>
          </a:p>
          <a:p>
            <a:endParaRPr lang="en-US" dirty="0"/>
          </a:p>
        </p:txBody>
      </p:sp>
    </p:spTree>
    <p:extLst>
      <p:ext uri="{BB962C8B-B14F-4D97-AF65-F5344CB8AC3E}">
        <p14:creationId xmlns:p14="http://schemas.microsoft.com/office/powerpoint/2010/main" val="55486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61" y="285403"/>
            <a:ext cx="8596668" cy="811877"/>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smtClean="0">
                <a:ln/>
                <a:solidFill>
                  <a:schemeClr val="accent3"/>
                </a:solidFill>
              </a:rPr>
              <a:t>God’s peace come on His terms!</a:t>
            </a:r>
            <a:endParaRPr lang="en-US" sz="4400" b="1" dirty="0">
              <a:ln/>
              <a:solidFill>
                <a:schemeClr val="accent3"/>
              </a:solidFill>
            </a:endParaRPr>
          </a:p>
        </p:txBody>
      </p:sp>
      <p:sp>
        <p:nvSpPr>
          <p:cNvPr id="3" name="Content Placeholder 2"/>
          <p:cNvSpPr>
            <a:spLocks noGrp="1"/>
          </p:cNvSpPr>
          <p:nvPr>
            <p:ph idx="1"/>
          </p:nvPr>
        </p:nvSpPr>
        <p:spPr>
          <a:xfrm>
            <a:off x="303261" y="1238596"/>
            <a:ext cx="8596668" cy="3880773"/>
          </a:xfrm>
        </p:spPr>
        <p:txBody>
          <a:bodyPr>
            <a:normAutofit/>
          </a:bodyPr>
          <a:lstStyle/>
          <a:p>
            <a:r>
              <a:rPr lang="en-US" sz="2400" b="1" dirty="0" smtClean="0"/>
              <a:t>God’s terms require patience and humility, but they are achievable for every child of God.</a:t>
            </a:r>
          </a:p>
          <a:p>
            <a:r>
              <a:rPr lang="en-US" sz="2400" b="1" dirty="0" smtClean="0"/>
              <a:t>Rejoice</a:t>
            </a:r>
            <a:r>
              <a:rPr lang="en-US" sz="2400" dirty="0" smtClean="0"/>
              <a:t> </a:t>
            </a:r>
            <a:endParaRPr lang="en-US" sz="2400" dirty="0"/>
          </a:p>
          <a:p>
            <a:r>
              <a:rPr lang="en-US" sz="2400" b="1" dirty="0" smtClean="0"/>
              <a:t>Embrace a gentle disposition</a:t>
            </a:r>
            <a:endParaRPr lang="en-US" sz="2400" dirty="0"/>
          </a:p>
          <a:p>
            <a:r>
              <a:rPr lang="en-US" sz="2400" b="1" dirty="0" smtClean="0"/>
              <a:t>Acknowledge </a:t>
            </a:r>
            <a:r>
              <a:rPr lang="en-US" sz="2400" b="1" dirty="0"/>
              <a:t>God’s </a:t>
            </a:r>
            <a:r>
              <a:rPr lang="en-US" sz="2400" b="1" dirty="0" smtClean="0"/>
              <a:t>presence</a:t>
            </a:r>
            <a:r>
              <a:rPr lang="en-US" sz="2400" dirty="0" smtClean="0"/>
              <a:t> </a:t>
            </a:r>
            <a:endParaRPr lang="en-US" sz="2400" dirty="0"/>
          </a:p>
          <a:p>
            <a:r>
              <a:rPr lang="en-US" sz="2400" b="1" dirty="0" smtClean="0"/>
              <a:t>Be </a:t>
            </a:r>
            <a:r>
              <a:rPr lang="en-US" sz="2400" b="1" dirty="0"/>
              <a:t>anxious for </a:t>
            </a:r>
            <a:r>
              <a:rPr lang="en-US" sz="2400" b="1" dirty="0" smtClean="0"/>
              <a:t>nothing </a:t>
            </a:r>
            <a:endParaRPr lang="en-US" sz="2400" dirty="0"/>
          </a:p>
          <a:p>
            <a:r>
              <a:rPr lang="en-US" sz="2400" b="1" dirty="0" smtClean="0"/>
              <a:t>Pray constantly</a:t>
            </a:r>
            <a:endParaRPr lang="en-US" sz="2400" dirty="0"/>
          </a:p>
          <a:p>
            <a:endParaRPr lang="en-US" dirty="0"/>
          </a:p>
        </p:txBody>
      </p:sp>
    </p:spTree>
    <p:extLst>
      <p:ext uri="{BB962C8B-B14F-4D97-AF65-F5344CB8AC3E}">
        <p14:creationId xmlns:p14="http://schemas.microsoft.com/office/powerpoint/2010/main" val="291459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21" y="252153"/>
            <a:ext cx="9198185" cy="1320800"/>
          </a:xfrm>
        </p:spPr>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r>
              <a:rPr lang="en-US" sz="4400" b="1" dirty="0" smtClean="0">
                <a:ln/>
                <a:solidFill>
                  <a:schemeClr val="accent3"/>
                </a:solidFill>
              </a:rPr>
              <a:t>God’s peace can come despite our circumstances</a:t>
            </a:r>
            <a:r>
              <a:rPr lang="en-US" b="1" dirty="0">
                <a:ln/>
                <a:solidFill>
                  <a:schemeClr val="accent3"/>
                </a:solidFill>
              </a:rPr>
              <a:t/>
            </a:r>
            <a:br>
              <a:rPr lang="en-US" b="1" dirty="0">
                <a:ln/>
                <a:solidFill>
                  <a:schemeClr val="accent3"/>
                </a:solidFill>
              </a:rPr>
            </a:br>
            <a:endParaRPr lang="en-US" b="1" dirty="0">
              <a:ln/>
              <a:solidFill>
                <a:schemeClr val="accent3"/>
              </a:solidFill>
            </a:endParaRPr>
          </a:p>
        </p:txBody>
      </p:sp>
      <p:sp>
        <p:nvSpPr>
          <p:cNvPr id="3" name="Content Placeholder 2"/>
          <p:cNvSpPr>
            <a:spLocks noGrp="1"/>
          </p:cNvSpPr>
          <p:nvPr>
            <p:ph idx="1"/>
          </p:nvPr>
        </p:nvSpPr>
        <p:spPr>
          <a:xfrm>
            <a:off x="211822" y="1794829"/>
            <a:ext cx="9530694" cy="4963418"/>
          </a:xfrm>
        </p:spPr>
        <p:txBody>
          <a:bodyPr>
            <a:normAutofit/>
          </a:bodyPr>
          <a:lstStyle/>
          <a:p>
            <a:r>
              <a:rPr lang="en-US" sz="2000" b="1" dirty="0"/>
              <a:t>Your life may not be a tranquil countryside with sloping mountains, </a:t>
            </a:r>
            <a:r>
              <a:rPr lang="en-US" sz="2000" b="1" dirty="0" smtClean="0"/>
              <a:t>majestic trees, a placid lake, </a:t>
            </a:r>
            <a:r>
              <a:rPr lang="en-US" sz="2000" b="1" dirty="0"/>
              <a:t>and soft clouds. It may be a </a:t>
            </a:r>
            <a:r>
              <a:rPr lang="en-US" sz="2000" b="1" dirty="0" smtClean="0"/>
              <a:t>torrent. </a:t>
            </a:r>
            <a:r>
              <a:rPr lang="en-US" sz="2000" b="1" dirty="0"/>
              <a:t>The waves of life may crash all around you and shake you to the core. The mist of hardships and the floods of adversity may </a:t>
            </a:r>
            <a:r>
              <a:rPr lang="en-US" sz="2000" b="1" dirty="0" smtClean="0"/>
              <a:t>seem </a:t>
            </a:r>
            <a:r>
              <a:rPr lang="en-US" sz="2000" b="1" dirty="0"/>
              <a:t>overwhelming. </a:t>
            </a:r>
            <a:r>
              <a:rPr lang="en-US" sz="2000" b="1" dirty="0" smtClean="0"/>
              <a:t>But you </a:t>
            </a:r>
            <a:r>
              <a:rPr lang="en-US" sz="2000" b="1" dirty="0"/>
              <a:t>can still sing for joy.</a:t>
            </a:r>
          </a:p>
          <a:p>
            <a:r>
              <a:rPr lang="en-US" sz="2000" b="1" dirty="0" smtClean="0"/>
              <a:t>If </a:t>
            </a:r>
            <a:r>
              <a:rPr lang="en-US" sz="2000" b="1" dirty="0"/>
              <a:t>you bring your burdens and crises to God with rejoicing; If you focus on the things that honor God, acknowledge His presence in your life, lay your burdens at His feet, and pray about everything; If you practice these steps until God brings resolution, then according to God’s Word, “the peace of God which surpasses all comprehension, will guard your minds in Christ Jesus.” </a:t>
            </a:r>
          </a:p>
          <a:p>
            <a:r>
              <a:rPr lang="en-US" sz="2000" b="1" dirty="0" smtClean="0"/>
              <a:t>You </a:t>
            </a:r>
            <a:r>
              <a:rPr lang="en-US" sz="2000" b="1" dirty="0"/>
              <a:t>can experience that inner serenity, the exuberance, the steadfastness of spirit and the faithful resolution that comes from knowing that no matter what, your life is in God’s hands and you can trust Him because He is trustworthy.</a:t>
            </a:r>
          </a:p>
          <a:p>
            <a:endParaRPr lang="en-US" dirty="0"/>
          </a:p>
        </p:txBody>
      </p:sp>
    </p:spTree>
    <p:extLst>
      <p:ext uri="{BB962C8B-B14F-4D97-AF65-F5344CB8AC3E}">
        <p14:creationId xmlns:p14="http://schemas.microsoft.com/office/powerpoint/2010/main" val="184846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90689" y="3568316"/>
            <a:ext cx="7766936" cy="1646302"/>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dirty="0">
                <a:ln/>
                <a:solidFill>
                  <a:schemeClr val="accent3"/>
                </a:solidFill>
              </a:rPr>
              <a:t>You can know the peace of </a:t>
            </a:r>
            <a:r>
              <a:rPr lang="en-US" sz="7200" b="1" dirty="0" smtClean="0">
                <a:ln/>
                <a:solidFill>
                  <a:schemeClr val="accent3"/>
                </a:solidFill>
              </a:rPr>
              <a:t>God</a:t>
            </a:r>
            <a:r>
              <a:rPr lang="en-US" b="1" dirty="0">
                <a:ln/>
                <a:solidFill>
                  <a:schemeClr val="accent3"/>
                </a:solidFill>
              </a:rPr>
              <a:t/>
            </a:r>
            <a:br>
              <a:rPr lang="en-US" b="1" dirty="0">
                <a:ln/>
                <a:solidFill>
                  <a:schemeClr val="accent3"/>
                </a:solidFill>
              </a:rPr>
            </a:br>
            <a:endParaRPr lang="en-US" b="1" dirty="0">
              <a:ln/>
              <a:solidFill>
                <a:schemeClr val="accent3"/>
              </a:solidFill>
            </a:endParaRP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22374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07067" y="2545851"/>
            <a:ext cx="7766936" cy="1646302"/>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smtClean="0">
                <a:ln/>
                <a:solidFill>
                  <a:schemeClr val="accent3"/>
                </a:solidFill>
              </a:rPr>
              <a:t>So, according to the world, peace is…</a:t>
            </a:r>
            <a:endParaRPr lang="en-US" sz="6000" b="1" dirty="0">
              <a:ln/>
              <a:solidFill>
                <a:schemeClr val="accent3"/>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64557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64524" y="3485189"/>
            <a:ext cx="9218814" cy="1646302"/>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fontAlgn="base"/>
            <a:r>
              <a:rPr lang="en-US" sz="2000" b="1" dirty="0" smtClean="0">
                <a:ln/>
                <a:solidFill>
                  <a:schemeClr val="accent3"/>
                </a:solidFill>
              </a:rPr>
              <a:t/>
            </a:r>
            <a:br>
              <a:rPr lang="en-US" sz="2000" b="1" dirty="0" smtClean="0">
                <a:ln/>
                <a:solidFill>
                  <a:schemeClr val="accent3"/>
                </a:solidFill>
              </a:rPr>
            </a:br>
            <a:r>
              <a:rPr lang="en-US" sz="2000" b="1" dirty="0">
                <a:ln/>
                <a:solidFill>
                  <a:schemeClr val="accent3"/>
                </a:solidFill>
              </a:rPr>
              <a:t/>
            </a:r>
            <a:br>
              <a:rPr lang="en-US" sz="2000" b="1" dirty="0">
                <a:ln/>
                <a:solidFill>
                  <a:schemeClr val="accent3"/>
                </a:solidFill>
              </a:rPr>
            </a:br>
            <a:r>
              <a:rPr lang="en-US" sz="2000" b="1" dirty="0" smtClean="0">
                <a:ln/>
                <a:solidFill>
                  <a:schemeClr val="accent3"/>
                </a:solidFill>
              </a:rPr>
              <a:t/>
            </a:r>
            <a:br>
              <a:rPr lang="en-US" sz="2000" b="1" dirty="0" smtClean="0">
                <a:ln/>
                <a:solidFill>
                  <a:schemeClr val="accent3"/>
                </a:solidFill>
              </a:rPr>
            </a:br>
            <a:r>
              <a:rPr lang="en-US" sz="2000" b="1" dirty="0">
                <a:ln/>
                <a:solidFill>
                  <a:schemeClr val="accent3"/>
                </a:solidFill>
              </a:rPr>
              <a:t/>
            </a:r>
            <a:br>
              <a:rPr lang="en-US" sz="2000" b="1" dirty="0">
                <a:ln/>
                <a:solidFill>
                  <a:schemeClr val="accent3"/>
                </a:solidFill>
              </a:rPr>
            </a:br>
            <a:r>
              <a:rPr lang="en-US" sz="2000" b="1" dirty="0" smtClean="0">
                <a:ln/>
                <a:solidFill>
                  <a:schemeClr val="accent3"/>
                </a:solidFill>
              </a:rPr>
              <a:t/>
            </a:r>
            <a:br>
              <a:rPr lang="en-US" sz="2000" b="1" dirty="0" smtClean="0">
                <a:ln/>
                <a:solidFill>
                  <a:schemeClr val="accent3"/>
                </a:solidFill>
              </a:rPr>
            </a:br>
            <a:r>
              <a:rPr lang="en-US" sz="2000" b="1" dirty="0" smtClean="0">
                <a:ln/>
                <a:solidFill>
                  <a:schemeClr val="accent3"/>
                </a:solidFill>
              </a:rPr>
              <a:t/>
            </a:r>
            <a:br>
              <a:rPr lang="en-US" sz="2000" b="1" dirty="0" smtClean="0">
                <a:ln/>
                <a:solidFill>
                  <a:schemeClr val="accent3"/>
                </a:solidFill>
              </a:rPr>
            </a:br>
            <a:r>
              <a:rPr lang="en-US" sz="2000" b="1" dirty="0" smtClean="0">
                <a:ln/>
                <a:solidFill>
                  <a:schemeClr val="accent3"/>
                </a:solidFill>
              </a:rPr>
              <a:t/>
            </a:r>
            <a:br>
              <a:rPr lang="en-US" sz="2000" b="1" dirty="0" smtClean="0">
                <a:ln/>
                <a:solidFill>
                  <a:schemeClr val="accent3"/>
                </a:solidFill>
              </a:rPr>
            </a:br>
            <a:r>
              <a:rPr lang="en-US" sz="2000" b="1" dirty="0">
                <a:ln/>
                <a:solidFill>
                  <a:schemeClr val="accent3"/>
                </a:solidFill>
              </a:rPr>
              <a:t/>
            </a:r>
            <a:br>
              <a:rPr lang="en-US" sz="2000" b="1" dirty="0">
                <a:ln/>
                <a:solidFill>
                  <a:schemeClr val="accent3"/>
                </a:solidFill>
              </a:rPr>
            </a:br>
            <a:r>
              <a:rPr lang="en-US" sz="2000" b="1" dirty="0" smtClean="0">
                <a:ln/>
                <a:solidFill>
                  <a:schemeClr val="accent3"/>
                </a:solidFill>
              </a:rPr>
              <a:t/>
            </a:r>
            <a:br>
              <a:rPr lang="en-US" sz="2000" b="1" dirty="0" smtClean="0">
                <a:ln/>
                <a:solidFill>
                  <a:schemeClr val="accent3"/>
                </a:solidFill>
              </a:rPr>
            </a:br>
            <a:r>
              <a:rPr lang="en-US" sz="2000" b="1" dirty="0">
                <a:ln/>
                <a:solidFill>
                  <a:schemeClr val="accent3"/>
                </a:solidFill>
              </a:rPr>
              <a:t/>
            </a:r>
            <a:br>
              <a:rPr lang="en-US" sz="2000" b="1" dirty="0">
                <a:ln/>
                <a:solidFill>
                  <a:schemeClr val="accent3"/>
                </a:solidFill>
              </a:rPr>
            </a:br>
            <a:r>
              <a:rPr lang="en-US" sz="2000" b="1" dirty="0" smtClean="0">
                <a:ln/>
                <a:solidFill>
                  <a:schemeClr val="accent3"/>
                </a:solidFill>
              </a:rPr>
              <a:t/>
            </a:r>
            <a:br>
              <a:rPr lang="en-US" sz="2000" b="1" dirty="0" smtClean="0">
                <a:ln/>
                <a:solidFill>
                  <a:schemeClr val="accent3"/>
                </a:solidFill>
              </a:rPr>
            </a:br>
            <a:r>
              <a:rPr lang="en-US" sz="3600" b="1" dirty="0" smtClean="0">
                <a:ln/>
                <a:solidFill>
                  <a:schemeClr val="accent3"/>
                </a:solidFill>
              </a:rPr>
              <a:t>A </a:t>
            </a:r>
            <a:r>
              <a:rPr lang="en-US" sz="3600" b="1" dirty="0">
                <a:ln/>
                <a:solidFill>
                  <a:schemeClr val="accent3"/>
                </a:solidFill>
              </a:rPr>
              <a:t>state of tranquility or quiet</a:t>
            </a:r>
            <a:r>
              <a:rPr lang="en-US" sz="3600" b="1" dirty="0" smtClean="0">
                <a:ln/>
                <a:solidFill>
                  <a:schemeClr val="accent3"/>
                </a:solidFill>
              </a:rPr>
              <a:t>. Freedom from oppressive thoughts or emotions. Harmony in personal relations. Calm and quiet. Freedom from worry or annoyance. </a:t>
            </a:r>
            <a:r>
              <a:rPr lang="en-US" sz="1400" b="1" dirty="0">
                <a:ln/>
                <a:solidFill>
                  <a:schemeClr val="accent3"/>
                </a:solidFill>
              </a:rPr>
              <a:t/>
            </a:r>
            <a:br>
              <a:rPr lang="en-US" sz="1400" b="1" dirty="0">
                <a:ln/>
                <a:solidFill>
                  <a:schemeClr val="accent3"/>
                </a:solidFill>
              </a:rPr>
            </a:br>
            <a:endParaRPr lang="en-US" sz="1400" b="1" dirty="0">
              <a:ln/>
              <a:solidFill>
                <a:schemeClr val="accent3"/>
              </a:solidFill>
            </a:endParaRPr>
          </a:p>
        </p:txBody>
      </p:sp>
      <p:sp>
        <p:nvSpPr>
          <p:cNvPr id="5" name="Subtitle 4"/>
          <p:cNvSpPr>
            <a:spLocks noGrp="1"/>
          </p:cNvSpPr>
          <p:nvPr>
            <p:ph type="subTitle" idx="1"/>
          </p:nvPr>
        </p:nvSpPr>
        <p:spPr>
          <a:xfrm>
            <a:off x="4258580" y="5937822"/>
            <a:ext cx="7766936" cy="1096899"/>
          </a:xfrm>
        </p:spPr>
        <p:txBody>
          <a:bodyPr/>
          <a:lstStyle/>
          <a:p>
            <a:endParaRPr lang="en-US" dirty="0"/>
          </a:p>
        </p:txBody>
      </p:sp>
    </p:spTree>
    <p:extLst>
      <p:ext uri="{BB962C8B-B14F-4D97-AF65-F5344CB8AC3E}">
        <p14:creationId xmlns:p14="http://schemas.microsoft.com/office/powerpoint/2010/main" val="3762683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4197" y="2770294"/>
            <a:ext cx="10124901" cy="1646302"/>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fontAlgn="base"/>
            <a:r>
              <a:rPr lang="en-US" sz="2000" b="1" dirty="0" smtClean="0">
                <a:ln/>
                <a:solidFill>
                  <a:schemeClr val="accent3"/>
                </a:solidFill>
              </a:rPr>
              <a:t/>
            </a:r>
            <a:br>
              <a:rPr lang="en-US" sz="2000" b="1" dirty="0" smtClean="0">
                <a:ln/>
                <a:solidFill>
                  <a:schemeClr val="accent3"/>
                </a:solidFill>
              </a:rPr>
            </a:br>
            <a:r>
              <a:rPr lang="en-US" sz="2000" b="1" dirty="0">
                <a:ln/>
                <a:solidFill>
                  <a:schemeClr val="accent3"/>
                </a:solidFill>
              </a:rPr>
              <a:t/>
            </a:r>
            <a:br>
              <a:rPr lang="en-US" sz="2000" b="1" dirty="0">
                <a:ln/>
                <a:solidFill>
                  <a:schemeClr val="accent3"/>
                </a:solidFill>
              </a:rPr>
            </a:br>
            <a:r>
              <a:rPr lang="en-US" sz="2000" b="1" dirty="0" smtClean="0">
                <a:ln/>
                <a:solidFill>
                  <a:schemeClr val="accent3"/>
                </a:solidFill>
              </a:rPr>
              <a:t/>
            </a:r>
            <a:br>
              <a:rPr lang="en-US" sz="2000" b="1" dirty="0" smtClean="0">
                <a:ln/>
                <a:solidFill>
                  <a:schemeClr val="accent3"/>
                </a:solidFill>
              </a:rPr>
            </a:br>
            <a:r>
              <a:rPr lang="en-US" sz="2000" b="1" dirty="0">
                <a:ln/>
                <a:solidFill>
                  <a:schemeClr val="accent3"/>
                </a:solidFill>
              </a:rPr>
              <a:t/>
            </a:r>
            <a:br>
              <a:rPr lang="en-US" sz="2000" b="1" dirty="0">
                <a:ln/>
                <a:solidFill>
                  <a:schemeClr val="accent3"/>
                </a:solidFill>
              </a:rPr>
            </a:br>
            <a:r>
              <a:rPr lang="en-US" sz="2000" b="1" dirty="0" smtClean="0">
                <a:ln/>
                <a:solidFill>
                  <a:schemeClr val="accent3"/>
                </a:solidFill>
              </a:rPr>
              <a:t/>
            </a:r>
            <a:br>
              <a:rPr lang="en-US" sz="2000" b="1" dirty="0" smtClean="0">
                <a:ln/>
                <a:solidFill>
                  <a:schemeClr val="accent3"/>
                </a:solidFill>
              </a:rPr>
            </a:br>
            <a:r>
              <a:rPr lang="en-US" sz="2000" b="1" dirty="0" smtClean="0">
                <a:ln/>
                <a:solidFill>
                  <a:schemeClr val="accent3"/>
                </a:solidFill>
              </a:rPr>
              <a:t/>
            </a:r>
            <a:br>
              <a:rPr lang="en-US" sz="2000" b="1" dirty="0" smtClean="0">
                <a:ln/>
                <a:solidFill>
                  <a:schemeClr val="accent3"/>
                </a:solidFill>
              </a:rPr>
            </a:br>
            <a:r>
              <a:rPr lang="en-US" sz="2000" b="1" dirty="0" smtClean="0">
                <a:ln/>
                <a:solidFill>
                  <a:schemeClr val="accent3"/>
                </a:solidFill>
              </a:rPr>
              <a:t/>
            </a:r>
            <a:br>
              <a:rPr lang="en-US" sz="2000" b="1" dirty="0" smtClean="0">
                <a:ln/>
                <a:solidFill>
                  <a:schemeClr val="accent3"/>
                </a:solidFill>
              </a:rPr>
            </a:br>
            <a:r>
              <a:rPr lang="en-US" sz="2000" b="1" dirty="0">
                <a:ln/>
                <a:solidFill>
                  <a:schemeClr val="accent3"/>
                </a:solidFill>
              </a:rPr>
              <a:t/>
            </a:r>
            <a:br>
              <a:rPr lang="en-US" sz="2000" b="1" dirty="0">
                <a:ln/>
                <a:solidFill>
                  <a:schemeClr val="accent3"/>
                </a:solidFill>
              </a:rPr>
            </a:br>
            <a:r>
              <a:rPr lang="en-US" sz="2000" b="1" dirty="0" smtClean="0">
                <a:ln/>
                <a:solidFill>
                  <a:schemeClr val="accent3"/>
                </a:solidFill>
              </a:rPr>
              <a:t/>
            </a:r>
            <a:br>
              <a:rPr lang="en-US" sz="2000" b="1" dirty="0" smtClean="0">
                <a:ln/>
                <a:solidFill>
                  <a:schemeClr val="accent3"/>
                </a:solidFill>
              </a:rPr>
            </a:br>
            <a:r>
              <a:rPr lang="en-US" sz="2000" b="1" dirty="0">
                <a:ln/>
                <a:solidFill>
                  <a:schemeClr val="accent3"/>
                </a:solidFill>
              </a:rPr>
              <a:t/>
            </a:r>
            <a:br>
              <a:rPr lang="en-US" sz="2000" b="1" dirty="0">
                <a:ln/>
                <a:solidFill>
                  <a:schemeClr val="accent3"/>
                </a:solidFill>
              </a:rPr>
            </a:br>
            <a:r>
              <a:rPr lang="en-US" sz="3600" b="1" dirty="0" smtClean="0">
                <a:ln/>
                <a:solidFill>
                  <a:schemeClr val="accent3"/>
                </a:solidFill>
              </a:rPr>
              <a:t/>
            </a:r>
            <a:br>
              <a:rPr lang="en-US" sz="3600" b="1" dirty="0" smtClean="0">
                <a:ln/>
                <a:solidFill>
                  <a:schemeClr val="accent3"/>
                </a:solidFill>
              </a:rPr>
            </a:br>
            <a:r>
              <a:rPr lang="en-US" b="1" dirty="0" smtClean="0">
                <a:ln/>
                <a:solidFill>
                  <a:schemeClr val="accent3"/>
                </a:solidFill>
              </a:rPr>
              <a:t>In other words. Peace is a life without any disturbances.</a:t>
            </a:r>
            <a:r>
              <a:rPr lang="en-US" sz="2000" b="1" dirty="0">
                <a:ln/>
                <a:solidFill>
                  <a:schemeClr val="accent3"/>
                </a:solidFill>
              </a:rPr>
              <a:t/>
            </a:r>
            <a:br>
              <a:rPr lang="en-US" sz="2000" b="1" dirty="0">
                <a:ln/>
                <a:solidFill>
                  <a:schemeClr val="accent3"/>
                </a:solidFill>
              </a:rPr>
            </a:br>
            <a:r>
              <a:rPr lang="en-US" sz="1400" b="1" dirty="0">
                <a:ln/>
                <a:solidFill>
                  <a:schemeClr val="accent3"/>
                </a:solidFill>
              </a:rPr>
              <a:t/>
            </a:r>
            <a:br>
              <a:rPr lang="en-US" sz="1400" b="1" dirty="0">
                <a:ln/>
                <a:solidFill>
                  <a:schemeClr val="accent3"/>
                </a:solidFill>
              </a:rPr>
            </a:br>
            <a:endParaRPr lang="en-US" sz="1400" b="1" dirty="0">
              <a:ln/>
              <a:solidFill>
                <a:schemeClr val="accent3"/>
              </a:solidFill>
            </a:endParaRPr>
          </a:p>
        </p:txBody>
      </p:sp>
      <p:sp>
        <p:nvSpPr>
          <p:cNvPr id="5" name="Subtitle 4"/>
          <p:cNvSpPr>
            <a:spLocks noGrp="1"/>
          </p:cNvSpPr>
          <p:nvPr>
            <p:ph type="subTitle" idx="1"/>
          </p:nvPr>
        </p:nvSpPr>
        <p:spPr>
          <a:xfrm>
            <a:off x="4258580" y="5937822"/>
            <a:ext cx="7766936" cy="1096899"/>
          </a:xfrm>
        </p:spPr>
        <p:txBody>
          <a:bodyPr/>
          <a:lstStyle/>
          <a:p>
            <a:endParaRPr lang="en-US" dirty="0"/>
          </a:p>
        </p:txBody>
      </p:sp>
    </p:spTree>
    <p:extLst>
      <p:ext uri="{BB962C8B-B14F-4D97-AF65-F5344CB8AC3E}">
        <p14:creationId xmlns:p14="http://schemas.microsoft.com/office/powerpoint/2010/main" val="4161280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4" y="252153"/>
            <a:ext cx="8990368" cy="1320800"/>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b="1" dirty="0" smtClean="0">
                <a:ln/>
                <a:solidFill>
                  <a:schemeClr val="accent3"/>
                </a:solidFill>
              </a:rPr>
              <a:t>At times, this is exactly what the Bible is talking about when speaking of peace</a:t>
            </a:r>
            <a:endParaRPr lang="en-US" b="1" dirty="0">
              <a:ln/>
              <a:solidFill>
                <a:schemeClr val="accent3"/>
              </a:solidFill>
            </a:endParaRPr>
          </a:p>
        </p:txBody>
      </p:sp>
      <p:sp>
        <p:nvSpPr>
          <p:cNvPr id="3" name="Content Placeholder 2"/>
          <p:cNvSpPr>
            <a:spLocks noGrp="1"/>
          </p:cNvSpPr>
          <p:nvPr>
            <p:ph idx="1"/>
          </p:nvPr>
        </p:nvSpPr>
        <p:spPr>
          <a:xfrm>
            <a:off x="220133" y="1778204"/>
            <a:ext cx="9555633" cy="4880291"/>
          </a:xfrm>
        </p:spPr>
        <p:txBody>
          <a:bodyPr>
            <a:normAutofit lnSpcReduction="10000"/>
          </a:bodyPr>
          <a:lstStyle/>
          <a:p>
            <a:r>
              <a:rPr lang="en-US" sz="2000" b="1" dirty="0" smtClean="0"/>
              <a:t>The Hebrew word “shalom” means peace. Even today in the Jewish world “shalom” is used daily as a form of address. In America we say hello. In Israel they say shalom.</a:t>
            </a:r>
          </a:p>
          <a:p>
            <a:r>
              <a:rPr lang="en-US" sz="2000" b="1" dirty="0" smtClean="0"/>
              <a:t>Jesus is called the Prince of Peace (Isaiah 9:6).</a:t>
            </a:r>
          </a:p>
          <a:p>
            <a:r>
              <a:rPr lang="en-US" sz="2000" b="1" dirty="0" smtClean="0"/>
              <a:t>In Mark 5:34, Jesus tells a women He just healed to “go in peace.”</a:t>
            </a:r>
          </a:p>
          <a:p>
            <a:r>
              <a:rPr lang="en-US" sz="2000" b="1" dirty="0" smtClean="0"/>
              <a:t>In Mark 9:50 Jesus tells </a:t>
            </a:r>
            <a:r>
              <a:rPr lang="en-US" sz="2000" b="1" dirty="0"/>
              <a:t>his disciples, “Have salt among yourselves and keep peace with each </a:t>
            </a:r>
            <a:r>
              <a:rPr lang="en-US" sz="2000" b="1" dirty="0" smtClean="0"/>
              <a:t>other.”</a:t>
            </a:r>
          </a:p>
          <a:p>
            <a:r>
              <a:rPr lang="en-US" sz="2000" b="1" dirty="0" smtClean="0"/>
              <a:t>In Romans 12:18 we are commanded, “If possible, so far as it depends on you, be at peace with all men.”</a:t>
            </a:r>
          </a:p>
          <a:p>
            <a:r>
              <a:rPr lang="en-US" sz="2000" b="1" dirty="0" smtClean="0"/>
              <a:t>As Christians we are to be people of peace. However, this kind of peace is not the same thing as the spiritual fruit of peace. </a:t>
            </a:r>
          </a:p>
          <a:p>
            <a:r>
              <a:rPr lang="en-US" sz="2000" b="1" dirty="0" smtClean="0"/>
              <a:t>We are commanded to be people of peace, however, we are also commanded to walk in the Spirit and by doing so, we are to embrace and live in the peace of God. </a:t>
            </a:r>
            <a:r>
              <a:rPr lang="en-US" sz="2000" b="1" dirty="0" smtClean="0">
                <a:solidFill>
                  <a:srgbClr val="FF0000"/>
                </a:solidFill>
              </a:rPr>
              <a:t>This is a different kind of peace.</a:t>
            </a:r>
            <a:endParaRPr lang="en-US" sz="2000" b="1" dirty="0">
              <a:solidFill>
                <a:srgbClr val="FF0000"/>
              </a:solidFill>
            </a:endParaRPr>
          </a:p>
          <a:p>
            <a:endParaRPr lang="en-US" dirty="0"/>
          </a:p>
        </p:txBody>
      </p:sp>
    </p:spTree>
    <p:extLst>
      <p:ext uri="{BB962C8B-B14F-4D97-AF65-F5344CB8AC3E}">
        <p14:creationId xmlns:p14="http://schemas.microsoft.com/office/powerpoint/2010/main" val="297217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06581" y="2404534"/>
            <a:ext cx="9052561" cy="1646302"/>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smtClean="0">
                <a:ln/>
                <a:solidFill>
                  <a:schemeClr val="accent3"/>
                </a:solidFill>
              </a:rPr>
              <a:t>Peace as tranquility and the peace of God are not the same thing.</a:t>
            </a:r>
            <a:endParaRPr lang="en-US" sz="4400" b="1" dirty="0">
              <a:ln/>
              <a:solidFill>
                <a:schemeClr val="accent3"/>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38152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4" y="268778"/>
            <a:ext cx="8596668" cy="1320800"/>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sz="4400" b="1" dirty="0" smtClean="0">
                <a:ln/>
                <a:solidFill>
                  <a:schemeClr val="accent3"/>
                </a:solidFill>
              </a:rPr>
              <a:t>The </a:t>
            </a:r>
            <a:r>
              <a:rPr lang="en-US" sz="4400" b="1" dirty="0">
                <a:ln/>
                <a:solidFill>
                  <a:schemeClr val="accent3"/>
                </a:solidFill>
              </a:rPr>
              <a:t>peace of </a:t>
            </a:r>
            <a:r>
              <a:rPr lang="en-US" sz="4400" b="1" dirty="0" smtClean="0">
                <a:ln/>
                <a:solidFill>
                  <a:schemeClr val="accent3"/>
                </a:solidFill>
              </a:rPr>
              <a:t>God</a:t>
            </a:r>
            <a:r>
              <a:rPr lang="en-US" b="1" dirty="0">
                <a:ln/>
                <a:solidFill>
                  <a:schemeClr val="accent3"/>
                </a:solidFill>
              </a:rPr>
              <a:t/>
            </a:r>
            <a:br>
              <a:rPr lang="en-US" b="1" dirty="0">
                <a:ln/>
                <a:solidFill>
                  <a:schemeClr val="accent3"/>
                </a:solidFill>
              </a:rPr>
            </a:br>
            <a:endParaRPr lang="en-US" b="1" dirty="0">
              <a:ln/>
              <a:solidFill>
                <a:schemeClr val="accent3"/>
              </a:solidFill>
            </a:endParaRPr>
          </a:p>
        </p:txBody>
      </p:sp>
      <p:sp>
        <p:nvSpPr>
          <p:cNvPr id="3" name="Content Placeholder 2"/>
          <p:cNvSpPr>
            <a:spLocks noGrp="1"/>
          </p:cNvSpPr>
          <p:nvPr>
            <p:ph idx="1"/>
          </p:nvPr>
        </p:nvSpPr>
        <p:spPr>
          <a:xfrm>
            <a:off x="220134" y="1354254"/>
            <a:ext cx="10037772" cy="5503746"/>
          </a:xfrm>
        </p:spPr>
        <p:txBody>
          <a:bodyPr>
            <a:noAutofit/>
          </a:bodyPr>
          <a:lstStyle/>
          <a:p>
            <a:r>
              <a:rPr lang="en-US" sz="2400" b="1" dirty="0" smtClean="0"/>
              <a:t>There is a peace that only comes from God.</a:t>
            </a:r>
          </a:p>
          <a:p>
            <a:r>
              <a:rPr lang="en-US" sz="2400" b="1" dirty="0" smtClean="0"/>
              <a:t>“Peace I leave with you; </a:t>
            </a:r>
            <a:r>
              <a:rPr lang="en-US" sz="2400" b="1" dirty="0" smtClean="0">
                <a:solidFill>
                  <a:srgbClr val="0066FF"/>
                </a:solidFill>
              </a:rPr>
              <a:t>My peace </a:t>
            </a:r>
            <a:r>
              <a:rPr lang="en-US" sz="2400" b="1" dirty="0" smtClean="0"/>
              <a:t>I give to you; not as the world gives do I give to you.” </a:t>
            </a:r>
            <a:r>
              <a:rPr lang="en-US" sz="2400" b="1" dirty="0" smtClean="0">
                <a:solidFill>
                  <a:srgbClr val="FF0000"/>
                </a:solidFill>
              </a:rPr>
              <a:t>John 14:27</a:t>
            </a:r>
          </a:p>
          <a:p>
            <a:r>
              <a:rPr lang="en-US" sz="2400" b="1" dirty="0" smtClean="0"/>
              <a:t>“These things I have spoken to you, so that </a:t>
            </a:r>
            <a:r>
              <a:rPr lang="en-US" sz="2400" b="1" dirty="0" smtClean="0">
                <a:solidFill>
                  <a:srgbClr val="0066FF"/>
                </a:solidFill>
              </a:rPr>
              <a:t>in Me you have peace</a:t>
            </a:r>
            <a:r>
              <a:rPr lang="en-US" sz="2400" b="1" dirty="0" smtClean="0"/>
              <a:t>. In the world you have tribulation, but take courage; I have overcome the world.” </a:t>
            </a:r>
            <a:r>
              <a:rPr lang="en-US" sz="2400" b="1" dirty="0" smtClean="0">
                <a:solidFill>
                  <a:srgbClr val="FF0000"/>
                </a:solidFill>
              </a:rPr>
              <a:t>John 16:33</a:t>
            </a:r>
          </a:p>
          <a:p>
            <a:r>
              <a:rPr lang="en-US" sz="2400" b="1" dirty="0" smtClean="0"/>
              <a:t>“Let the </a:t>
            </a:r>
            <a:r>
              <a:rPr lang="en-US" sz="2400" b="1" dirty="0" smtClean="0">
                <a:solidFill>
                  <a:srgbClr val="0066FF"/>
                </a:solidFill>
              </a:rPr>
              <a:t>peace of Christ </a:t>
            </a:r>
            <a:r>
              <a:rPr lang="en-US" sz="2400" b="1" dirty="0" smtClean="0"/>
              <a:t>rule in your hearts, to which indeed you were called in one body; and be thankful.” </a:t>
            </a:r>
            <a:r>
              <a:rPr lang="en-US" sz="2400" b="1" dirty="0" smtClean="0">
                <a:solidFill>
                  <a:srgbClr val="FF0000"/>
                </a:solidFill>
              </a:rPr>
              <a:t>Colossians 3:15</a:t>
            </a:r>
          </a:p>
          <a:p>
            <a:r>
              <a:rPr lang="en-US" sz="2400" b="1" dirty="0" smtClean="0"/>
              <a:t>“</a:t>
            </a:r>
            <a:r>
              <a:rPr lang="en-US" sz="2400" b="1" dirty="0" smtClean="0">
                <a:solidFill>
                  <a:srgbClr val="0066FF"/>
                </a:solidFill>
              </a:rPr>
              <a:t>The peace of God</a:t>
            </a:r>
            <a:r>
              <a:rPr lang="en-US" sz="2400" b="1" dirty="0" smtClean="0"/>
              <a:t>, which surpasses all comprehension, will guard your hearts and your minds in Christ Jesus.” </a:t>
            </a:r>
            <a:r>
              <a:rPr lang="en-US" sz="2400" b="1" dirty="0" smtClean="0">
                <a:solidFill>
                  <a:srgbClr val="FF0000"/>
                </a:solidFill>
              </a:rPr>
              <a:t>Philippians 4:7</a:t>
            </a:r>
          </a:p>
          <a:p>
            <a:r>
              <a:rPr lang="en-US" sz="2400" b="1" dirty="0" smtClean="0"/>
              <a:t>So, we know the Bible tells us of a peace that comes from God. But, what is it and how do we acquire it?</a:t>
            </a:r>
            <a:endParaRPr lang="en-US" sz="2400" b="1" dirty="0"/>
          </a:p>
        </p:txBody>
      </p:sp>
    </p:spTree>
    <p:extLst>
      <p:ext uri="{BB962C8B-B14F-4D97-AF65-F5344CB8AC3E}">
        <p14:creationId xmlns:p14="http://schemas.microsoft.com/office/powerpoint/2010/main" val="382024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528</TotalTime>
  <Words>3008</Words>
  <Application>Microsoft Office PowerPoint</Application>
  <PresentationFormat>Widescreen</PresentationFormat>
  <Paragraphs>147</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Trebuchet MS</vt:lpstr>
      <vt:lpstr>Wingdings 3</vt:lpstr>
      <vt:lpstr>Facet</vt:lpstr>
      <vt:lpstr>THE PEACE OF GOD</vt:lpstr>
      <vt:lpstr>When you think of peace what image comes to your mind?</vt:lpstr>
      <vt:lpstr>What is the world’s definition for peace?</vt:lpstr>
      <vt:lpstr>So, according to the world, peace is…</vt:lpstr>
      <vt:lpstr>           A state of tranquility or quiet. Freedom from oppressive thoughts or emotions. Harmony in personal relations. Calm and quiet. Freedom from worry or annoyance.  </vt:lpstr>
      <vt:lpstr>           In other words. Peace is a life without any disturbances.  </vt:lpstr>
      <vt:lpstr>At times, this is exactly what the Bible is talking about when speaking of peace</vt:lpstr>
      <vt:lpstr>Peace as tranquility and the peace of God are not the same thing.</vt:lpstr>
      <vt:lpstr>The peace of God </vt:lpstr>
      <vt:lpstr>Before looking into a working definition of the peace of God, an illustration involving two photographers can help to demonstrate how the peace of God operates in this life </vt:lpstr>
      <vt:lpstr>Once upon a time two photographers were challenged to a competition. Their task was to provide a photograph that depicted their understanding of what peace looked like.</vt:lpstr>
      <vt:lpstr>The first photographer provided a beautiful tranquil scene.  </vt:lpstr>
      <vt:lpstr>PowerPoint Presentation</vt:lpstr>
      <vt:lpstr>The second photographer offered a very different scene!</vt:lpstr>
      <vt:lpstr>PowerPoint Presentation</vt:lpstr>
      <vt:lpstr>When put side by side, to the casual viewer, the winner was obvious!</vt:lpstr>
      <vt:lpstr>PowerPoint Presentation</vt:lpstr>
      <vt:lpstr>PowerPoint Presentation</vt:lpstr>
      <vt:lpstr>PowerPoint Presentation</vt:lpstr>
      <vt:lpstr>God’s Word never associates the peace of God with tranquility and personal safety. His Word insists that the life experiences that cause disruption and threaten personal safety are the very experiences through which the peace of God manifests itself</vt:lpstr>
      <vt:lpstr>The peace of God is available to all His children regardless of circumstances</vt:lpstr>
      <vt:lpstr>A working definition of the peace of God</vt:lpstr>
      <vt:lpstr>How can we acquire the peace of God?</vt:lpstr>
      <vt:lpstr>Philippians 4:4-7</vt:lpstr>
      <vt:lpstr>A disclaimer on God’s peace</vt:lpstr>
      <vt:lpstr>Seeking God’s peace</vt:lpstr>
      <vt:lpstr>How hungry are you for God’s peace?</vt:lpstr>
      <vt:lpstr>In Philippians 4:4-7, there are five steps we must take if we want God’s peace in our hearts  </vt:lpstr>
      <vt:lpstr>Philippians 4:4-7</vt:lpstr>
      <vt:lpstr>Step #1: We must rejoice! </vt:lpstr>
      <vt:lpstr>Step #2: Embrace a gentle disposition</vt:lpstr>
      <vt:lpstr>Step #3: Acknowledge God’s presence</vt:lpstr>
      <vt:lpstr>Step #4: Be anxious for nothing! </vt:lpstr>
      <vt:lpstr>Step #5: Pray constantly</vt:lpstr>
      <vt:lpstr>God’s peace come on His terms!</vt:lpstr>
      <vt:lpstr>God’s peace can come despite our circumstances </vt:lpstr>
      <vt:lpstr>You can know the peace of God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PEACE</dc:title>
  <dc:creator>Mark Carpenter</dc:creator>
  <cp:lastModifiedBy>Mark Carpenter</cp:lastModifiedBy>
  <cp:revision>143</cp:revision>
  <dcterms:created xsi:type="dcterms:W3CDTF">2018-10-15T14:36:39Z</dcterms:created>
  <dcterms:modified xsi:type="dcterms:W3CDTF">2018-10-22T18:53:44Z</dcterms:modified>
</cp:coreProperties>
</file>