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5" r:id="rId3"/>
    <p:sldId id="261" r:id="rId4"/>
    <p:sldId id="260" r:id="rId5"/>
    <p:sldId id="259" r:id="rId6"/>
    <p:sldId id="282" r:id="rId7"/>
    <p:sldId id="258" r:id="rId8"/>
    <p:sldId id="283" r:id="rId9"/>
    <p:sldId id="279" r:id="rId10"/>
    <p:sldId id="257" r:id="rId11"/>
    <p:sldId id="265" r:id="rId12"/>
    <p:sldId id="264" r:id="rId13"/>
    <p:sldId id="263" r:id="rId14"/>
    <p:sldId id="269" r:id="rId15"/>
    <p:sldId id="268" r:id="rId16"/>
    <p:sldId id="267" r:id="rId17"/>
    <p:sldId id="280" r:id="rId18"/>
    <p:sldId id="266" r:id="rId19"/>
    <p:sldId id="262" r:id="rId20"/>
    <p:sldId id="273" r:id="rId21"/>
    <p:sldId id="275" r:id="rId22"/>
    <p:sldId id="281" r:id="rId23"/>
    <p:sldId id="272" r:id="rId24"/>
    <p:sldId id="278" r:id="rId25"/>
    <p:sldId id="277" r:id="rId26"/>
    <p:sldId id="276" r:id="rId27"/>
    <p:sldId id="271"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141875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345263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5421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1198376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6049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3000599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3975585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218556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407644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AC6064-4294-4BC5-9363-8C918968A473}"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80004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AC6064-4294-4BC5-9363-8C918968A473}"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25054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AC6064-4294-4BC5-9363-8C918968A473}"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409116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AC6064-4294-4BC5-9363-8C918968A473}"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286063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C6064-4294-4BC5-9363-8C918968A473}"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3065136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AC6064-4294-4BC5-9363-8C918968A473}"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8C63E-34D8-450C-8EE1-2790247D0C0D}" type="slidenum">
              <a:rPr lang="en-US" smtClean="0"/>
              <a:t>‹#›</a:t>
            </a:fld>
            <a:endParaRPr lang="en-US"/>
          </a:p>
        </p:txBody>
      </p:sp>
    </p:spTree>
    <p:extLst>
      <p:ext uri="{BB962C8B-B14F-4D97-AF65-F5344CB8AC3E}">
        <p14:creationId xmlns:p14="http://schemas.microsoft.com/office/powerpoint/2010/main" val="367470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8C63E-34D8-450C-8EE1-2790247D0C0D}" type="slidenum">
              <a:rPr lang="en-US" smtClean="0"/>
              <a:t>‹#›</a:t>
            </a:fld>
            <a:endParaRPr lang="en-US"/>
          </a:p>
        </p:txBody>
      </p:sp>
      <p:sp>
        <p:nvSpPr>
          <p:cNvPr id="5" name="Date Placeholder 4"/>
          <p:cNvSpPr>
            <a:spLocks noGrp="1"/>
          </p:cNvSpPr>
          <p:nvPr>
            <p:ph type="dt" sz="half" idx="10"/>
          </p:nvPr>
        </p:nvSpPr>
        <p:spPr/>
        <p:txBody>
          <a:bodyPr/>
          <a:lstStyle/>
          <a:p>
            <a:fld id="{15AC6064-4294-4BC5-9363-8C918968A473}" type="datetimeFigureOut">
              <a:rPr lang="en-US" smtClean="0"/>
              <a:t>11/4/2018</a:t>
            </a:fld>
            <a:endParaRPr lang="en-US"/>
          </a:p>
        </p:txBody>
      </p:sp>
    </p:spTree>
    <p:extLst>
      <p:ext uri="{BB962C8B-B14F-4D97-AF65-F5344CB8AC3E}">
        <p14:creationId xmlns:p14="http://schemas.microsoft.com/office/powerpoint/2010/main" val="269091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AC6064-4294-4BC5-9363-8C918968A473}" type="datetimeFigureOut">
              <a:rPr lang="en-US" smtClean="0"/>
              <a:t>11/4/2018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B8C63E-34D8-450C-8EE1-2790247D0C0D}" type="slidenum">
              <a:rPr lang="en-US" smtClean="0"/>
              <a:t>‹#›</a:t>
            </a:fld>
            <a:endParaRPr lang="en-US"/>
          </a:p>
        </p:txBody>
      </p:sp>
    </p:spTree>
    <p:extLst>
      <p:ext uri="{BB962C8B-B14F-4D97-AF65-F5344CB8AC3E}">
        <p14:creationId xmlns:p14="http://schemas.microsoft.com/office/powerpoint/2010/main" val="32541871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7993" y="2038774"/>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Kindness</a:t>
            </a:r>
            <a:endParaRPr lang="en-US" sz="6600" b="1" dirty="0">
              <a:ln/>
              <a:solidFill>
                <a:schemeClr val="accent3"/>
              </a:solidFill>
            </a:endParaRPr>
          </a:p>
        </p:txBody>
      </p:sp>
      <p:sp>
        <p:nvSpPr>
          <p:cNvPr id="3" name="Subtitle 2"/>
          <p:cNvSpPr>
            <a:spLocks noGrp="1"/>
          </p:cNvSpPr>
          <p:nvPr>
            <p:ph type="subTitle" idx="1"/>
          </p:nvPr>
        </p:nvSpPr>
        <p:spPr>
          <a:xfrm>
            <a:off x="773083" y="4632724"/>
            <a:ext cx="9376757" cy="1096899"/>
          </a:xfrm>
        </p:spPr>
        <p:txBody>
          <a:bodyPr>
            <a:normAutofit/>
          </a:bodyPr>
          <a:lstStyle/>
          <a:p>
            <a:pPr algn="ctr"/>
            <a:r>
              <a:rPr lang="en-US" sz="2800" b="1" dirty="0">
                <a:solidFill>
                  <a:schemeClr val="tx1"/>
                </a:solidFill>
              </a:rPr>
              <a:t>“The fruit of the Spirit is love, joy, peace, </a:t>
            </a:r>
            <a:r>
              <a:rPr lang="en-US" sz="2800" b="1" dirty="0" smtClean="0">
                <a:solidFill>
                  <a:schemeClr val="tx1"/>
                </a:solidFill>
              </a:rPr>
              <a:t>patience, </a:t>
            </a:r>
            <a:r>
              <a:rPr lang="en-US" sz="2800" b="1" dirty="0">
                <a:solidFill>
                  <a:schemeClr val="tx1"/>
                </a:solidFill>
              </a:rPr>
              <a:t>kindness...”  Galatians 5:22</a:t>
            </a:r>
          </a:p>
        </p:txBody>
      </p:sp>
    </p:spTree>
    <p:extLst>
      <p:ext uri="{BB962C8B-B14F-4D97-AF65-F5344CB8AC3E}">
        <p14:creationId xmlns:p14="http://schemas.microsoft.com/office/powerpoint/2010/main" val="2466190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72836" y="3085984"/>
            <a:ext cx="938506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a:ln/>
                <a:solidFill>
                  <a:schemeClr val="accent3"/>
                </a:solidFill>
              </a:rPr>
              <a:t>My entire attitude changed in an instant simply because a perfect stranger showed me one small act of kindness. </a:t>
            </a:r>
          </a:p>
        </p:txBody>
      </p:sp>
      <p:sp>
        <p:nvSpPr>
          <p:cNvPr id="5" name="Subtitle 4"/>
          <p:cNvSpPr>
            <a:spLocks noGrp="1"/>
          </p:cNvSpPr>
          <p:nvPr>
            <p:ph type="subTitle" idx="1"/>
          </p:nvPr>
        </p:nvSpPr>
        <p:spPr>
          <a:xfrm>
            <a:off x="4366645" y="5630251"/>
            <a:ext cx="7766936" cy="1096899"/>
          </a:xfrm>
        </p:spPr>
        <p:txBody>
          <a:bodyPr/>
          <a:lstStyle/>
          <a:p>
            <a:endParaRPr lang="en-US" dirty="0"/>
          </a:p>
        </p:txBody>
      </p:sp>
    </p:spTree>
    <p:extLst>
      <p:ext uri="{BB962C8B-B14F-4D97-AF65-F5344CB8AC3E}">
        <p14:creationId xmlns:p14="http://schemas.microsoft.com/office/powerpoint/2010/main" val="2536392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72589" y="2520912"/>
            <a:ext cx="8986058"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Now, for the rest of the story!</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9799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3083" y="2728537"/>
            <a:ext cx="911074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a:ln/>
                <a:solidFill>
                  <a:schemeClr val="accent3"/>
                </a:solidFill>
              </a:rPr>
              <a:t>The second leg of our flight was from Los Angeles to Pittsburgh. And guess what happened? </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2844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9955" y="3709248"/>
            <a:ext cx="908581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chemeClr val="accent3"/>
                </a:solidFill>
              </a:rPr>
              <a:t>During that flight there was an older couple who sat directly behind us. They were taking their infant grandson home with them. </a:t>
            </a:r>
            <a:r>
              <a:rPr lang="en-US" sz="3200" b="1" dirty="0" smtClean="0">
                <a:ln/>
                <a:solidFill>
                  <a:schemeClr val="accent3"/>
                </a:solidFill>
              </a:rPr>
              <a:t>And he </a:t>
            </a:r>
            <a:r>
              <a:rPr lang="en-US" sz="3200" b="1" dirty="0">
                <a:ln/>
                <a:solidFill>
                  <a:schemeClr val="accent3"/>
                </a:solidFill>
              </a:rPr>
              <a:t>cried for the whole flight. He was so loud that the flight attendants gave everyone earphones. </a:t>
            </a:r>
            <a:r>
              <a:rPr lang="en-US" sz="3200" b="1" dirty="0" smtClean="0">
                <a:ln/>
                <a:solidFill>
                  <a:schemeClr val="accent3"/>
                </a:solidFill>
              </a:rPr>
              <a:t>Back then, they </a:t>
            </a:r>
            <a:r>
              <a:rPr lang="en-US" sz="3200" b="1" dirty="0">
                <a:ln/>
                <a:solidFill>
                  <a:schemeClr val="accent3"/>
                </a:solidFill>
              </a:rPr>
              <a:t>normally charged for them, but because of the child’s crying, they gave them away. </a:t>
            </a:r>
          </a:p>
        </p:txBody>
      </p:sp>
      <p:sp>
        <p:nvSpPr>
          <p:cNvPr id="5" name="Subtitle 4"/>
          <p:cNvSpPr>
            <a:spLocks noGrp="1"/>
          </p:cNvSpPr>
          <p:nvPr>
            <p:ph type="subTitle" idx="1"/>
          </p:nvPr>
        </p:nvSpPr>
        <p:spPr>
          <a:xfrm>
            <a:off x="4425064" y="6251171"/>
            <a:ext cx="7766936" cy="606829"/>
          </a:xfrm>
        </p:spPr>
        <p:txBody>
          <a:bodyPr/>
          <a:lstStyle/>
          <a:p>
            <a:endParaRPr lang="en-US" dirty="0"/>
          </a:p>
        </p:txBody>
      </p:sp>
    </p:spTree>
    <p:extLst>
      <p:ext uri="{BB962C8B-B14F-4D97-AF65-F5344CB8AC3E}">
        <p14:creationId xmlns:p14="http://schemas.microsoft.com/office/powerpoint/2010/main" val="677612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8393" y="3601567"/>
            <a:ext cx="918556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This elderly couple was desperate an on the verge of pulling their hair out. So, guess what I did. I turned around and I gave them a great big smile! I didn’t know if they needed it as much as I did. But, I knew they needed something. </a:t>
            </a:r>
            <a:endParaRPr lang="en-US" sz="3600" b="1" dirty="0">
              <a:ln/>
              <a:solidFill>
                <a:schemeClr val="accent3"/>
              </a:solidFill>
            </a:endParaRPr>
          </a:p>
        </p:txBody>
      </p:sp>
      <p:sp>
        <p:nvSpPr>
          <p:cNvPr id="5" name="Subtitle 4"/>
          <p:cNvSpPr>
            <a:spLocks noGrp="1"/>
          </p:cNvSpPr>
          <p:nvPr>
            <p:ph type="subTitle" idx="1"/>
          </p:nvPr>
        </p:nvSpPr>
        <p:spPr>
          <a:xfrm>
            <a:off x="4308456" y="5580375"/>
            <a:ext cx="7766936" cy="1096899"/>
          </a:xfrm>
        </p:spPr>
        <p:txBody>
          <a:bodyPr/>
          <a:lstStyle/>
          <a:p>
            <a:endParaRPr lang="en-US" dirty="0"/>
          </a:p>
        </p:txBody>
      </p:sp>
    </p:spTree>
    <p:extLst>
      <p:ext uri="{BB962C8B-B14F-4D97-AF65-F5344CB8AC3E}">
        <p14:creationId xmlns:p14="http://schemas.microsoft.com/office/powerpoint/2010/main" val="771535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4647" y="3892512"/>
            <a:ext cx="903593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chemeClr val="accent3"/>
                </a:solidFill>
              </a:rPr>
              <a:t>Just for the record, our daughter slept that whole flight. I can only imagine what the people around us were thinking. “Why can’t that little boy be as angelic as the little girl who is sleeping right in front of him?” </a:t>
            </a:r>
            <a:r>
              <a:rPr lang="en-US" sz="3600" b="1" dirty="0" smtClean="0">
                <a:ln/>
                <a:solidFill>
                  <a:schemeClr val="accent3"/>
                </a:solidFill>
              </a:rPr>
              <a:t>If </a:t>
            </a:r>
            <a:r>
              <a:rPr lang="en-US" sz="3600" b="1" dirty="0">
                <a:ln/>
                <a:solidFill>
                  <a:schemeClr val="accent3"/>
                </a:solidFill>
              </a:rPr>
              <a:t>only they knew! </a:t>
            </a:r>
          </a:p>
        </p:txBody>
      </p:sp>
      <p:sp>
        <p:nvSpPr>
          <p:cNvPr id="5" name="Subtitle 4"/>
          <p:cNvSpPr>
            <a:spLocks noGrp="1"/>
          </p:cNvSpPr>
          <p:nvPr>
            <p:ph type="subTitle" idx="1"/>
          </p:nvPr>
        </p:nvSpPr>
        <p:spPr>
          <a:xfrm>
            <a:off x="4192078" y="5761101"/>
            <a:ext cx="7766936" cy="1096899"/>
          </a:xfrm>
        </p:spPr>
        <p:txBody>
          <a:bodyPr/>
          <a:lstStyle/>
          <a:p>
            <a:endParaRPr lang="en-US" dirty="0"/>
          </a:p>
        </p:txBody>
      </p:sp>
    </p:spTree>
    <p:extLst>
      <p:ext uri="{BB962C8B-B14F-4D97-AF65-F5344CB8AC3E}">
        <p14:creationId xmlns:p14="http://schemas.microsoft.com/office/powerpoint/2010/main" val="2219162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80902" y="3825817"/>
            <a:ext cx="906087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Someone </a:t>
            </a:r>
            <a:r>
              <a:rPr lang="en-US" sz="3600" b="1" dirty="0">
                <a:ln/>
                <a:solidFill>
                  <a:schemeClr val="accent3"/>
                </a:solidFill>
              </a:rPr>
              <a:t>showed me kindness at a moment when I really needed it. They did not do it because they had to. They did it because they knew I needed it. And the first chance I got, I passed on the favor. Why? Because, </a:t>
            </a:r>
            <a:r>
              <a:rPr lang="en-US" sz="3600" b="1" dirty="0">
                <a:ln/>
                <a:solidFill>
                  <a:srgbClr val="FF0000"/>
                </a:solidFill>
              </a:rPr>
              <a:t>I knew the power of an act of kindness. </a:t>
            </a:r>
          </a:p>
        </p:txBody>
      </p:sp>
      <p:sp>
        <p:nvSpPr>
          <p:cNvPr id="5" name="Subtitle 4"/>
          <p:cNvSpPr>
            <a:spLocks noGrp="1"/>
          </p:cNvSpPr>
          <p:nvPr>
            <p:ph type="subTitle" idx="1"/>
          </p:nvPr>
        </p:nvSpPr>
        <p:spPr>
          <a:xfrm>
            <a:off x="4100638" y="5680127"/>
            <a:ext cx="7766936" cy="1096899"/>
          </a:xfrm>
        </p:spPr>
        <p:txBody>
          <a:bodyPr/>
          <a:lstStyle/>
          <a:p>
            <a:endParaRPr lang="en-US"/>
          </a:p>
        </p:txBody>
      </p:sp>
    </p:spTree>
    <p:extLst>
      <p:ext uri="{BB962C8B-B14F-4D97-AF65-F5344CB8AC3E}">
        <p14:creationId xmlns:p14="http://schemas.microsoft.com/office/powerpoint/2010/main" val="4085598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i="1" dirty="0" smtClean="0">
                <a:ln/>
                <a:solidFill>
                  <a:schemeClr val="accent3"/>
                </a:solidFill>
              </a:rPr>
              <a:t>Never underestimate the power of kindness!</a:t>
            </a:r>
            <a:endParaRPr lang="en-US" b="1" i="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7248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697" y="235527"/>
            <a:ext cx="9422630" cy="870066"/>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The Fruit of the Spirit</a:t>
            </a:r>
            <a:endParaRPr lang="en-US" sz="4000" b="1" dirty="0">
              <a:ln/>
              <a:solidFill>
                <a:schemeClr val="accent3"/>
              </a:solidFill>
            </a:endParaRPr>
          </a:p>
        </p:txBody>
      </p:sp>
      <p:sp>
        <p:nvSpPr>
          <p:cNvPr id="3" name="Content Placeholder 2"/>
          <p:cNvSpPr>
            <a:spLocks noGrp="1"/>
          </p:cNvSpPr>
          <p:nvPr>
            <p:ph idx="1"/>
          </p:nvPr>
        </p:nvSpPr>
        <p:spPr>
          <a:xfrm>
            <a:off x="261697" y="1321004"/>
            <a:ext cx="9672012" cy="5694938"/>
          </a:xfrm>
        </p:spPr>
        <p:txBody>
          <a:bodyPr>
            <a:normAutofit fontScale="92500" lnSpcReduction="10000"/>
          </a:bodyPr>
          <a:lstStyle/>
          <a:p>
            <a:r>
              <a:rPr lang="en-US" sz="2400" b="1" dirty="0" smtClean="0">
                <a:solidFill>
                  <a:srgbClr val="FF0000"/>
                </a:solidFill>
              </a:rPr>
              <a:t>Love: </a:t>
            </a:r>
            <a:r>
              <a:rPr lang="en-US" sz="2400" b="1" dirty="0" smtClean="0"/>
              <a:t>This is the foundation from which the Holy Spirit produces all the other fruits.</a:t>
            </a:r>
          </a:p>
          <a:p>
            <a:r>
              <a:rPr lang="en-US" sz="2400" b="1" dirty="0" smtClean="0">
                <a:solidFill>
                  <a:srgbClr val="FF0000"/>
                </a:solidFill>
              </a:rPr>
              <a:t>Joy, peace and patience: </a:t>
            </a:r>
            <a:r>
              <a:rPr lang="en-US" sz="2400" b="1" dirty="0" smtClean="0"/>
              <a:t>The focus of these three fruits is inward.</a:t>
            </a:r>
            <a:r>
              <a:rPr lang="en-US" sz="2400" b="1" dirty="0"/>
              <a:t> These are the Spiritual fruits that enable us to encounter the challenges </a:t>
            </a:r>
            <a:r>
              <a:rPr lang="en-US" sz="2400" b="1" dirty="0" smtClean="0"/>
              <a:t>in our lives with </a:t>
            </a:r>
            <a:r>
              <a:rPr lang="en-US" sz="2400" b="1" dirty="0"/>
              <a:t>a godly and edifying perspective. </a:t>
            </a:r>
            <a:endParaRPr lang="en-US" sz="2400" b="1" dirty="0" smtClean="0"/>
          </a:p>
          <a:p>
            <a:r>
              <a:rPr lang="en-US" sz="2400" b="1" dirty="0" smtClean="0">
                <a:solidFill>
                  <a:srgbClr val="FF0000"/>
                </a:solidFill>
              </a:rPr>
              <a:t>Kindness, goodness, faithfulness, gentleness, self-control:</a:t>
            </a:r>
            <a:r>
              <a:rPr lang="en-US" sz="2400" b="1" dirty="0" smtClean="0"/>
              <a:t> The focus of the rest of the fruits of the Spirit are outward. These are the Spiritual fruits that empower </a:t>
            </a:r>
            <a:r>
              <a:rPr lang="en-US" sz="2400" b="1" dirty="0" smtClean="0"/>
              <a:t>and compel us </a:t>
            </a:r>
            <a:r>
              <a:rPr lang="en-US" sz="2400" b="1" dirty="0" smtClean="0"/>
              <a:t>to embrace the people in our lives with a godly and edifying perspective.</a:t>
            </a:r>
          </a:p>
          <a:p>
            <a:r>
              <a:rPr lang="en-US" sz="2400" b="1" dirty="0" smtClean="0">
                <a:solidFill>
                  <a:srgbClr val="FF0000"/>
                </a:solidFill>
              </a:rPr>
              <a:t>Love</a:t>
            </a:r>
            <a:r>
              <a:rPr lang="en-US" sz="2400" b="1" dirty="0" smtClean="0"/>
              <a:t> is the foundational fruit from which all others grow.</a:t>
            </a:r>
          </a:p>
          <a:p>
            <a:r>
              <a:rPr lang="en-US" sz="2400" b="1" dirty="0" smtClean="0">
                <a:solidFill>
                  <a:srgbClr val="FF0000"/>
                </a:solidFill>
              </a:rPr>
              <a:t>Joy, peace and patience </a:t>
            </a:r>
            <a:r>
              <a:rPr lang="en-US" sz="2400" b="1" dirty="0" smtClean="0"/>
              <a:t>are the inward fruits the Holy Spirit uses in us to develop a godly soul.</a:t>
            </a:r>
          </a:p>
          <a:p>
            <a:r>
              <a:rPr lang="en-US" sz="2400" b="1" dirty="0" smtClean="0">
                <a:solidFill>
                  <a:srgbClr val="FF0000"/>
                </a:solidFill>
              </a:rPr>
              <a:t>Kindness, goodness, faithfulness, gentleness and self-control </a:t>
            </a:r>
            <a:r>
              <a:rPr lang="en-US" sz="2400" b="1" dirty="0" smtClean="0"/>
              <a:t>are the outward fruits the Holy Spirit uses through us build a godly community.</a:t>
            </a:r>
          </a:p>
          <a:p>
            <a:endParaRPr lang="en-US" dirty="0"/>
          </a:p>
        </p:txBody>
      </p:sp>
    </p:spTree>
    <p:extLst>
      <p:ext uri="{BB962C8B-B14F-4D97-AF65-F5344CB8AC3E}">
        <p14:creationId xmlns:p14="http://schemas.microsoft.com/office/powerpoint/2010/main" val="25933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What is </a:t>
            </a:r>
            <a:r>
              <a:rPr lang="en-US" sz="4400" b="1" dirty="0" smtClean="0">
                <a:ln/>
                <a:solidFill>
                  <a:schemeClr val="accent3"/>
                </a:solidFill>
              </a:rPr>
              <a:t>kindness</a:t>
            </a:r>
            <a:r>
              <a:rPr lang="en-US" sz="4400" b="1" dirty="0">
                <a:ln/>
                <a:solidFill>
                  <a:schemeClr val="accent3"/>
                </a:solidFill>
              </a:rPr>
              <a:t>?</a:t>
            </a:r>
          </a:p>
        </p:txBody>
      </p:sp>
      <p:sp>
        <p:nvSpPr>
          <p:cNvPr id="3" name="Content Placeholder 2"/>
          <p:cNvSpPr>
            <a:spLocks noGrp="1"/>
          </p:cNvSpPr>
          <p:nvPr>
            <p:ph idx="1"/>
          </p:nvPr>
        </p:nvSpPr>
        <p:spPr>
          <a:xfrm>
            <a:off x="677334" y="1603636"/>
            <a:ext cx="9065182" cy="5013295"/>
          </a:xfrm>
        </p:spPr>
        <p:txBody>
          <a:bodyPr>
            <a:normAutofit/>
          </a:bodyPr>
          <a:lstStyle/>
          <a:p>
            <a:r>
              <a:rPr lang="en-US" sz="2800" b="1" dirty="0"/>
              <a:t>The American Heritage Dictionary defines kindness as one who is friendly, generous, or warmhearted. </a:t>
            </a:r>
            <a:endParaRPr lang="en-US" sz="2800" b="1" dirty="0" smtClean="0"/>
          </a:p>
          <a:p>
            <a:r>
              <a:rPr lang="en-US" sz="2800" b="1" dirty="0" smtClean="0"/>
              <a:t>It </a:t>
            </a:r>
            <a:r>
              <a:rPr lang="en-US" sz="2800" b="1" dirty="0"/>
              <a:t>is one who is sympathetic, charitable, considerate, forbearing, tolerant, and humane. </a:t>
            </a:r>
            <a:endParaRPr lang="en-US" sz="2800" b="1" dirty="0" smtClean="0"/>
          </a:p>
          <a:p>
            <a:r>
              <a:rPr lang="en-US" sz="2800" b="1" dirty="0" smtClean="0"/>
              <a:t>This </a:t>
            </a:r>
            <a:r>
              <a:rPr lang="en-US" sz="2800" b="1" dirty="0"/>
              <a:t>definition is pretty close to biblical kindness. </a:t>
            </a:r>
            <a:endParaRPr lang="en-US" sz="2800" b="1" dirty="0" smtClean="0"/>
          </a:p>
          <a:p>
            <a:r>
              <a:rPr lang="en-US" sz="2800" b="1" dirty="0" smtClean="0"/>
              <a:t>Biblical </a:t>
            </a:r>
            <a:r>
              <a:rPr lang="en-US" sz="2800" b="1" dirty="0"/>
              <a:t>kindness is derived from an attitude. </a:t>
            </a:r>
            <a:endParaRPr lang="en-US" sz="2800" b="1" dirty="0" smtClean="0"/>
          </a:p>
          <a:p>
            <a:r>
              <a:rPr lang="en-US" sz="2800" b="1" dirty="0" smtClean="0"/>
              <a:t>But</a:t>
            </a:r>
            <a:r>
              <a:rPr lang="en-US" sz="2800" b="1" dirty="0"/>
              <a:t>, in order for our kindness to be biblical, it must always be proceeded by activity. </a:t>
            </a:r>
          </a:p>
          <a:p>
            <a:endParaRPr lang="en-US" dirty="0"/>
          </a:p>
        </p:txBody>
      </p:sp>
    </p:spTree>
    <p:extLst>
      <p:ext uri="{BB962C8B-B14F-4D97-AF65-F5344CB8AC3E}">
        <p14:creationId xmlns:p14="http://schemas.microsoft.com/office/powerpoint/2010/main" val="19817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A true story about the power of kindness…</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8774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What is biblical kindness?</a:t>
            </a:r>
          </a:p>
        </p:txBody>
      </p:sp>
      <p:sp>
        <p:nvSpPr>
          <p:cNvPr id="3" name="Content Placeholder 2"/>
          <p:cNvSpPr>
            <a:spLocks noGrp="1"/>
          </p:cNvSpPr>
          <p:nvPr>
            <p:ph idx="1"/>
          </p:nvPr>
        </p:nvSpPr>
        <p:spPr>
          <a:xfrm>
            <a:off x="677334" y="1603636"/>
            <a:ext cx="9248062" cy="5154611"/>
          </a:xfrm>
        </p:spPr>
        <p:txBody>
          <a:bodyPr>
            <a:normAutofit fontScale="85000" lnSpcReduction="10000"/>
          </a:bodyPr>
          <a:lstStyle/>
          <a:p>
            <a:r>
              <a:rPr lang="en-US" sz="2800" b="1" dirty="0" smtClean="0"/>
              <a:t>Biblical </a:t>
            </a:r>
            <a:r>
              <a:rPr lang="en-US" sz="2800" b="1" dirty="0"/>
              <a:t>kindness is a friendly, sympathetic, forbearing attitude that leads us to intentionally touch and help </a:t>
            </a:r>
            <a:r>
              <a:rPr lang="en-US" sz="2800" b="1" dirty="0" smtClean="0"/>
              <a:t>people </a:t>
            </a:r>
            <a:r>
              <a:rPr lang="en-US" sz="2800" b="1" dirty="0"/>
              <a:t>in their need. </a:t>
            </a:r>
            <a:endParaRPr lang="en-US" sz="2800" b="1" dirty="0" smtClean="0"/>
          </a:p>
          <a:p>
            <a:r>
              <a:rPr lang="en-US" sz="2800" b="1" dirty="0" smtClean="0"/>
              <a:t>Biblical kindness cannot be defined by how we feel.</a:t>
            </a:r>
          </a:p>
          <a:p>
            <a:r>
              <a:rPr lang="en-US" sz="2800" b="1" dirty="0" smtClean="0"/>
              <a:t>It must be defined by how we act and what we do</a:t>
            </a:r>
            <a:r>
              <a:rPr lang="en-US" sz="2800" b="1" dirty="0" smtClean="0"/>
              <a:t>!</a:t>
            </a:r>
          </a:p>
          <a:p>
            <a:r>
              <a:rPr lang="en-US" sz="2800" b="1" dirty="0" smtClean="0">
                <a:solidFill>
                  <a:srgbClr val="FF0000"/>
                </a:solidFill>
              </a:rPr>
              <a:t>Remember, this is a fruit of the Spirit. This is not some calculated effort to be kind so people think you are filled with the Spirit!</a:t>
            </a:r>
          </a:p>
          <a:p>
            <a:r>
              <a:rPr lang="en-US" sz="2800" b="1" dirty="0" smtClean="0"/>
              <a:t>When you walk in the Spirit, you will see the world from God’s perspectiv</a:t>
            </a:r>
            <a:r>
              <a:rPr lang="en-US" sz="2800" b="1" dirty="0" smtClean="0"/>
              <a:t>e. When you do, you will start developing a genuine heart of compassion for people around you.</a:t>
            </a:r>
          </a:p>
          <a:p>
            <a:r>
              <a:rPr lang="en-US" sz="2800" b="1" dirty="0" smtClean="0"/>
              <a:t>When you see people struggling, the Spirit of God will stoke your compassion and you will want to do something.</a:t>
            </a:r>
            <a:endParaRPr lang="en-US" sz="2800" b="1" dirty="0" smtClean="0"/>
          </a:p>
          <a:p>
            <a:endParaRPr lang="en-US" dirty="0"/>
          </a:p>
          <a:p>
            <a:endParaRPr lang="en-US" dirty="0"/>
          </a:p>
        </p:txBody>
      </p:sp>
    </p:spTree>
    <p:extLst>
      <p:ext uri="{BB962C8B-B14F-4D97-AF65-F5344CB8AC3E}">
        <p14:creationId xmlns:p14="http://schemas.microsoft.com/office/powerpoint/2010/main" val="258832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384" y="282836"/>
            <a:ext cx="10012833"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How </a:t>
            </a:r>
            <a:r>
              <a:rPr lang="en-US" sz="4400" b="1" dirty="0">
                <a:ln/>
                <a:solidFill>
                  <a:schemeClr val="accent3"/>
                </a:solidFill>
              </a:rPr>
              <a:t>is biblical </a:t>
            </a:r>
            <a:r>
              <a:rPr lang="en-US" sz="4400" b="1" dirty="0" smtClean="0">
                <a:ln/>
                <a:solidFill>
                  <a:schemeClr val="accent3"/>
                </a:solidFill>
              </a:rPr>
              <a:t>kindness demonstrated?</a:t>
            </a:r>
            <a:endParaRPr lang="en-US" sz="4400" b="1" dirty="0">
              <a:ln/>
              <a:solidFill>
                <a:schemeClr val="accent3"/>
              </a:solidFill>
            </a:endParaRPr>
          </a:p>
        </p:txBody>
      </p:sp>
      <p:sp>
        <p:nvSpPr>
          <p:cNvPr id="3" name="Content Placeholder 2"/>
          <p:cNvSpPr>
            <a:spLocks noGrp="1"/>
          </p:cNvSpPr>
          <p:nvPr>
            <p:ph idx="1"/>
          </p:nvPr>
        </p:nvSpPr>
        <p:spPr>
          <a:xfrm>
            <a:off x="444578" y="1370880"/>
            <a:ext cx="9331190" cy="5104735"/>
          </a:xfrm>
        </p:spPr>
        <p:txBody>
          <a:bodyPr>
            <a:normAutofit fontScale="92500"/>
          </a:bodyPr>
          <a:lstStyle/>
          <a:p>
            <a:r>
              <a:rPr lang="en-US" sz="2800" b="1" dirty="0"/>
              <a:t>There are lots of people who are friendly, warmhearted, sympathetic, considerate, forbearing, tolerant and humane, but they don’t actually do anything. </a:t>
            </a:r>
            <a:endParaRPr lang="en-US" sz="2800" b="1" dirty="0" smtClean="0"/>
          </a:p>
          <a:p>
            <a:r>
              <a:rPr lang="en-US" sz="2800" b="1" dirty="0" smtClean="0"/>
              <a:t>They </a:t>
            </a:r>
            <a:r>
              <a:rPr lang="en-US" sz="2800" b="1" dirty="0"/>
              <a:t>feel, but they do not act. </a:t>
            </a:r>
            <a:endParaRPr lang="en-US" sz="2800" b="1" dirty="0" smtClean="0"/>
          </a:p>
          <a:p>
            <a:r>
              <a:rPr lang="en-US" sz="2800" b="1" dirty="0" smtClean="0">
                <a:solidFill>
                  <a:srgbClr val="FF0000"/>
                </a:solidFill>
              </a:rPr>
              <a:t>If </a:t>
            </a:r>
            <a:r>
              <a:rPr lang="en-US" sz="2800" b="1" dirty="0">
                <a:solidFill>
                  <a:srgbClr val="FF0000"/>
                </a:solidFill>
              </a:rPr>
              <a:t>we are going to show biblical kindness we must provide something beneficial for someone. </a:t>
            </a:r>
            <a:endParaRPr lang="en-US" sz="2800" b="1" dirty="0" smtClean="0">
              <a:solidFill>
                <a:srgbClr val="FF0000"/>
              </a:solidFill>
            </a:endParaRPr>
          </a:p>
          <a:p>
            <a:r>
              <a:rPr lang="en-US" sz="2800" b="1" dirty="0" smtClean="0"/>
              <a:t>We </a:t>
            </a:r>
            <a:r>
              <a:rPr lang="en-US" sz="2800" b="1" dirty="0"/>
              <a:t>must actually do something that touches another person. </a:t>
            </a:r>
            <a:endParaRPr lang="en-US" sz="2800" b="1" dirty="0" smtClean="0"/>
          </a:p>
          <a:p>
            <a:r>
              <a:rPr lang="en-US" sz="2800" b="1" dirty="0" smtClean="0"/>
              <a:t>One </a:t>
            </a:r>
            <a:r>
              <a:rPr lang="en-US" sz="2800" b="1" dirty="0"/>
              <a:t>theological dictionary defined the Greek word for kindness this way: To be useful and benevolent, to help people, to provide that which is good for people.</a:t>
            </a:r>
          </a:p>
          <a:p>
            <a:endParaRPr lang="en-US" dirty="0"/>
          </a:p>
        </p:txBody>
      </p:sp>
    </p:spTree>
    <p:extLst>
      <p:ext uri="{BB962C8B-B14F-4D97-AF65-F5344CB8AC3E}">
        <p14:creationId xmlns:p14="http://schemas.microsoft.com/office/powerpoint/2010/main" val="57501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63513" y="3858877"/>
            <a:ext cx="8720051"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i="1" dirty="0" smtClean="0">
                <a:ln/>
                <a:solidFill>
                  <a:schemeClr val="accent3"/>
                </a:solidFill>
              </a:rPr>
              <a:t>In order for kindness to be biblical, it must be accompanied with activity that helps another person!</a:t>
            </a:r>
            <a:endParaRPr lang="en-US" b="1" i="1" dirty="0">
              <a:ln/>
              <a:solidFill>
                <a:schemeClr val="accent3"/>
              </a:solidFill>
            </a:endParaRPr>
          </a:p>
        </p:txBody>
      </p:sp>
      <p:sp>
        <p:nvSpPr>
          <p:cNvPr id="5" name="Subtitle 4"/>
          <p:cNvSpPr>
            <a:spLocks noGrp="1"/>
          </p:cNvSpPr>
          <p:nvPr>
            <p:ph type="subTitle" idx="1"/>
          </p:nvPr>
        </p:nvSpPr>
        <p:spPr>
          <a:xfrm>
            <a:off x="1465504" y="3776513"/>
            <a:ext cx="7766936" cy="1096899"/>
          </a:xfrm>
        </p:spPr>
        <p:txBody>
          <a:bodyPr/>
          <a:lstStyle/>
          <a:p>
            <a:endParaRPr lang="en-US" dirty="0"/>
          </a:p>
        </p:txBody>
      </p:sp>
    </p:spTree>
    <p:extLst>
      <p:ext uri="{BB962C8B-B14F-4D97-AF65-F5344CB8AC3E}">
        <p14:creationId xmlns:p14="http://schemas.microsoft.com/office/powerpoint/2010/main" val="2752165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58" y="277091"/>
            <a:ext cx="985489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Why are we to show kindness to others?</a:t>
            </a:r>
          </a:p>
        </p:txBody>
      </p:sp>
      <p:sp>
        <p:nvSpPr>
          <p:cNvPr id="3" name="Content Placeholder 2"/>
          <p:cNvSpPr>
            <a:spLocks noGrp="1"/>
          </p:cNvSpPr>
          <p:nvPr>
            <p:ph idx="1"/>
          </p:nvPr>
        </p:nvSpPr>
        <p:spPr>
          <a:xfrm>
            <a:off x="236758" y="1237876"/>
            <a:ext cx="9730202" cy="3880773"/>
          </a:xfrm>
        </p:spPr>
        <p:txBody>
          <a:bodyPr>
            <a:noAutofit/>
          </a:bodyPr>
          <a:lstStyle/>
          <a:p>
            <a:r>
              <a:rPr lang="en-US" sz="2400" b="1" dirty="0"/>
              <a:t>I Corinthians 13 defines godly love. </a:t>
            </a:r>
            <a:endParaRPr lang="en-US" sz="2400" b="1" dirty="0" smtClean="0"/>
          </a:p>
          <a:p>
            <a:r>
              <a:rPr lang="en-US" sz="2400" b="1" dirty="0" smtClean="0"/>
              <a:t>The </a:t>
            </a:r>
            <a:r>
              <a:rPr lang="en-US" sz="2400" b="1" dirty="0"/>
              <a:t>second characteristic that defines love is kindness. </a:t>
            </a:r>
            <a:endParaRPr lang="en-US" sz="2400" b="1" dirty="0" smtClean="0"/>
          </a:p>
          <a:p>
            <a:r>
              <a:rPr lang="en-US" sz="2400" b="1" dirty="0" smtClean="0"/>
              <a:t>If </a:t>
            </a:r>
            <a:r>
              <a:rPr lang="en-US" sz="2400" b="1" dirty="0"/>
              <a:t>you walk in God’s love you will walk in kindness. Kindness is motivated by love. </a:t>
            </a:r>
            <a:endParaRPr lang="en-US" sz="2400" b="1" dirty="0" smtClean="0"/>
          </a:p>
          <a:p>
            <a:r>
              <a:rPr lang="en-US" sz="2400" b="1" dirty="0" smtClean="0"/>
              <a:t>Because </a:t>
            </a:r>
            <a:r>
              <a:rPr lang="en-US" sz="2400" b="1" dirty="0"/>
              <a:t>God loves us He shows us kindness. If we love others, we will show them kindness. </a:t>
            </a:r>
            <a:endParaRPr lang="en-US" sz="2400" b="1" dirty="0" smtClean="0"/>
          </a:p>
          <a:p>
            <a:r>
              <a:rPr lang="en-US" sz="2400" b="1" dirty="0" smtClean="0"/>
              <a:t>If </a:t>
            </a:r>
            <a:r>
              <a:rPr lang="en-US" sz="2400" b="1" dirty="0"/>
              <a:t>you are not showing kindness to others it is because you are not walking in God’s love. </a:t>
            </a:r>
            <a:endParaRPr lang="en-US" sz="2400" b="1" dirty="0" smtClean="0"/>
          </a:p>
          <a:p>
            <a:r>
              <a:rPr lang="en-US" sz="2400" b="1" dirty="0" smtClean="0"/>
              <a:t>If you are walking in the Spirit, godly kindness will be a natural and spontaneous outflow.</a:t>
            </a:r>
          </a:p>
          <a:p>
            <a:r>
              <a:rPr lang="en-US" sz="2400" b="1" dirty="0" smtClean="0"/>
              <a:t>Kindness must become a defining characteristic of all believers.</a:t>
            </a:r>
            <a:endParaRPr lang="en-US" sz="2400" b="1" dirty="0"/>
          </a:p>
        </p:txBody>
      </p:sp>
    </p:spTree>
    <p:extLst>
      <p:ext uri="{BB962C8B-B14F-4D97-AF65-F5344CB8AC3E}">
        <p14:creationId xmlns:p14="http://schemas.microsoft.com/office/powerpoint/2010/main" val="16766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58" y="277091"/>
            <a:ext cx="985489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Why are we to show kindness to others?</a:t>
            </a:r>
          </a:p>
        </p:txBody>
      </p:sp>
      <p:sp>
        <p:nvSpPr>
          <p:cNvPr id="3" name="Content Placeholder 2"/>
          <p:cNvSpPr>
            <a:spLocks noGrp="1"/>
          </p:cNvSpPr>
          <p:nvPr>
            <p:ph idx="1"/>
          </p:nvPr>
        </p:nvSpPr>
        <p:spPr>
          <a:xfrm>
            <a:off x="236757" y="1237876"/>
            <a:ext cx="9854893" cy="5137986"/>
          </a:xfrm>
        </p:spPr>
        <p:txBody>
          <a:bodyPr>
            <a:noAutofit/>
          </a:bodyPr>
          <a:lstStyle/>
          <a:p>
            <a:r>
              <a:rPr lang="en-US" sz="3600" b="1" dirty="0" smtClean="0"/>
              <a:t>An </a:t>
            </a:r>
            <a:r>
              <a:rPr lang="en-US" sz="3600" b="1" dirty="0"/>
              <a:t>act of kindness will give you access into people’s lives. </a:t>
            </a:r>
            <a:endParaRPr lang="en-US" sz="3600" b="1" dirty="0" smtClean="0"/>
          </a:p>
          <a:p>
            <a:r>
              <a:rPr lang="en-US" sz="3600" b="1" dirty="0" smtClean="0"/>
              <a:t>It </a:t>
            </a:r>
            <a:r>
              <a:rPr lang="en-US" sz="3600" b="1" dirty="0"/>
              <a:t>will open the door to their hearts. It will open the door into their homes. </a:t>
            </a:r>
            <a:endParaRPr lang="en-US" sz="3600" b="1" dirty="0" smtClean="0"/>
          </a:p>
          <a:p>
            <a:r>
              <a:rPr lang="en-US" sz="3600" b="1" dirty="0" smtClean="0"/>
              <a:t>If </a:t>
            </a:r>
            <a:r>
              <a:rPr lang="en-US" sz="3600" b="1" dirty="0"/>
              <a:t>you touch someone in their need they will invite you into their lives. </a:t>
            </a:r>
            <a:endParaRPr lang="en-US" sz="3600" b="1" dirty="0" smtClean="0"/>
          </a:p>
          <a:p>
            <a:r>
              <a:rPr lang="en-US" sz="3600" b="1" dirty="0" smtClean="0"/>
              <a:t>If </a:t>
            </a:r>
            <a:r>
              <a:rPr lang="en-US" sz="3600" b="1" dirty="0"/>
              <a:t>the person is a believer, your act of kindness will confirm and build their faith. </a:t>
            </a:r>
            <a:endParaRPr lang="en-US" sz="3600" b="1" dirty="0" smtClean="0"/>
          </a:p>
        </p:txBody>
      </p:sp>
    </p:spTree>
    <p:extLst>
      <p:ext uri="{BB962C8B-B14F-4D97-AF65-F5344CB8AC3E}">
        <p14:creationId xmlns:p14="http://schemas.microsoft.com/office/powerpoint/2010/main" val="191760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58" y="277091"/>
            <a:ext cx="985489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Why are we to show kindness to others?</a:t>
            </a:r>
          </a:p>
        </p:txBody>
      </p:sp>
      <p:sp>
        <p:nvSpPr>
          <p:cNvPr id="3" name="Content Placeholder 2"/>
          <p:cNvSpPr>
            <a:spLocks noGrp="1"/>
          </p:cNvSpPr>
          <p:nvPr>
            <p:ph idx="1"/>
          </p:nvPr>
        </p:nvSpPr>
        <p:spPr>
          <a:xfrm>
            <a:off x="236758" y="1237876"/>
            <a:ext cx="9730202" cy="3880773"/>
          </a:xfrm>
        </p:spPr>
        <p:txBody>
          <a:bodyPr>
            <a:noAutofit/>
          </a:bodyPr>
          <a:lstStyle/>
          <a:p>
            <a:r>
              <a:rPr lang="en-US" sz="2400" b="1" dirty="0" smtClean="0"/>
              <a:t>There is a connection </a:t>
            </a:r>
            <a:r>
              <a:rPr lang="en-US" sz="2400" b="1" dirty="0"/>
              <a:t>between love and kindness. </a:t>
            </a:r>
            <a:endParaRPr lang="en-US" sz="2400" b="1" dirty="0" smtClean="0"/>
          </a:p>
          <a:p>
            <a:r>
              <a:rPr lang="en-US" sz="2400" b="1" dirty="0" smtClean="0"/>
              <a:t>Jesus </a:t>
            </a:r>
            <a:r>
              <a:rPr lang="en-US" sz="2400" b="1" dirty="0"/>
              <a:t>loves us, so he shows us kindness. When we love others, we will show them kindness. </a:t>
            </a:r>
            <a:endParaRPr lang="en-US" sz="2400" b="1" dirty="0" smtClean="0"/>
          </a:p>
          <a:p>
            <a:r>
              <a:rPr lang="en-US" sz="2400" b="1" dirty="0" smtClean="0"/>
              <a:t>When </a:t>
            </a:r>
            <a:r>
              <a:rPr lang="en-US" sz="2400" b="1" dirty="0"/>
              <a:t>we show </a:t>
            </a:r>
            <a:r>
              <a:rPr lang="en-US" sz="2400" b="1" dirty="0" smtClean="0"/>
              <a:t>people kindness</a:t>
            </a:r>
            <a:r>
              <a:rPr lang="en-US" sz="2400" b="1" dirty="0"/>
              <a:t>, they will open their lives to us. </a:t>
            </a:r>
            <a:endParaRPr lang="en-US" sz="2400" b="1" dirty="0" smtClean="0"/>
          </a:p>
          <a:p>
            <a:r>
              <a:rPr lang="en-US" sz="2400" b="1" dirty="0" smtClean="0"/>
              <a:t>When </a:t>
            </a:r>
            <a:r>
              <a:rPr lang="en-US" sz="2400" b="1" dirty="0"/>
              <a:t>they open up, then we can share the love of Jesus that </a:t>
            </a:r>
            <a:r>
              <a:rPr lang="en-US" sz="2400" b="1" dirty="0" smtClean="0"/>
              <a:t>can </a:t>
            </a:r>
            <a:r>
              <a:rPr lang="en-US" sz="2400" b="1" dirty="0"/>
              <a:t>lead them to salvation</a:t>
            </a:r>
            <a:r>
              <a:rPr lang="en-US" sz="2400" b="1" dirty="0" smtClean="0"/>
              <a:t>.</a:t>
            </a:r>
          </a:p>
          <a:p>
            <a:r>
              <a:rPr lang="en-US" sz="2400" b="1" dirty="0" smtClean="0">
                <a:solidFill>
                  <a:srgbClr val="FF0000"/>
                </a:solidFill>
              </a:rPr>
              <a:t>Acts of kindness may prove to be the </a:t>
            </a:r>
            <a:r>
              <a:rPr lang="en-US" sz="2400" b="1" dirty="0">
                <a:solidFill>
                  <a:srgbClr val="FF0000"/>
                </a:solidFill>
              </a:rPr>
              <a:t>most effective way to get into people’s </a:t>
            </a:r>
            <a:r>
              <a:rPr lang="en-US" sz="2400" b="1" dirty="0" smtClean="0">
                <a:solidFill>
                  <a:srgbClr val="FF0000"/>
                </a:solidFill>
              </a:rPr>
              <a:t>lives. </a:t>
            </a:r>
          </a:p>
          <a:p>
            <a:r>
              <a:rPr lang="en-US" sz="2400" b="1" dirty="0" smtClean="0"/>
              <a:t>However, Spirit filled kindness is not </a:t>
            </a:r>
            <a:r>
              <a:rPr lang="en-US" sz="2400" b="1" dirty="0"/>
              <a:t>a strategy. </a:t>
            </a:r>
            <a:r>
              <a:rPr lang="en-US" sz="2400" b="1" dirty="0" smtClean="0"/>
              <a:t>It is an outpouring that opens doors.</a:t>
            </a:r>
          </a:p>
          <a:p>
            <a:r>
              <a:rPr lang="en-US" sz="2400" b="1" dirty="0" smtClean="0"/>
              <a:t>One does not demonstrate kindness because it is an effective tool. One shows kindness because they are kind!</a:t>
            </a:r>
          </a:p>
        </p:txBody>
      </p:sp>
    </p:spTree>
    <p:extLst>
      <p:ext uri="{BB962C8B-B14F-4D97-AF65-F5344CB8AC3E}">
        <p14:creationId xmlns:p14="http://schemas.microsoft.com/office/powerpoint/2010/main" val="322009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58" y="277091"/>
            <a:ext cx="985489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chemeClr val="accent3"/>
                </a:solidFill>
              </a:rPr>
              <a:t>Why are we to show kindness to others?</a:t>
            </a:r>
          </a:p>
        </p:txBody>
      </p:sp>
      <p:sp>
        <p:nvSpPr>
          <p:cNvPr id="3" name="Content Placeholder 2"/>
          <p:cNvSpPr>
            <a:spLocks noGrp="1"/>
          </p:cNvSpPr>
          <p:nvPr>
            <p:ph idx="1"/>
          </p:nvPr>
        </p:nvSpPr>
        <p:spPr>
          <a:xfrm>
            <a:off x="236758" y="1237876"/>
            <a:ext cx="9730202" cy="3880773"/>
          </a:xfrm>
        </p:spPr>
        <p:txBody>
          <a:bodyPr>
            <a:noAutofit/>
          </a:bodyPr>
          <a:lstStyle/>
          <a:p>
            <a:r>
              <a:rPr lang="en-US" sz="2800" b="1" dirty="0" smtClean="0"/>
              <a:t>In May of </a:t>
            </a:r>
            <a:r>
              <a:rPr lang="en-US" sz="2800" b="1" dirty="0" smtClean="0"/>
              <a:t>2001, </a:t>
            </a:r>
            <a:r>
              <a:rPr lang="en-US" sz="2800" b="1" dirty="0" smtClean="0"/>
              <a:t>my </a:t>
            </a:r>
            <a:r>
              <a:rPr lang="en-US" sz="2800" b="1" dirty="0"/>
              <a:t>wife and I were on a plane. </a:t>
            </a:r>
            <a:endParaRPr lang="en-US" sz="2800" b="1" dirty="0" smtClean="0"/>
          </a:p>
          <a:p>
            <a:r>
              <a:rPr lang="en-US" sz="2800" b="1" dirty="0" smtClean="0"/>
              <a:t>Our </a:t>
            </a:r>
            <a:r>
              <a:rPr lang="en-US" sz="2800" b="1" dirty="0"/>
              <a:t>daughter cried for over six hours and we were desperate. </a:t>
            </a:r>
            <a:endParaRPr lang="en-US" sz="2800" b="1" dirty="0" smtClean="0"/>
          </a:p>
          <a:p>
            <a:r>
              <a:rPr lang="en-US" sz="2800" b="1" dirty="0" smtClean="0"/>
              <a:t>I </a:t>
            </a:r>
            <a:r>
              <a:rPr lang="en-US" sz="2800" b="1" dirty="0"/>
              <a:t>am sure there were a lot of people on that flight who were feeling sympathetic to us. </a:t>
            </a:r>
            <a:endParaRPr lang="en-US" sz="2800" b="1" dirty="0" smtClean="0"/>
          </a:p>
          <a:p>
            <a:r>
              <a:rPr lang="en-US" sz="2800" b="1" dirty="0" smtClean="0"/>
              <a:t>But </a:t>
            </a:r>
            <a:r>
              <a:rPr lang="en-US" sz="2800" b="1" dirty="0"/>
              <a:t>it was the one individual who actually made eye contact with me and offered me a friendly gesture that made all the difference. </a:t>
            </a:r>
            <a:endParaRPr lang="en-US" sz="3600" b="1" dirty="0"/>
          </a:p>
        </p:txBody>
      </p:sp>
    </p:spTree>
    <p:extLst>
      <p:ext uri="{BB962C8B-B14F-4D97-AF65-F5344CB8AC3E}">
        <p14:creationId xmlns:p14="http://schemas.microsoft.com/office/powerpoint/2010/main" val="148369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15636" y="3152680"/>
            <a:ext cx="977576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We </a:t>
            </a:r>
            <a:r>
              <a:rPr lang="en-US" sz="3600" b="1" dirty="0">
                <a:ln/>
                <a:solidFill>
                  <a:schemeClr val="accent3"/>
                </a:solidFill>
              </a:rPr>
              <a:t>are surrounded by people who are disillusioned</a:t>
            </a:r>
            <a:r>
              <a:rPr lang="en-US" sz="3600" b="1" dirty="0" smtClean="0">
                <a:ln/>
                <a:solidFill>
                  <a:schemeClr val="accent3"/>
                </a:solidFill>
              </a:rPr>
              <a:t>. They </a:t>
            </a:r>
            <a:r>
              <a:rPr lang="en-US" sz="3600" b="1" dirty="0">
                <a:ln/>
                <a:solidFill>
                  <a:schemeClr val="accent3"/>
                </a:solidFill>
              </a:rPr>
              <a:t>desperately need someone to show them kindness. You may be amazed at just how powerful one small act of kindness can be.  </a:t>
            </a:r>
          </a:p>
        </p:txBody>
      </p:sp>
      <p:sp>
        <p:nvSpPr>
          <p:cNvPr id="5" name="Subtitle 4"/>
          <p:cNvSpPr>
            <a:spLocks noGrp="1"/>
          </p:cNvSpPr>
          <p:nvPr>
            <p:ph type="subTitle" idx="1"/>
          </p:nvPr>
        </p:nvSpPr>
        <p:spPr>
          <a:xfrm>
            <a:off x="4341707" y="5646877"/>
            <a:ext cx="7766936" cy="1096899"/>
          </a:xfrm>
        </p:spPr>
        <p:txBody>
          <a:bodyPr/>
          <a:lstStyle/>
          <a:p>
            <a:endParaRPr lang="en-US" dirty="0"/>
          </a:p>
        </p:txBody>
      </p:sp>
    </p:spTree>
    <p:extLst>
      <p:ext uri="{BB962C8B-B14F-4D97-AF65-F5344CB8AC3E}">
        <p14:creationId xmlns:p14="http://schemas.microsoft.com/office/powerpoint/2010/main" val="3055136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Your act of kindness </a:t>
            </a:r>
            <a:r>
              <a:rPr lang="en-US" sz="4400" b="1" dirty="0">
                <a:ln/>
                <a:solidFill>
                  <a:schemeClr val="accent3"/>
                </a:solidFill>
              </a:rPr>
              <a:t>may </a:t>
            </a:r>
            <a:r>
              <a:rPr lang="en-US" sz="4400" b="1" dirty="0" smtClean="0">
                <a:ln/>
                <a:solidFill>
                  <a:schemeClr val="accent3"/>
                </a:solidFill>
              </a:rPr>
              <a:t>open a door that will change </a:t>
            </a:r>
            <a:r>
              <a:rPr lang="en-US" sz="4400" b="1" dirty="0">
                <a:ln/>
                <a:solidFill>
                  <a:schemeClr val="accent3"/>
                </a:solidFill>
              </a:rPr>
              <a:t>someone’s life for eternity</a:t>
            </a:r>
            <a:r>
              <a:rPr lang="en-US" sz="4400" b="1" dirty="0" smtClean="0">
                <a:ln/>
                <a:solidFill>
                  <a:schemeClr val="accent3"/>
                </a:solidFill>
              </a:rPr>
              <a:t>.</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5936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47897" y="3551690"/>
            <a:ext cx="912737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dirty="0" smtClean="0">
                <a:ln/>
                <a:solidFill>
                  <a:schemeClr val="accent3"/>
                </a:solidFill>
              </a:rPr>
              <a:t>In May of 2001 my </a:t>
            </a:r>
            <a:r>
              <a:rPr lang="en-US" sz="2800" b="1" dirty="0">
                <a:ln/>
                <a:solidFill>
                  <a:schemeClr val="accent3"/>
                </a:solidFill>
              </a:rPr>
              <a:t>wife and I adopted our daughter from China. The first leg of our flight home was from Shanghai China to Los Angeles. It was a </a:t>
            </a:r>
            <a:r>
              <a:rPr lang="en-US" sz="2800" b="1" dirty="0" smtClean="0">
                <a:ln/>
                <a:solidFill>
                  <a:schemeClr val="accent3"/>
                </a:solidFill>
              </a:rPr>
              <a:t>long twelve </a:t>
            </a:r>
            <a:r>
              <a:rPr lang="en-US" sz="2800" b="1" dirty="0">
                <a:ln/>
                <a:solidFill>
                  <a:schemeClr val="accent3"/>
                </a:solidFill>
              </a:rPr>
              <a:t>hour flight. </a:t>
            </a:r>
            <a:r>
              <a:rPr lang="en-US" sz="2800" b="1" dirty="0" smtClean="0">
                <a:ln/>
                <a:solidFill>
                  <a:schemeClr val="accent3"/>
                </a:solidFill>
              </a:rPr>
              <a:t>For </a:t>
            </a:r>
            <a:r>
              <a:rPr lang="en-US" sz="2800" b="1" dirty="0">
                <a:ln/>
                <a:solidFill>
                  <a:schemeClr val="accent3"/>
                </a:solidFill>
              </a:rPr>
              <a:t>over half the flight our daughter cried non stop. </a:t>
            </a:r>
            <a:r>
              <a:rPr lang="en-US" sz="2800" b="1" dirty="0" smtClean="0">
                <a:ln/>
                <a:solidFill>
                  <a:schemeClr val="accent3"/>
                </a:solidFill>
              </a:rPr>
              <a:t>I carried her and paced up and down the aisle. I </a:t>
            </a:r>
            <a:r>
              <a:rPr lang="en-US" sz="2800" b="1" dirty="0">
                <a:ln/>
                <a:solidFill>
                  <a:schemeClr val="accent3"/>
                </a:solidFill>
              </a:rPr>
              <a:t>was exhausted, embarrassed and angry. All I could think about were the other passengers. We were disturbing everyone on that flight.</a:t>
            </a:r>
            <a:endParaRPr lang="en-US" sz="1050" b="1" dirty="0">
              <a:ln/>
              <a:solidFill>
                <a:schemeClr val="accent3"/>
              </a:solidFill>
            </a:endParaRPr>
          </a:p>
        </p:txBody>
      </p:sp>
      <p:sp>
        <p:nvSpPr>
          <p:cNvPr id="5" name="Subtitle 4"/>
          <p:cNvSpPr>
            <a:spLocks noGrp="1"/>
          </p:cNvSpPr>
          <p:nvPr>
            <p:ph type="subTitle" idx="1"/>
          </p:nvPr>
        </p:nvSpPr>
        <p:spPr>
          <a:xfrm>
            <a:off x="4425064" y="5871320"/>
            <a:ext cx="7766936" cy="1096899"/>
          </a:xfrm>
        </p:spPr>
        <p:txBody>
          <a:bodyPr/>
          <a:lstStyle/>
          <a:p>
            <a:endParaRPr lang="en-US" dirty="0"/>
          </a:p>
        </p:txBody>
      </p:sp>
    </p:spTree>
    <p:extLst>
      <p:ext uri="{BB962C8B-B14F-4D97-AF65-F5344CB8AC3E}">
        <p14:creationId xmlns:p14="http://schemas.microsoft.com/office/powerpoint/2010/main" val="469236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4895" y="4191768"/>
            <a:ext cx="9218814"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We </a:t>
            </a:r>
            <a:r>
              <a:rPr lang="en-US" sz="3200" b="1" dirty="0">
                <a:ln/>
                <a:solidFill>
                  <a:schemeClr val="accent3"/>
                </a:solidFill>
              </a:rPr>
              <a:t>were halfway through the flight. It was the middle of the night. I was standing up and holding our daughter. </a:t>
            </a:r>
            <a:r>
              <a:rPr lang="en-US" sz="3200" b="1" dirty="0" smtClean="0">
                <a:ln/>
                <a:solidFill>
                  <a:schemeClr val="accent3"/>
                </a:solidFill>
              </a:rPr>
              <a:t>During </a:t>
            </a:r>
            <a:r>
              <a:rPr lang="en-US" sz="3200" b="1" dirty="0">
                <a:ln/>
                <a:solidFill>
                  <a:schemeClr val="accent3"/>
                </a:solidFill>
              </a:rPr>
              <a:t>this whole period I </a:t>
            </a:r>
            <a:r>
              <a:rPr lang="en-US" sz="3200" b="1" dirty="0" smtClean="0">
                <a:ln/>
                <a:solidFill>
                  <a:schemeClr val="accent3"/>
                </a:solidFill>
              </a:rPr>
              <a:t>intentionally did not look </a:t>
            </a:r>
            <a:r>
              <a:rPr lang="en-US" sz="3200" b="1" dirty="0">
                <a:ln/>
                <a:solidFill>
                  <a:schemeClr val="accent3"/>
                </a:solidFill>
              </a:rPr>
              <a:t>at anyone. I was afraid of the disgust and anger I would see on the faces of those poor irritated people surrounding me</a:t>
            </a:r>
            <a:r>
              <a:rPr lang="en-US" sz="3200" b="1" dirty="0" smtClean="0">
                <a:ln/>
                <a:solidFill>
                  <a:schemeClr val="accent3"/>
                </a:solidFill>
              </a:rPr>
              <a:t>. Then in </a:t>
            </a:r>
            <a:r>
              <a:rPr lang="en-US" sz="3200" b="1" dirty="0">
                <a:ln/>
                <a:solidFill>
                  <a:schemeClr val="accent3"/>
                </a:solidFill>
              </a:rPr>
              <a:t>the midst of my grueling ordeal I encountered something very unexpected. </a:t>
            </a:r>
          </a:p>
        </p:txBody>
      </p:sp>
      <p:sp>
        <p:nvSpPr>
          <p:cNvPr id="5" name="Subtitle 4"/>
          <p:cNvSpPr>
            <a:spLocks noGrp="1"/>
          </p:cNvSpPr>
          <p:nvPr>
            <p:ph type="subTitle" idx="1"/>
          </p:nvPr>
        </p:nvSpPr>
        <p:spPr>
          <a:xfrm>
            <a:off x="4557838" y="5838070"/>
            <a:ext cx="7766936" cy="1096899"/>
          </a:xfrm>
        </p:spPr>
        <p:txBody>
          <a:bodyPr/>
          <a:lstStyle/>
          <a:p>
            <a:endParaRPr lang="en-US" dirty="0"/>
          </a:p>
        </p:txBody>
      </p:sp>
    </p:spTree>
    <p:extLst>
      <p:ext uri="{BB962C8B-B14F-4D97-AF65-F5344CB8AC3E}">
        <p14:creationId xmlns:p14="http://schemas.microsoft.com/office/powerpoint/2010/main" val="251607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6705" y="3368811"/>
            <a:ext cx="933519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I accidentally made </a:t>
            </a:r>
            <a:r>
              <a:rPr lang="en-US" sz="3200" b="1" dirty="0">
                <a:ln/>
                <a:solidFill>
                  <a:schemeClr val="accent3"/>
                </a:solidFill>
              </a:rPr>
              <a:t>eye contact with a gentleman who was sitting directly behind me. For six hours this man watched me get up and down and up and down. He was force to listen to hour after hour of crying. I looked at him and he looked at me. He didn’t say a word. </a:t>
            </a:r>
            <a:endParaRPr lang="en-US" sz="1050" b="1" dirty="0">
              <a:ln/>
              <a:solidFill>
                <a:schemeClr val="accent3"/>
              </a:solidFill>
            </a:endParaRPr>
          </a:p>
        </p:txBody>
      </p:sp>
      <p:sp>
        <p:nvSpPr>
          <p:cNvPr id="5" name="Subtitle 4"/>
          <p:cNvSpPr>
            <a:spLocks noGrp="1"/>
          </p:cNvSpPr>
          <p:nvPr>
            <p:ph type="subTitle" idx="1"/>
          </p:nvPr>
        </p:nvSpPr>
        <p:spPr>
          <a:xfrm>
            <a:off x="4749031" y="6062516"/>
            <a:ext cx="7766936" cy="1096899"/>
          </a:xfrm>
        </p:spPr>
        <p:txBody>
          <a:bodyPr/>
          <a:lstStyle/>
          <a:p>
            <a:endParaRPr lang="en-US" dirty="0"/>
          </a:p>
        </p:txBody>
      </p:sp>
    </p:spTree>
    <p:extLst>
      <p:ext uri="{BB962C8B-B14F-4D97-AF65-F5344CB8AC3E}">
        <p14:creationId xmlns:p14="http://schemas.microsoft.com/office/powerpoint/2010/main" val="835424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72320" y="3152679"/>
            <a:ext cx="883642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chemeClr val="accent3"/>
                </a:solidFill>
              </a:rPr>
              <a:t>All he did was smile. That’s it. He smiled. That one small act of kindness made all the difference. I wasn’t looking for it. I wasn’t anticipating it. But, boy, did I need it!</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7785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6457" y="3219182"/>
            <a:ext cx="924375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That </a:t>
            </a:r>
            <a:r>
              <a:rPr lang="en-US" sz="3200" b="1" dirty="0">
                <a:ln/>
                <a:solidFill>
                  <a:schemeClr val="accent3"/>
                </a:solidFill>
              </a:rPr>
              <a:t>smile told me </a:t>
            </a:r>
            <a:r>
              <a:rPr lang="en-US" sz="3200" b="1" dirty="0" smtClean="0">
                <a:ln/>
                <a:solidFill>
                  <a:schemeClr val="accent3"/>
                </a:solidFill>
              </a:rPr>
              <a:t>that </a:t>
            </a:r>
            <a:r>
              <a:rPr lang="en-US" sz="3200" b="1" dirty="0">
                <a:ln/>
                <a:solidFill>
                  <a:schemeClr val="accent3"/>
                </a:solidFill>
              </a:rPr>
              <a:t>he had been there before. Probably </a:t>
            </a:r>
            <a:r>
              <a:rPr lang="en-US" sz="3200" b="1" dirty="0" smtClean="0">
                <a:ln/>
                <a:solidFill>
                  <a:schemeClr val="accent3"/>
                </a:solidFill>
              </a:rPr>
              <a:t>every </a:t>
            </a:r>
            <a:r>
              <a:rPr lang="en-US" sz="3200" b="1" dirty="0">
                <a:ln/>
                <a:solidFill>
                  <a:schemeClr val="accent3"/>
                </a:solidFill>
              </a:rPr>
              <a:t>person on that flight had been where I </a:t>
            </a:r>
            <a:r>
              <a:rPr lang="en-US" sz="3200" b="1" dirty="0" smtClean="0">
                <a:ln/>
                <a:solidFill>
                  <a:schemeClr val="accent3"/>
                </a:solidFill>
              </a:rPr>
              <a:t>was. </a:t>
            </a:r>
            <a:r>
              <a:rPr lang="en-US" sz="3200" b="1" dirty="0">
                <a:ln/>
                <a:solidFill>
                  <a:srgbClr val="FF0000"/>
                </a:solidFill>
              </a:rPr>
              <a:t>I then looked around and noticed that no one was looking at me. No one was upset.</a:t>
            </a:r>
            <a:r>
              <a:rPr lang="en-US" sz="3200" b="1" dirty="0">
                <a:ln/>
                <a:solidFill>
                  <a:schemeClr val="accent3"/>
                </a:solidFill>
              </a:rPr>
              <a:t> That one small act of kindness put everything into perspective for me. </a:t>
            </a:r>
          </a:p>
        </p:txBody>
      </p:sp>
      <p:sp>
        <p:nvSpPr>
          <p:cNvPr id="5" name="Subtitle 4"/>
          <p:cNvSpPr>
            <a:spLocks noGrp="1"/>
          </p:cNvSpPr>
          <p:nvPr>
            <p:ph type="subTitle" idx="1"/>
          </p:nvPr>
        </p:nvSpPr>
        <p:spPr>
          <a:xfrm>
            <a:off x="4300144" y="5761101"/>
            <a:ext cx="7766936" cy="1096899"/>
          </a:xfrm>
        </p:spPr>
        <p:txBody>
          <a:bodyPr/>
          <a:lstStyle/>
          <a:p>
            <a:endParaRPr lang="en-US" dirty="0"/>
          </a:p>
        </p:txBody>
      </p:sp>
    </p:spTree>
    <p:extLst>
      <p:ext uri="{BB962C8B-B14F-4D97-AF65-F5344CB8AC3E}">
        <p14:creationId xmlns:p14="http://schemas.microsoft.com/office/powerpoint/2010/main" val="1090891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95298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chemeClr val="accent3"/>
                </a:solidFill>
              </a:rPr>
              <a:t>I don’t know his name. I will never see him again. Even if I did, I wouldn’t recognize him. However, I will never forget what he did. </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814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07314" y="340206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i="1" dirty="0">
                <a:ln/>
                <a:solidFill>
                  <a:schemeClr val="accent3"/>
                </a:solidFill>
              </a:rPr>
              <a:t>That one small act of kindness put everything into perspective for me. </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2506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129</TotalTime>
  <Words>1606</Words>
  <Application>Microsoft Office PowerPoint</Application>
  <PresentationFormat>Widescreen</PresentationFormat>
  <Paragraphs>73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Kindness</vt:lpstr>
      <vt:lpstr>A true story about the power of kindness…</vt:lpstr>
      <vt:lpstr>In May of 2001 my wife and I adopted our daughter from China. The first leg of our flight home was from Shanghai China to Los Angeles. It was a long twelve hour flight. For over half the flight our daughter cried non stop. I carried her and paced up and down the aisle. I was exhausted, embarrassed and angry. All I could think about were the other passengers. We were disturbing everyone on that flight.</vt:lpstr>
      <vt:lpstr>We were halfway through the flight. It was the middle of the night. I was standing up and holding our daughter. During this whole period I intentionally did not look at anyone. I was afraid of the disgust and anger I would see on the faces of those poor irritated people surrounding me. Then in the midst of my grueling ordeal I encountered something very unexpected. </vt:lpstr>
      <vt:lpstr>I accidentally made eye contact with a gentleman who was sitting directly behind me. For six hours this man watched me get up and down and up and down. He was force to listen to hour after hour of crying. I looked at him and he looked at me. He didn’t say a word. </vt:lpstr>
      <vt:lpstr>All he did was smile. That’s it. He smiled. That one small act of kindness made all the difference. I wasn’t looking for it. I wasn’t anticipating it. But, boy, did I need it!</vt:lpstr>
      <vt:lpstr>That smile told me that he had been there before. Probably every person on that flight had been where I was. I then looked around and noticed that no one was looking at me. No one was upset. That one small act of kindness put everything into perspective for me. </vt:lpstr>
      <vt:lpstr>I don’t know his name. I will never see him again. Even if I did, I wouldn’t recognize him. However, I will never forget what he did. </vt:lpstr>
      <vt:lpstr>That one small act of kindness put everything into perspective for me. </vt:lpstr>
      <vt:lpstr>My entire attitude changed in an instant simply because a perfect stranger showed me one small act of kindness. </vt:lpstr>
      <vt:lpstr>Now, for the rest of the story!</vt:lpstr>
      <vt:lpstr>The second leg of our flight was from Los Angeles to Pittsburgh. And guess what happened? </vt:lpstr>
      <vt:lpstr>During that flight there was an older couple who sat directly behind us. They were taking their infant grandson home with them. And he cried for the whole flight. He was so loud that the flight attendants gave everyone earphones. Back then, they normally charged for them, but because of the child’s crying, they gave them away. </vt:lpstr>
      <vt:lpstr>This elderly couple was desperate an on the verge of pulling their hair out. So, guess what I did. I turned around and I gave them a great big smile! I didn’t know if they needed it as much as I did. But, I knew they needed something. </vt:lpstr>
      <vt:lpstr>Just for the record, our daughter slept that whole flight. I can only imagine what the people around us were thinking. “Why can’t that little boy be as angelic as the little girl who is sleeping right in front of him?” If only they knew! </vt:lpstr>
      <vt:lpstr>Someone showed me kindness at a moment when I really needed it. They did not do it because they had to. They did it because they knew I needed it. And the first chance I got, I passed on the favor. Why? Because, I knew the power of an act of kindness. </vt:lpstr>
      <vt:lpstr>Never underestimate the power of kindness!</vt:lpstr>
      <vt:lpstr>The Fruit of the Spirit</vt:lpstr>
      <vt:lpstr>What is kindness?</vt:lpstr>
      <vt:lpstr>What is biblical kindness?</vt:lpstr>
      <vt:lpstr>How is biblical kindness demonstrated?</vt:lpstr>
      <vt:lpstr>In order for kindness to be biblical, it must be accompanied with activity that helps another person!</vt:lpstr>
      <vt:lpstr>Why are we to show kindness to others?</vt:lpstr>
      <vt:lpstr>Why are we to show kindness to others?</vt:lpstr>
      <vt:lpstr>Why are we to show kindness to others?</vt:lpstr>
      <vt:lpstr>Why are we to show kindness to others?</vt:lpstr>
      <vt:lpstr>We are surrounded by people who are disillusioned. They desperately need someone to show them kindness. You may be amazed at just how powerful one small act of kindness can be.  </vt:lpstr>
      <vt:lpstr>Your act of kindness may open a door that will change someone’s life for eternity.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Kindness</dc:title>
  <dc:creator>Mark Carpenter</dc:creator>
  <cp:lastModifiedBy>Mark Carpenter</cp:lastModifiedBy>
  <cp:revision>58</cp:revision>
  <dcterms:created xsi:type="dcterms:W3CDTF">2018-10-29T19:25:29Z</dcterms:created>
  <dcterms:modified xsi:type="dcterms:W3CDTF">2018-11-04T22:23:16Z</dcterms:modified>
</cp:coreProperties>
</file>