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9" r:id="rId3"/>
    <p:sldId id="263" r:id="rId4"/>
    <p:sldId id="262" r:id="rId5"/>
    <p:sldId id="264" r:id="rId6"/>
    <p:sldId id="265" r:id="rId7"/>
    <p:sldId id="269" r:id="rId8"/>
    <p:sldId id="268" r:id="rId9"/>
    <p:sldId id="267" r:id="rId10"/>
    <p:sldId id="266" r:id="rId11"/>
    <p:sldId id="270" r:id="rId12"/>
    <p:sldId id="257" r:id="rId13"/>
    <p:sldId id="260" r:id="rId14"/>
    <p:sldId id="258" r:id="rId15"/>
    <p:sldId id="261"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12" autoAdjust="0"/>
    <p:restoredTop sz="94660"/>
  </p:normalViewPr>
  <p:slideViewPr>
    <p:cSldViewPr snapToGrid="0">
      <p:cViewPr varScale="1">
        <p:scale>
          <a:sx n="108" d="100"/>
          <a:sy n="108" d="100"/>
        </p:scale>
        <p:origin x="144" y="2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258BBCC-43F1-4A91-887A-82AB185E151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A90C5-70EF-4DFD-841D-0A93DCC0CD1C}" type="slidenum">
              <a:rPr lang="en-US" smtClean="0"/>
              <a:t>‹#›</a:t>
            </a:fld>
            <a:endParaRPr lang="en-US"/>
          </a:p>
        </p:txBody>
      </p:sp>
    </p:spTree>
    <p:extLst>
      <p:ext uri="{BB962C8B-B14F-4D97-AF65-F5344CB8AC3E}">
        <p14:creationId xmlns:p14="http://schemas.microsoft.com/office/powerpoint/2010/main" val="1491165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258BBCC-43F1-4A91-887A-82AB185E151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A90C5-70EF-4DFD-841D-0A93DCC0CD1C}" type="slidenum">
              <a:rPr lang="en-US" smtClean="0"/>
              <a:t>‹#›</a:t>
            </a:fld>
            <a:endParaRPr lang="en-US"/>
          </a:p>
        </p:txBody>
      </p:sp>
    </p:spTree>
    <p:extLst>
      <p:ext uri="{BB962C8B-B14F-4D97-AF65-F5344CB8AC3E}">
        <p14:creationId xmlns:p14="http://schemas.microsoft.com/office/powerpoint/2010/main" val="2916122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258BBCC-43F1-4A91-887A-82AB185E151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A90C5-70EF-4DFD-841D-0A93DCC0CD1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54347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258BBCC-43F1-4A91-887A-82AB185E151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A90C5-70EF-4DFD-841D-0A93DCC0CD1C}" type="slidenum">
              <a:rPr lang="en-US" smtClean="0"/>
              <a:t>‹#›</a:t>
            </a:fld>
            <a:endParaRPr lang="en-US"/>
          </a:p>
        </p:txBody>
      </p:sp>
    </p:spTree>
    <p:extLst>
      <p:ext uri="{BB962C8B-B14F-4D97-AF65-F5344CB8AC3E}">
        <p14:creationId xmlns:p14="http://schemas.microsoft.com/office/powerpoint/2010/main" val="7261038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258BBCC-43F1-4A91-887A-82AB185E151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A90C5-70EF-4DFD-841D-0A93DCC0CD1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222755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258BBCC-43F1-4A91-887A-82AB185E151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A90C5-70EF-4DFD-841D-0A93DCC0CD1C}" type="slidenum">
              <a:rPr lang="en-US" smtClean="0"/>
              <a:t>‹#›</a:t>
            </a:fld>
            <a:endParaRPr lang="en-US"/>
          </a:p>
        </p:txBody>
      </p:sp>
    </p:spTree>
    <p:extLst>
      <p:ext uri="{BB962C8B-B14F-4D97-AF65-F5344CB8AC3E}">
        <p14:creationId xmlns:p14="http://schemas.microsoft.com/office/powerpoint/2010/main" val="32721664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58BBCC-43F1-4A91-887A-82AB185E151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A90C5-70EF-4DFD-841D-0A93DCC0CD1C}" type="slidenum">
              <a:rPr lang="en-US" smtClean="0"/>
              <a:t>‹#›</a:t>
            </a:fld>
            <a:endParaRPr lang="en-US"/>
          </a:p>
        </p:txBody>
      </p:sp>
    </p:spTree>
    <p:extLst>
      <p:ext uri="{BB962C8B-B14F-4D97-AF65-F5344CB8AC3E}">
        <p14:creationId xmlns:p14="http://schemas.microsoft.com/office/powerpoint/2010/main" val="735963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58BBCC-43F1-4A91-887A-82AB185E151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A90C5-70EF-4DFD-841D-0A93DCC0CD1C}" type="slidenum">
              <a:rPr lang="en-US" smtClean="0"/>
              <a:t>‹#›</a:t>
            </a:fld>
            <a:endParaRPr lang="en-US"/>
          </a:p>
        </p:txBody>
      </p:sp>
    </p:spTree>
    <p:extLst>
      <p:ext uri="{BB962C8B-B14F-4D97-AF65-F5344CB8AC3E}">
        <p14:creationId xmlns:p14="http://schemas.microsoft.com/office/powerpoint/2010/main" val="2890305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58BBCC-43F1-4A91-887A-82AB185E151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A90C5-70EF-4DFD-841D-0A93DCC0CD1C}" type="slidenum">
              <a:rPr lang="en-US" smtClean="0"/>
              <a:t>‹#›</a:t>
            </a:fld>
            <a:endParaRPr lang="en-US"/>
          </a:p>
        </p:txBody>
      </p:sp>
    </p:spTree>
    <p:extLst>
      <p:ext uri="{BB962C8B-B14F-4D97-AF65-F5344CB8AC3E}">
        <p14:creationId xmlns:p14="http://schemas.microsoft.com/office/powerpoint/2010/main" val="2432610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258BBCC-43F1-4A91-887A-82AB185E151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A90C5-70EF-4DFD-841D-0A93DCC0CD1C}" type="slidenum">
              <a:rPr lang="en-US" smtClean="0"/>
              <a:t>‹#›</a:t>
            </a:fld>
            <a:endParaRPr lang="en-US"/>
          </a:p>
        </p:txBody>
      </p:sp>
    </p:spTree>
    <p:extLst>
      <p:ext uri="{BB962C8B-B14F-4D97-AF65-F5344CB8AC3E}">
        <p14:creationId xmlns:p14="http://schemas.microsoft.com/office/powerpoint/2010/main" val="3641607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258BBCC-43F1-4A91-887A-82AB185E151E}"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AA90C5-70EF-4DFD-841D-0A93DCC0CD1C}" type="slidenum">
              <a:rPr lang="en-US" smtClean="0"/>
              <a:t>‹#›</a:t>
            </a:fld>
            <a:endParaRPr lang="en-US"/>
          </a:p>
        </p:txBody>
      </p:sp>
    </p:spTree>
    <p:extLst>
      <p:ext uri="{BB962C8B-B14F-4D97-AF65-F5344CB8AC3E}">
        <p14:creationId xmlns:p14="http://schemas.microsoft.com/office/powerpoint/2010/main" val="833969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258BBCC-43F1-4A91-887A-82AB185E151E}" type="datetimeFigureOut">
              <a:rPr lang="en-US" smtClean="0"/>
              <a:t>11/11/2018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AA90C5-70EF-4DFD-841D-0A93DCC0CD1C}" type="slidenum">
              <a:rPr lang="en-US" smtClean="0"/>
              <a:t>‹#›</a:t>
            </a:fld>
            <a:endParaRPr lang="en-US"/>
          </a:p>
        </p:txBody>
      </p:sp>
    </p:spTree>
    <p:extLst>
      <p:ext uri="{BB962C8B-B14F-4D97-AF65-F5344CB8AC3E}">
        <p14:creationId xmlns:p14="http://schemas.microsoft.com/office/powerpoint/2010/main" val="708461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258BBCC-43F1-4A91-887A-82AB185E151E}" type="datetimeFigureOut">
              <a:rPr lang="en-US" smtClean="0"/>
              <a:t>11/11/2018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AA90C5-70EF-4DFD-841D-0A93DCC0CD1C}" type="slidenum">
              <a:rPr lang="en-US" smtClean="0"/>
              <a:t>‹#›</a:t>
            </a:fld>
            <a:endParaRPr lang="en-US"/>
          </a:p>
        </p:txBody>
      </p:sp>
    </p:spTree>
    <p:extLst>
      <p:ext uri="{BB962C8B-B14F-4D97-AF65-F5344CB8AC3E}">
        <p14:creationId xmlns:p14="http://schemas.microsoft.com/office/powerpoint/2010/main" val="205739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58BBCC-43F1-4A91-887A-82AB185E151E}" type="datetimeFigureOut">
              <a:rPr lang="en-US" smtClean="0"/>
              <a:t>11/11/2018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AA90C5-70EF-4DFD-841D-0A93DCC0CD1C}" type="slidenum">
              <a:rPr lang="en-US" smtClean="0"/>
              <a:t>‹#›</a:t>
            </a:fld>
            <a:endParaRPr lang="en-US"/>
          </a:p>
        </p:txBody>
      </p:sp>
    </p:spTree>
    <p:extLst>
      <p:ext uri="{BB962C8B-B14F-4D97-AF65-F5344CB8AC3E}">
        <p14:creationId xmlns:p14="http://schemas.microsoft.com/office/powerpoint/2010/main" val="3323806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58BBCC-43F1-4A91-887A-82AB185E151E}"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AA90C5-70EF-4DFD-841D-0A93DCC0CD1C}" type="slidenum">
              <a:rPr lang="en-US" smtClean="0"/>
              <a:t>‹#›</a:t>
            </a:fld>
            <a:endParaRPr lang="en-US"/>
          </a:p>
        </p:txBody>
      </p:sp>
    </p:spTree>
    <p:extLst>
      <p:ext uri="{BB962C8B-B14F-4D97-AF65-F5344CB8AC3E}">
        <p14:creationId xmlns:p14="http://schemas.microsoft.com/office/powerpoint/2010/main" val="994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AA90C5-70EF-4DFD-841D-0A93DCC0CD1C}" type="slidenum">
              <a:rPr lang="en-US" smtClean="0"/>
              <a:t>‹#›</a:t>
            </a:fld>
            <a:endParaRPr lang="en-US"/>
          </a:p>
        </p:txBody>
      </p:sp>
      <p:sp>
        <p:nvSpPr>
          <p:cNvPr id="5" name="Date Placeholder 4"/>
          <p:cNvSpPr>
            <a:spLocks noGrp="1"/>
          </p:cNvSpPr>
          <p:nvPr>
            <p:ph type="dt" sz="half" idx="10"/>
          </p:nvPr>
        </p:nvSpPr>
        <p:spPr/>
        <p:txBody>
          <a:bodyPr/>
          <a:lstStyle/>
          <a:p>
            <a:fld id="{5258BBCC-43F1-4A91-887A-82AB185E151E}" type="datetimeFigureOut">
              <a:rPr lang="en-US" smtClean="0"/>
              <a:t>11/11/2018</a:t>
            </a:fld>
            <a:endParaRPr lang="en-US"/>
          </a:p>
        </p:txBody>
      </p:sp>
    </p:spTree>
    <p:extLst>
      <p:ext uri="{BB962C8B-B14F-4D97-AF65-F5344CB8AC3E}">
        <p14:creationId xmlns:p14="http://schemas.microsoft.com/office/powerpoint/2010/main" val="1957258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258BBCC-43F1-4A91-887A-82AB185E151E}" type="datetimeFigureOut">
              <a:rPr lang="en-US" smtClean="0"/>
              <a:t>11/11/2018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1AA90C5-70EF-4DFD-841D-0A93DCC0CD1C}" type="slidenum">
              <a:rPr lang="en-US" smtClean="0"/>
              <a:t>‹#›</a:t>
            </a:fld>
            <a:endParaRPr lang="en-US"/>
          </a:p>
        </p:txBody>
      </p:sp>
    </p:spTree>
    <p:extLst>
      <p:ext uri="{BB962C8B-B14F-4D97-AF65-F5344CB8AC3E}">
        <p14:creationId xmlns:p14="http://schemas.microsoft.com/office/powerpoint/2010/main" val="175869049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6696" y="1947334"/>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7200" b="1" dirty="0" smtClean="0">
                <a:ln/>
                <a:solidFill>
                  <a:schemeClr val="accent3"/>
                </a:solidFill>
              </a:rPr>
              <a:t>Goodness</a:t>
            </a:r>
            <a:endParaRPr lang="en-US" sz="7200" b="1" dirty="0">
              <a:ln/>
              <a:solidFill>
                <a:schemeClr val="accent3"/>
              </a:solidFill>
            </a:endParaRPr>
          </a:p>
        </p:txBody>
      </p:sp>
      <p:sp>
        <p:nvSpPr>
          <p:cNvPr id="3" name="Subtitle 2"/>
          <p:cNvSpPr>
            <a:spLocks noGrp="1"/>
          </p:cNvSpPr>
          <p:nvPr>
            <p:ph type="subTitle" idx="1"/>
          </p:nvPr>
        </p:nvSpPr>
        <p:spPr>
          <a:xfrm>
            <a:off x="1540318" y="4682600"/>
            <a:ext cx="7766936" cy="1096899"/>
          </a:xfrm>
        </p:spPr>
        <p:txBody>
          <a:bodyPr>
            <a:normAutofit/>
          </a:bodyPr>
          <a:lstStyle/>
          <a:p>
            <a:pPr algn="ctr"/>
            <a:r>
              <a:rPr lang="en-US" sz="2000" b="1" dirty="0" smtClean="0">
                <a:solidFill>
                  <a:schemeClr val="tx1"/>
                </a:solidFill>
              </a:rPr>
              <a:t>“But the fruit of the Spirit is love, joy, peace, patience, kindness, goodness…” Galatians 5:22</a:t>
            </a:r>
            <a:endParaRPr lang="en-US" sz="2000" b="1" dirty="0">
              <a:solidFill>
                <a:schemeClr val="tx1"/>
              </a:solidFill>
            </a:endParaRPr>
          </a:p>
        </p:txBody>
      </p:sp>
    </p:spTree>
    <p:extLst>
      <p:ext uri="{BB962C8B-B14F-4D97-AF65-F5344CB8AC3E}">
        <p14:creationId xmlns:p14="http://schemas.microsoft.com/office/powerpoint/2010/main" val="27604432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952" y="418407"/>
            <a:ext cx="9314564"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“Goodness” in the Bible</a:t>
            </a:r>
            <a:endParaRPr lang="en-US" sz="4400" b="1" dirty="0">
              <a:ln/>
              <a:solidFill>
                <a:schemeClr val="accent3"/>
              </a:solidFill>
            </a:endParaRPr>
          </a:p>
        </p:txBody>
      </p:sp>
      <p:sp>
        <p:nvSpPr>
          <p:cNvPr id="3" name="Content Placeholder 2"/>
          <p:cNvSpPr>
            <a:spLocks noGrp="1"/>
          </p:cNvSpPr>
          <p:nvPr>
            <p:ph idx="1"/>
          </p:nvPr>
        </p:nvSpPr>
        <p:spPr>
          <a:xfrm>
            <a:off x="427952" y="1595324"/>
            <a:ext cx="9381066" cy="5262676"/>
          </a:xfrm>
        </p:spPr>
        <p:txBody>
          <a:bodyPr>
            <a:normAutofit/>
          </a:bodyPr>
          <a:lstStyle/>
          <a:p>
            <a:r>
              <a:rPr lang="en-US" sz="2000" b="1" dirty="0" smtClean="0"/>
              <a:t>There </a:t>
            </a:r>
            <a:r>
              <a:rPr lang="en-US" sz="2000" b="1" dirty="0"/>
              <a:t>are dozens of words and concepts related to goodness. </a:t>
            </a:r>
            <a:r>
              <a:rPr lang="en-US" sz="2000" b="1" dirty="0" smtClean="0"/>
              <a:t>However</a:t>
            </a:r>
            <a:r>
              <a:rPr lang="en-US" sz="2000" b="1" dirty="0"/>
              <a:t>, </a:t>
            </a:r>
            <a:r>
              <a:rPr lang="en-US" sz="2000" b="1" dirty="0" smtClean="0"/>
              <a:t>the Bible primarily uses two Greek words for “goodness.” The word used in Galatians 5:22 is used over 100 times.</a:t>
            </a:r>
          </a:p>
          <a:p>
            <a:r>
              <a:rPr lang="en-US" sz="2000" b="1" dirty="0" smtClean="0"/>
              <a:t>To be generous: “Or </a:t>
            </a:r>
            <a:r>
              <a:rPr lang="en-US" sz="2000" b="1" dirty="0"/>
              <a:t>are you jealous because I am generous?” </a:t>
            </a:r>
            <a:r>
              <a:rPr lang="en-US" sz="2000" b="1" dirty="0" smtClean="0"/>
              <a:t>(Mt 20:15)</a:t>
            </a:r>
            <a:endParaRPr lang="en-US" sz="2000" b="1" dirty="0"/>
          </a:p>
          <a:p>
            <a:r>
              <a:rPr lang="en-US" sz="2000" b="1" dirty="0" smtClean="0"/>
              <a:t>To perform </a:t>
            </a:r>
            <a:r>
              <a:rPr lang="en-US" sz="2000" b="1" dirty="0"/>
              <a:t>the expected function in a fully satisfactory </a:t>
            </a:r>
            <a:r>
              <a:rPr lang="en-US" sz="2000" b="1" dirty="0" smtClean="0"/>
              <a:t>way: </a:t>
            </a:r>
            <a:r>
              <a:rPr lang="en-US" sz="2000" b="1" dirty="0"/>
              <a:t>“Remember that you received good things during your life…” </a:t>
            </a:r>
            <a:r>
              <a:rPr lang="en-US" sz="2000" b="1" dirty="0" smtClean="0"/>
              <a:t>(Lk 16:25). </a:t>
            </a:r>
            <a:r>
              <a:rPr lang="en-US" sz="2000" b="1" dirty="0"/>
              <a:t>“It fell into good soil…” </a:t>
            </a:r>
            <a:r>
              <a:rPr lang="en-US" sz="2000" b="1" dirty="0" smtClean="0"/>
              <a:t>(Lk 8:8) “Every </a:t>
            </a:r>
            <a:r>
              <a:rPr lang="en-US" sz="2000" b="1" dirty="0"/>
              <a:t>good tree produces fine fruit…” </a:t>
            </a:r>
            <a:r>
              <a:rPr lang="en-US" sz="2000" b="1" dirty="0" smtClean="0"/>
              <a:t>(Mt 7:17)..</a:t>
            </a:r>
            <a:endParaRPr lang="en-US" sz="2000" b="1" dirty="0"/>
          </a:p>
          <a:p>
            <a:r>
              <a:rPr lang="en-US" sz="2000" b="1" dirty="0"/>
              <a:t>Positive moral qualities of the most general nature, good, goodness. “What good thing must I do to receive eternal life…” </a:t>
            </a:r>
            <a:r>
              <a:rPr lang="en-US" sz="2000" b="1" dirty="0" smtClean="0"/>
              <a:t>(Mt 19:16). </a:t>
            </a:r>
          </a:p>
          <a:p>
            <a:r>
              <a:rPr lang="en-US" sz="2000" b="1" dirty="0" smtClean="0"/>
              <a:t>Biblical goodness is a gift from God (Lk 16:25). It comes to those who position themselves in the right environments (Lk 8:8). The fruit a person produces will reveal their level of goodness (Mt 7:17).</a:t>
            </a:r>
          </a:p>
          <a:p>
            <a:r>
              <a:rPr lang="en-US" sz="2000" b="1" dirty="0">
                <a:solidFill>
                  <a:srgbClr val="FF0000"/>
                </a:solidFill>
              </a:rPr>
              <a:t>Biblical goodness is a quality that God produces in the lives of His children</a:t>
            </a:r>
            <a:r>
              <a:rPr lang="en-US" sz="2000" b="1" dirty="0" smtClean="0">
                <a:solidFill>
                  <a:srgbClr val="FF0000"/>
                </a:solidFill>
              </a:rPr>
              <a:t>.</a:t>
            </a:r>
          </a:p>
          <a:p>
            <a:endParaRPr lang="en-US" dirty="0" smtClean="0"/>
          </a:p>
          <a:p>
            <a:endParaRPr lang="en-US" dirty="0"/>
          </a:p>
          <a:p>
            <a:pPr marL="0" indent="0">
              <a:buNone/>
            </a:pPr>
            <a:endParaRPr lang="en-US" dirty="0"/>
          </a:p>
        </p:txBody>
      </p:sp>
    </p:spTree>
    <p:extLst>
      <p:ext uri="{BB962C8B-B14F-4D97-AF65-F5344CB8AC3E}">
        <p14:creationId xmlns:p14="http://schemas.microsoft.com/office/powerpoint/2010/main" val="348194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258" y="235528"/>
            <a:ext cx="9248062"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Why must we rely on the Holy Spirit for biblical goodness?</a:t>
            </a:r>
            <a:endParaRPr lang="en-US" sz="4000" b="1" dirty="0">
              <a:ln/>
              <a:solidFill>
                <a:schemeClr val="accent3"/>
              </a:solidFill>
            </a:endParaRPr>
          </a:p>
        </p:txBody>
      </p:sp>
      <p:sp>
        <p:nvSpPr>
          <p:cNvPr id="3" name="Content Placeholder 2"/>
          <p:cNvSpPr>
            <a:spLocks noGrp="1"/>
          </p:cNvSpPr>
          <p:nvPr>
            <p:ph idx="1"/>
          </p:nvPr>
        </p:nvSpPr>
        <p:spPr>
          <a:xfrm>
            <a:off x="170258" y="1653512"/>
            <a:ext cx="9572258" cy="5063172"/>
          </a:xfrm>
        </p:spPr>
        <p:txBody>
          <a:bodyPr>
            <a:normAutofit/>
          </a:bodyPr>
          <a:lstStyle/>
          <a:p>
            <a:r>
              <a:rPr lang="en-US" sz="2000" b="1" dirty="0">
                <a:solidFill>
                  <a:srgbClr val="FF0000"/>
                </a:solidFill>
              </a:rPr>
              <a:t>Because wickedness is in the nature of all unbelievers.</a:t>
            </a:r>
          </a:p>
          <a:p>
            <a:pPr lvl="1"/>
            <a:r>
              <a:rPr lang="en-US" sz="1800" dirty="0"/>
              <a:t>“Woe to those who call evil good, and good evil; Who substitute darkness for light and light for darkness; Who substitute bitter for sweet and sweet for bitter!” </a:t>
            </a:r>
            <a:r>
              <a:rPr lang="en-US" sz="1800" b="1" dirty="0"/>
              <a:t>Isaiah 5:20</a:t>
            </a:r>
          </a:p>
          <a:p>
            <a:pPr lvl="1"/>
            <a:r>
              <a:rPr lang="en-US" sz="1800" dirty="0"/>
              <a:t>“He who justifies the wicked and he who condemns the righteous, both of them alike are an abomination to the Lord.” </a:t>
            </a:r>
            <a:r>
              <a:rPr lang="en-US" sz="1800" b="1" dirty="0"/>
              <a:t>Proverbs 17:15</a:t>
            </a:r>
          </a:p>
          <a:p>
            <a:pPr lvl="1"/>
            <a:r>
              <a:rPr lang="en-US" sz="1800" dirty="0"/>
              <a:t>“To show partiality to the wicked is not good, nor to thrust aside the righteous in judgement.” </a:t>
            </a:r>
            <a:r>
              <a:rPr lang="en-US" sz="1800" b="1" dirty="0"/>
              <a:t>Proverbs 18:5</a:t>
            </a:r>
          </a:p>
          <a:p>
            <a:r>
              <a:rPr lang="en-US" sz="2000" b="1" dirty="0" smtClean="0">
                <a:solidFill>
                  <a:srgbClr val="FF0000"/>
                </a:solidFill>
              </a:rPr>
              <a:t>Because wickedness is in the heart of all believers.</a:t>
            </a:r>
          </a:p>
          <a:p>
            <a:pPr lvl="1"/>
            <a:r>
              <a:rPr lang="en-US" sz="1800" dirty="0" smtClean="0"/>
              <a:t>“</a:t>
            </a:r>
            <a:r>
              <a:rPr lang="en-US" sz="1800" dirty="0"/>
              <a:t>In the heart dwells no good thing</a:t>
            </a:r>
            <a:r>
              <a:rPr lang="en-US" sz="1800" dirty="0" smtClean="0"/>
              <a:t>…” </a:t>
            </a:r>
            <a:r>
              <a:rPr lang="en-US" sz="1800" b="1" dirty="0" smtClean="0"/>
              <a:t>Romans 7:18</a:t>
            </a:r>
            <a:endParaRPr lang="en-US" sz="1800" b="1" dirty="0"/>
          </a:p>
          <a:p>
            <a:pPr lvl="1"/>
            <a:r>
              <a:rPr lang="en-US" sz="1800" dirty="0"/>
              <a:t>“There is no </a:t>
            </a:r>
            <a:r>
              <a:rPr lang="en-US" sz="1800" dirty="0" smtClean="0"/>
              <a:t>one who is good </a:t>
            </a:r>
            <a:r>
              <a:rPr lang="en-US" sz="1800" dirty="0"/>
              <a:t>but God</a:t>
            </a:r>
            <a:r>
              <a:rPr lang="en-US" sz="1800" dirty="0" smtClean="0"/>
              <a:t>…” </a:t>
            </a:r>
            <a:r>
              <a:rPr lang="en-US" sz="1800" b="1" dirty="0" smtClean="0"/>
              <a:t>Romans 3:10, Mark 18:10</a:t>
            </a:r>
            <a:endParaRPr lang="en-US" sz="1800" b="1" dirty="0"/>
          </a:p>
          <a:p>
            <a:pPr lvl="1"/>
            <a:r>
              <a:rPr lang="en-US" sz="1800" dirty="0"/>
              <a:t>“The heart is deceitful, and above all things desperately wicked</a:t>
            </a:r>
            <a:r>
              <a:rPr lang="en-US" sz="1800" dirty="0" smtClean="0"/>
              <a:t>…” </a:t>
            </a:r>
            <a:r>
              <a:rPr lang="en-US" sz="1800" b="1" dirty="0" smtClean="0"/>
              <a:t>Jeremiah 17:9</a:t>
            </a:r>
          </a:p>
          <a:p>
            <a:endParaRPr lang="en-US" dirty="0"/>
          </a:p>
        </p:txBody>
      </p:sp>
    </p:spTree>
    <p:extLst>
      <p:ext uri="{BB962C8B-B14F-4D97-AF65-F5344CB8AC3E}">
        <p14:creationId xmlns:p14="http://schemas.microsoft.com/office/powerpoint/2010/main" val="1162058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91" y="127462"/>
            <a:ext cx="9613821" cy="1320800"/>
          </a:xfrm>
        </p:spPr>
        <p:txBody>
          <a:bodyPr>
            <a:normAutofit fontScale="90000"/>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Biblical goodness is </a:t>
            </a:r>
            <a:r>
              <a:rPr lang="en-US" sz="4400" b="1" dirty="0" smtClean="0">
                <a:ln/>
                <a:solidFill>
                  <a:schemeClr val="accent3"/>
                </a:solidFill>
              </a:rPr>
              <a:t>a Fruit of the Spirit</a:t>
            </a:r>
            <a:endParaRPr lang="en-US" sz="4400" b="1" dirty="0">
              <a:ln/>
              <a:solidFill>
                <a:schemeClr val="accent3"/>
              </a:solidFill>
            </a:endParaRPr>
          </a:p>
        </p:txBody>
      </p:sp>
      <p:sp>
        <p:nvSpPr>
          <p:cNvPr id="3" name="Content Placeholder 2"/>
          <p:cNvSpPr>
            <a:spLocks noGrp="1"/>
          </p:cNvSpPr>
          <p:nvPr>
            <p:ph idx="1"/>
          </p:nvPr>
        </p:nvSpPr>
        <p:spPr>
          <a:xfrm>
            <a:off x="62191" y="905367"/>
            <a:ext cx="9680325" cy="5952633"/>
          </a:xfrm>
        </p:spPr>
        <p:txBody>
          <a:bodyPr>
            <a:noAutofit/>
          </a:bodyPr>
          <a:lstStyle/>
          <a:p>
            <a:r>
              <a:rPr lang="en-US" sz="2000" b="1" dirty="0" smtClean="0"/>
              <a:t>“The fruit of the Spirit is love, joy, peace, patience, kindness, goodness…” Galatians 5:22</a:t>
            </a:r>
            <a:endParaRPr lang="en-US" sz="2000" b="1" dirty="0"/>
          </a:p>
          <a:p>
            <a:r>
              <a:rPr lang="en-US" sz="2000" b="1" dirty="0" smtClean="0"/>
              <a:t>Biblical </a:t>
            </a:r>
            <a:r>
              <a:rPr lang="en-US" sz="2000" b="1" dirty="0"/>
              <a:t>goodness is always a product of the Holy Spirit.</a:t>
            </a:r>
          </a:p>
          <a:p>
            <a:r>
              <a:rPr lang="en-US" sz="2000" b="1" dirty="0"/>
              <a:t>Within the human heart there is no natural goodness. </a:t>
            </a:r>
          </a:p>
          <a:p>
            <a:r>
              <a:rPr lang="en-US" sz="2000" b="1" dirty="0" smtClean="0"/>
              <a:t>According to one source: Biblical goodness is a </a:t>
            </a:r>
            <a:r>
              <a:rPr lang="en-US" sz="2000" b="1" dirty="0"/>
              <a:t>quality of moral </a:t>
            </a:r>
            <a:r>
              <a:rPr lang="en-US" sz="2000" b="1" dirty="0" smtClean="0"/>
              <a:t>that </a:t>
            </a:r>
            <a:r>
              <a:rPr lang="en-US" sz="2000" b="1" dirty="0"/>
              <a:t>is not stagnant, but actively working itself out</a:t>
            </a:r>
            <a:r>
              <a:rPr lang="en-US" sz="2000" b="1" dirty="0" smtClean="0"/>
              <a:t>.</a:t>
            </a:r>
          </a:p>
          <a:p>
            <a:r>
              <a:rPr lang="en-US" sz="2000" b="1" dirty="0" smtClean="0"/>
              <a:t>According to the Scriptures, biblical goodness is </a:t>
            </a:r>
            <a:r>
              <a:rPr lang="en-US" sz="2000" b="1" dirty="0" smtClean="0"/>
              <a:t>accompanied with righteousness and </a:t>
            </a:r>
            <a:r>
              <a:rPr lang="en-US" sz="2000" b="1" dirty="0" smtClean="0"/>
              <a:t>truth.</a:t>
            </a:r>
          </a:p>
          <a:p>
            <a:r>
              <a:rPr lang="en-US" sz="2000" b="1" dirty="0" smtClean="0"/>
              <a:t>“For </a:t>
            </a:r>
            <a:r>
              <a:rPr lang="en-US" sz="2000" b="1" dirty="0"/>
              <a:t>the fruit of the Light consists in all goodness and righteousness and </a:t>
            </a:r>
            <a:r>
              <a:rPr lang="en-US" sz="2000" b="1" dirty="0" smtClean="0"/>
              <a:t>truth…” Ephesians </a:t>
            </a:r>
            <a:r>
              <a:rPr lang="en-US" sz="2000" b="1" dirty="0" smtClean="0"/>
              <a:t>5:9</a:t>
            </a:r>
          </a:p>
          <a:p>
            <a:r>
              <a:rPr lang="en-US" sz="2000" b="1" dirty="0" smtClean="0"/>
              <a:t>According to Ephesians 5:9, goodness exists concurrently with righteousness and truth.</a:t>
            </a:r>
          </a:p>
          <a:p>
            <a:r>
              <a:rPr lang="en-US" sz="2000" b="1" dirty="0" smtClean="0">
                <a:solidFill>
                  <a:srgbClr val="FF0000"/>
                </a:solidFill>
              </a:rPr>
              <a:t>If one is not walking in righteousness and truth, then one is not walking in Spirit led, biblical goodness.</a:t>
            </a:r>
            <a:endParaRPr lang="en-US" sz="2000" b="1" dirty="0">
              <a:solidFill>
                <a:srgbClr val="FF0000"/>
              </a:solidFill>
            </a:endParaRPr>
          </a:p>
        </p:txBody>
      </p:sp>
    </p:spTree>
    <p:extLst>
      <p:ext uri="{BB962C8B-B14F-4D97-AF65-F5344CB8AC3E}">
        <p14:creationId xmlns:p14="http://schemas.microsoft.com/office/powerpoint/2010/main" val="462403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257" y="177339"/>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Ephesians 5:8-18</a:t>
            </a:r>
            <a:endParaRPr lang="en-US" sz="4400" b="1" dirty="0">
              <a:ln/>
              <a:solidFill>
                <a:schemeClr val="accent3"/>
              </a:solidFill>
            </a:endParaRPr>
          </a:p>
        </p:txBody>
      </p:sp>
      <p:sp>
        <p:nvSpPr>
          <p:cNvPr id="3" name="Content Placeholder 2"/>
          <p:cNvSpPr>
            <a:spLocks noGrp="1"/>
          </p:cNvSpPr>
          <p:nvPr>
            <p:ph idx="1"/>
          </p:nvPr>
        </p:nvSpPr>
        <p:spPr>
          <a:xfrm>
            <a:off x="0" y="1005120"/>
            <a:ext cx="9755140" cy="5670000"/>
          </a:xfrm>
        </p:spPr>
        <p:txBody>
          <a:bodyPr>
            <a:noAutofit/>
          </a:bodyPr>
          <a:lstStyle/>
          <a:p>
            <a:r>
              <a:rPr lang="en-US" sz="2000" b="1" dirty="0" smtClean="0"/>
              <a:t>For </a:t>
            </a:r>
            <a:r>
              <a:rPr lang="en-US" sz="2000" b="1" dirty="0"/>
              <a:t>you were formerly darkness, but now </a:t>
            </a:r>
            <a:r>
              <a:rPr lang="en-US" sz="2000" b="1" dirty="0">
                <a:solidFill>
                  <a:srgbClr val="FF0000"/>
                </a:solidFill>
              </a:rPr>
              <a:t>you are Light in the Lord; </a:t>
            </a:r>
            <a:r>
              <a:rPr lang="en-US" sz="2000" b="1" u="sng" dirty="0">
                <a:solidFill>
                  <a:srgbClr val="FF0000"/>
                </a:solidFill>
              </a:rPr>
              <a:t>walk</a:t>
            </a:r>
            <a:r>
              <a:rPr lang="en-US" sz="2000" b="1" dirty="0">
                <a:solidFill>
                  <a:srgbClr val="FF0000"/>
                </a:solidFill>
              </a:rPr>
              <a:t> as children of Light</a:t>
            </a:r>
            <a:r>
              <a:rPr lang="en-US" sz="2000" b="1" dirty="0"/>
              <a:t> 9 (for the fruit of the Light </a:t>
            </a:r>
            <a:r>
              <a:rPr lang="en-US" sz="2000" b="1" dirty="0">
                <a:solidFill>
                  <a:srgbClr val="FF0000"/>
                </a:solidFill>
              </a:rPr>
              <a:t>consists in all goodness </a:t>
            </a:r>
            <a:r>
              <a:rPr lang="en-US" sz="2000" b="1" dirty="0"/>
              <a:t>and </a:t>
            </a:r>
            <a:r>
              <a:rPr lang="en-US" sz="2000" b="1" dirty="0">
                <a:solidFill>
                  <a:srgbClr val="FF0000"/>
                </a:solidFill>
              </a:rPr>
              <a:t>righteousness</a:t>
            </a:r>
            <a:r>
              <a:rPr lang="en-US" sz="2000" b="1" dirty="0"/>
              <a:t> and </a:t>
            </a:r>
            <a:r>
              <a:rPr lang="en-US" sz="2000" b="1" dirty="0">
                <a:solidFill>
                  <a:srgbClr val="FF0000"/>
                </a:solidFill>
              </a:rPr>
              <a:t>truth</a:t>
            </a:r>
            <a:r>
              <a:rPr lang="en-US" sz="2000" b="1" dirty="0"/>
              <a:t> ), 10 trying to learn what is pleasing to the Lord. 11 Do not participate in the unfruitful deeds of darkness, </a:t>
            </a:r>
            <a:r>
              <a:rPr lang="en-US" sz="2000" b="1" dirty="0">
                <a:solidFill>
                  <a:srgbClr val="FF0000"/>
                </a:solidFill>
              </a:rPr>
              <a:t>but instead even </a:t>
            </a:r>
            <a:r>
              <a:rPr lang="en-US" sz="2000" b="1" u="sng" dirty="0">
                <a:solidFill>
                  <a:srgbClr val="FF0000"/>
                </a:solidFill>
              </a:rPr>
              <a:t>expose them</a:t>
            </a:r>
            <a:r>
              <a:rPr lang="en-US" sz="2000" b="1" dirty="0"/>
              <a:t>; 12 for it is disgraceful even to speak of the things which are done by them in secret. 13 But </a:t>
            </a:r>
            <a:r>
              <a:rPr lang="en-US" sz="2000" b="1" dirty="0">
                <a:solidFill>
                  <a:srgbClr val="FF0000"/>
                </a:solidFill>
              </a:rPr>
              <a:t>all things become visible when they are exposed by the light</a:t>
            </a:r>
            <a:r>
              <a:rPr lang="en-US" sz="2000" b="1" dirty="0"/>
              <a:t>, </a:t>
            </a:r>
            <a:r>
              <a:rPr lang="en-US" sz="2000" b="1" dirty="0">
                <a:solidFill>
                  <a:srgbClr val="0066FF"/>
                </a:solidFill>
              </a:rPr>
              <a:t>for everything that becomes visible is light</a:t>
            </a:r>
            <a:r>
              <a:rPr lang="en-US" sz="2000" b="1" dirty="0"/>
              <a:t>. 14 For this reason it says, "Awake, sleeper, And arise from the dead, And Christ will shine on you." 15 Therefore be careful </a:t>
            </a:r>
            <a:r>
              <a:rPr lang="en-US" sz="2000" b="1" dirty="0" smtClean="0"/>
              <a:t>how </a:t>
            </a:r>
            <a:r>
              <a:rPr lang="en-US" sz="2000" b="1" dirty="0"/>
              <a:t>you walk, not as unwise men but as wise, 16 making the most of your time, because the days are evil. 17 So </a:t>
            </a:r>
            <a:r>
              <a:rPr lang="en-US" sz="2000" b="1" dirty="0" smtClean="0"/>
              <a:t>then do </a:t>
            </a:r>
            <a:r>
              <a:rPr lang="en-US" sz="2000" b="1" dirty="0"/>
              <a:t>not be foolish, but understand what the will of the Lord is. 18 And do not get drunk with wine, for that is dissipation, but be filled with the Spirit, </a:t>
            </a:r>
            <a:endParaRPr lang="en-US" sz="2000" b="1" dirty="0"/>
          </a:p>
        </p:txBody>
      </p:sp>
    </p:spTree>
    <p:extLst>
      <p:ext uri="{BB962C8B-B14F-4D97-AF65-F5344CB8AC3E}">
        <p14:creationId xmlns:p14="http://schemas.microsoft.com/office/powerpoint/2010/main" val="36809922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694" y="160713"/>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The Effect of Biblical Goodness</a:t>
            </a:r>
            <a:endParaRPr lang="en-US" sz="4000" b="1" dirty="0">
              <a:ln/>
              <a:solidFill>
                <a:schemeClr val="accent3"/>
              </a:solidFill>
            </a:endParaRPr>
          </a:p>
        </p:txBody>
      </p:sp>
      <p:sp>
        <p:nvSpPr>
          <p:cNvPr id="3" name="Content Placeholder 2"/>
          <p:cNvSpPr>
            <a:spLocks noGrp="1"/>
          </p:cNvSpPr>
          <p:nvPr>
            <p:ph idx="1"/>
          </p:nvPr>
        </p:nvSpPr>
        <p:spPr>
          <a:xfrm>
            <a:off x="128694" y="1046683"/>
            <a:ext cx="10278841" cy="5345804"/>
          </a:xfrm>
        </p:spPr>
        <p:txBody>
          <a:bodyPr>
            <a:noAutofit/>
          </a:bodyPr>
          <a:lstStyle/>
          <a:p>
            <a:r>
              <a:rPr lang="en-US" b="1" dirty="0" smtClean="0">
                <a:solidFill>
                  <a:schemeClr val="tx1"/>
                </a:solidFill>
              </a:rPr>
              <a:t>You </a:t>
            </a:r>
            <a:r>
              <a:rPr lang="en-US" b="1" dirty="0">
                <a:solidFill>
                  <a:schemeClr val="tx1"/>
                </a:solidFill>
              </a:rPr>
              <a:t>are Light in the Lord; walk as children of Light </a:t>
            </a:r>
            <a:endParaRPr lang="en-US" b="1" dirty="0" smtClean="0">
              <a:solidFill>
                <a:schemeClr val="tx1"/>
              </a:solidFill>
            </a:endParaRPr>
          </a:p>
          <a:p>
            <a:pPr lvl="1"/>
            <a:r>
              <a:rPr lang="en-US" b="1" dirty="0" smtClean="0">
                <a:solidFill>
                  <a:schemeClr val="tx1"/>
                </a:solidFill>
              </a:rPr>
              <a:t>To walk in light is to live in such a way that the world sees Jesus. (Matthew 5:16)</a:t>
            </a:r>
          </a:p>
          <a:p>
            <a:r>
              <a:rPr lang="en-US" b="1" dirty="0" smtClean="0">
                <a:solidFill>
                  <a:schemeClr val="tx1"/>
                </a:solidFill>
              </a:rPr>
              <a:t>The </a:t>
            </a:r>
            <a:r>
              <a:rPr lang="en-US" b="1" dirty="0">
                <a:solidFill>
                  <a:schemeClr val="tx1"/>
                </a:solidFill>
              </a:rPr>
              <a:t>fruit of the Light consists in all goodness and righteousness and </a:t>
            </a:r>
            <a:r>
              <a:rPr lang="en-US" b="1" dirty="0" smtClean="0">
                <a:solidFill>
                  <a:schemeClr val="tx1"/>
                </a:solidFill>
              </a:rPr>
              <a:t>truth.</a:t>
            </a:r>
          </a:p>
          <a:p>
            <a:pPr lvl="1"/>
            <a:r>
              <a:rPr lang="en-US" b="1" dirty="0" smtClean="0">
                <a:solidFill>
                  <a:schemeClr val="tx1"/>
                </a:solidFill>
              </a:rPr>
              <a:t>Goodness is accompanied by righteousness and truth.</a:t>
            </a:r>
            <a:endParaRPr lang="en-US" b="1" dirty="0">
              <a:solidFill>
                <a:schemeClr val="tx1"/>
              </a:solidFill>
            </a:endParaRPr>
          </a:p>
          <a:p>
            <a:r>
              <a:rPr lang="en-US" b="1" dirty="0" smtClean="0">
                <a:solidFill>
                  <a:schemeClr val="tx1"/>
                </a:solidFill>
              </a:rPr>
              <a:t>Do </a:t>
            </a:r>
            <a:r>
              <a:rPr lang="en-US" b="1" dirty="0">
                <a:solidFill>
                  <a:schemeClr val="tx1"/>
                </a:solidFill>
              </a:rPr>
              <a:t>not participate in the unfruitful deeds of darkness, but instead even expose </a:t>
            </a:r>
            <a:r>
              <a:rPr lang="en-US" b="1" dirty="0" smtClean="0">
                <a:solidFill>
                  <a:schemeClr val="tx1"/>
                </a:solidFill>
              </a:rPr>
              <a:t>them.</a:t>
            </a:r>
          </a:p>
          <a:p>
            <a:pPr lvl="1"/>
            <a:r>
              <a:rPr lang="en-US" b="1" dirty="0" smtClean="0">
                <a:solidFill>
                  <a:schemeClr val="tx1"/>
                </a:solidFill>
              </a:rPr>
              <a:t>By nature, light exposes darkness.</a:t>
            </a:r>
          </a:p>
          <a:p>
            <a:r>
              <a:rPr lang="en-US" b="1" dirty="0" smtClean="0">
                <a:solidFill>
                  <a:schemeClr val="tx1"/>
                </a:solidFill>
              </a:rPr>
              <a:t>all </a:t>
            </a:r>
            <a:r>
              <a:rPr lang="en-US" b="1" dirty="0">
                <a:solidFill>
                  <a:schemeClr val="tx1"/>
                </a:solidFill>
              </a:rPr>
              <a:t>things become visible when they are exposed by the </a:t>
            </a:r>
            <a:r>
              <a:rPr lang="en-US" b="1" dirty="0" smtClean="0">
                <a:solidFill>
                  <a:schemeClr val="tx1"/>
                </a:solidFill>
              </a:rPr>
              <a:t>light.</a:t>
            </a:r>
          </a:p>
          <a:p>
            <a:pPr lvl="1"/>
            <a:r>
              <a:rPr lang="en-US" b="1" dirty="0" smtClean="0">
                <a:solidFill>
                  <a:schemeClr val="tx1"/>
                </a:solidFill>
              </a:rPr>
              <a:t>When righteousness and light enter a place, all the wickedness and darkness are exposed.</a:t>
            </a:r>
          </a:p>
          <a:p>
            <a:r>
              <a:rPr lang="en-US" b="1" dirty="0" smtClean="0">
                <a:solidFill>
                  <a:schemeClr val="tx1"/>
                </a:solidFill>
              </a:rPr>
              <a:t>for </a:t>
            </a:r>
            <a:r>
              <a:rPr lang="en-US" b="1" dirty="0">
                <a:solidFill>
                  <a:schemeClr val="tx1"/>
                </a:solidFill>
              </a:rPr>
              <a:t>everything that becomes visible is light. </a:t>
            </a:r>
            <a:endParaRPr lang="en-US" b="1" dirty="0" smtClean="0">
              <a:solidFill>
                <a:schemeClr val="tx1"/>
              </a:solidFill>
            </a:endParaRPr>
          </a:p>
          <a:p>
            <a:pPr lvl="1"/>
            <a:r>
              <a:rPr lang="en-US" b="1" dirty="0" smtClean="0">
                <a:solidFill>
                  <a:schemeClr val="tx1"/>
                </a:solidFill>
              </a:rPr>
              <a:t>Once wickedness and darkness are exposed, then those who are in darkness can be led into light.</a:t>
            </a:r>
          </a:p>
          <a:p>
            <a:r>
              <a:rPr lang="en-US" b="1" dirty="0" smtClean="0">
                <a:solidFill>
                  <a:schemeClr val="tx1"/>
                </a:solidFill>
              </a:rPr>
              <a:t>Awake</a:t>
            </a:r>
            <a:r>
              <a:rPr lang="en-US" b="1" dirty="0">
                <a:solidFill>
                  <a:schemeClr val="tx1"/>
                </a:solidFill>
              </a:rPr>
              <a:t>, sleeper, And arise from the dead, And Christ will shine on you</a:t>
            </a:r>
            <a:r>
              <a:rPr lang="en-US" b="1" dirty="0" smtClean="0">
                <a:solidFill>
                  <a:schemeClr val="tx1"/>
                </a:solidFill>
              </a:rPr>
              <a:t>.</a:t>
            </a:r>
          </a:p>
          <a:p>
            <a:pPr lvl="1"/>
            <a:r>
              <a:rPr lang="en-US" b="1" dirty="0" smtClean="0">
                <a:solidFill>
                  <a:schemeClr val="tx1"/>
                </a:solidFill>
              </a:rPr>
              <a:t>When we become a child of God, He will th</a:t>
            </a:r>
            <a:r>
              <a:rPr lang="en-US" b="1" dirty="0" smtClean="0">
                <a:solidFill>
                  <a:schemeClr val="tx1"/>
                </a:solidFill>
              </a:rPr>
              <a:t>en use our lives to expose others.</a:t>
            </a:r>
          </a:p>
          <a:p>
            <a:r>
              <a:rPr lang="en-US" b="1" dirty="0" smtClean="0">
                <a:solidFill>
                  <a:srgbClr val="FF0000"/>
                </a:solidFill>
              </a:rPr>
              <a:t>When I have the spiritual fruit of goodness, that goodness will become not only a defining factor in my life, but it will also become a barometer in the lives of everyone around me. </a:t>
            </a:r>
            <a:endParaRPr lang="en-US" b="1" dirty="0">
              <a:solidFill>
                <a:srgbClr val="FF0000"/>
              </a:solidFill>
            </a:endParaRPr>
          </a:p>
        </p:txBody>
      </p:sp>
    </p:spTree>
    <p:extLst>
      <p:ext uri="{BB962C8B-B14F-4D97-AF65-F5344CB8AC3E}">
        <p14:creationId xmlns:p14="http://schemas.microsoft.com/office/powerpoint/2010/main" val="3689084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009" y="302029"/>
            <a:ext cx="9347815" cy="132080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Spiritual goodness is not a passive concept</a:t>
            </a:r>
            <a:endParaRPr lang="en-US" b="1" dirty="0">
              <a:ln/>
              <a:solidFill>
                <a:schemeClr val="accent3"/>
              </a:solidFill>
            </a:endParaRPr>
          </a:p>
        </p:txBody>
      </p:sp>
      <p:sp>
        <p:nvSpPr>
          <p:cNvPr id="3" name="Content Placeholder 2"/>
          <p:cNvSpPr>
            <a:spLocks noGrp="1"/>
          </p:cNvSpPr>
          <p:nvPr>
            <p:ph idx="1"/>
          </p:nvPr>
        </p:nvSpPr>
        <p:spPr>
          <a:xfrm>
            <a:off x="270009" y="1404131"/>
            <a:ext cx="9671850" cy="5193893"/>
          </a:xfrm>
        </p:spPr>
        <p:txBody>
          <a:bodyPr>
            <a:normAutofit fontScale="92500" lnSpcReduction="10000"/>
          </a:bodyPr>
          <a:lstStyle/>
          <a:p>
            <a:r>
              <a:rPr lang="en-US" sz="2400" b="1" dirty="0" smtClean="0"/>
              <a:t>Being good is not just being nice.</a:t>
            </a:r>
          </a:p>
          <a:p>
            <a:r>
              <a:rPr lang="en-US" sz="2400" b="1" dirty="0" smtClean="0"/>
              <a:t>Being good is not just being someone who always helps others.</a:t>
            </a:r>
          </a:p>
          <a:p>
            <a:r>
              <a:rPr lang="en-US" sz="2400" b="1" dirty="0" smtClean="0"/>
              <a:t>By </a:t>
            </a:r>
            <a:r>
              <a:rPr lang="en-US" sz="2400" b="1" dirty="0"/>
              <a:t>definition, one cannot be neutral if he wants to be good. </a:t>
            </a:r>
          </a:p>
          <a:p>
            <a:r>
              <a:rPr lang="en-US" sz="2400" b="1" dirty="0" smtClean="0"/>
              <a:t>A good person not only does what is right, but a good person exposes that which is evil.</a:t>
            </a:r>
          </a:p>
          <a:p>
            <a:r>
              <a:rPr lang="en-US" sz="2400" b="1" dirty="0" smtClean="0"/>
              <a:t>17 Therefore, to one who knows to do good and does not do it, to him it is sin.” James 4:17</a:t>
            </a:r>
          </a:p>
          <a:p>
            <a:r>
              <a:rPr lang="en-US" sz="2400" b="1" dirty="0" smtClean="0"/>
              <a:t>When a person walks in the spiritual fruit of goodness he/she will honor God, edify the church, and </a:t>
            </a:r>
            <a:r>
              <a:rPr lang="en-US" sz="2400" b="1" smtClean="0"/>
              <a:t>rub unbelievers </a:t>
            </a:r>
            <a:r>
              <a:rPr lang="en-US" sz="2400" b="1" dirty="0" smtClean="0"/>
              <a:t>and disobedient believers the wrong way!</a:t>
            </a:r>
          </a:p>
          <a:p>
            <a:r>
              <a:rPr lang="en-US" sz="2400" b="1" dirty="0" smtClean="0"/>
              <a:t>One who walks with the spiritual fruit of goodness will not only walk in righteousness and truth, but they will affect everyon</a:t>
            </a:r>
            <a:r>
              <a:rPr lang="en-US" sz="2400" b="1" dirty="0" smtClean="0"/>
              <a:t>e around them just as light affects darkness.</a:t>
            </a:r>
            <a:endParaRPr lang="en-US" sz="2400" b="1" dirty="0" smtClean="0"/>
          </a:p>
          <a:p>
            <a:endParaRPr lang="en-US" dirty="0" smtClean="0"/>
          </a:p>
        </p:txBody>
      </p:sp>
    </p:spTree>
    <p:extLst>
      <p:ext uri="{BB962C8B-B14F-4D97-AF65-F5344CB8AC3E}">
        <p14:creationId xmlns:p14="http://schemas.microsoft.com/office/powerpoint/2010/main" val="2603420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99248" y="3668558"/>
            <a:ext cx="9126070"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800" b="1" dirty="0" smtClean="0">
                <a:ln/>
                <a:solidFill>
                  <a:schemeClr val="accent3"/>
                </a:solidFill>
              </a:rPr>
              <a:t>You will know you are walking in the spiritual fruit of goodness when godless people do not particularly like being around you.</a:t>
            </a:r>
            <a:endParaRPr lang="en-US" sz="48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285691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10987" y="3501430"/>
            <a:ext cx="9403977"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3200" b="1" dirty="0" smtClean="0">
                <a:ln/>
                <a:solidFill>
                  <a:schemeClr val="accent3"/>
                </a:solidFill>
              </a:rPr>
              <a:t>It is not that you are mean, or that you are looking to expose people. It is just that a godly righteous life that focuses on God’s goodness will expose and amplify the fact that others around you are not focused on God’s goodness and the Bible says that men love darkness rather than light because their deeds are evil.</a:t>
            </a:r>
            <a:endParaRPr lang="en-US" sz="32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04439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99247" y="2664511"/>
            <a:ext cx="9152965"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b="1" dirty="0" smtClean="0">
                <a:ln/>
                <a:solidFill>
                  <a:schemeClr val="accent3"/>
                </a:solidFill>
              </a:rPr>
              <a:t>If you live with Spirit filled goodness the world will not like it. But God will love it!</a:t>
            </a:r>
            <a:endParaRPr lang="en-US"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653925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59" y="252152"/>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Recurring themes of the fruits of the Spirit</a:t>
            </a:r>
            <a:endParaRPr lang="en-US" sz="4000" b="1" dirty="0">
              <a:ln/>
              <a:solidFill>
                <a:schemeClr val="accent3"/>
              </a:solidFill>
            </a:endParaRPr>
          </a:p>
        </p:txBody>
      </p:sp>
      <p:sp>
        <p:nvSpPr>
          <p:cNvPr id="3" name="Content Placeholder 2"/>
          <p:cNvSpPr>
            <a:spLocks noGrp="1"/>
          </p:cNvSpPr>
          <p:nvPr>
            <p:ph idx="1"/>
          </p:nvPr>
        </p:nvSpPr>
        <p:spPr>
          <a:xfrm>
            <a:off x="236759" y="1695077"/>
            <a:ext cx="9397692" cy="4472967"/>
          </a:xfrm>
        </p:spPr>
        <p:txBody>
          <a:bodyPr>
            <a:noAutofit/>
          </a:bodyPr>
          <a:lstStyle/>
          <a:p>
            <a:r>
              <a:rPr lang="en-US" sz="2000" b="1" dirty="0" smtClean="0"/>
              <a:t>They all come from the Holy Spirit.</a:t>
            </a:r>
          </a:p>
          <a:p>
            <a:r>
              <a:rPr lang="en-US" sz="2000" b="1" dirty="0" smtClean="0"/>
              <a:t>None are products of human nature.</a:t>
            </a:r>
          </a:p>
          <a:p>
            <a:r>
              <a:rPr lang="en-US" sz="2000" b="1" dirty="0" smtClean="0"/>
              <a:t>All start with an attitude which results in some form of action.</a:t>
            </a:r>
          </a:p>
          <a:p>
            <a:r>
              <a:rPr lang="en-US" sz="2000" b="1" dirty="0" smtClean="0"/>
              <a:t>All require continued diligence with humility, self-denial and personal obedience.</a:t>
            </a:r>
          </a:p>
          <a:p>
            <a:r>
              <a:rPr lang="en-US" sz="2000" b="1" dirty="0" smtClean="0"/>
              <a:t>To walk in the Spirit requires daily discipline.</a:t>
            </a:r>
          </a:p>
          <a:p>
            <a:r>
              <a:rPr lang="en-US" sz="2000" b="1" dirty="0" smtClean="0"/>
              <a:t>Being a child of God does not guarantee you will bear any Spiritual fruit.</a:t>
            </a:r>
          </a:p>
          <a:p>
            <a:r>
              <a:rPr lang="en-US" sz="2000" b="1" dirty="0" smtClean="0"/>
              <a:t>Not all trees bear fruit. The quality of fruit is directly linked to one’s environment.</a:t>
            </a:r>
          </a:p>
          <a:p>
            <a:r>
              <a:rPr lang="en-US" sz="2000" b="1" dirty="0" smtClean="0"/>
              <a:t>They are readily available to all believers, but one must acquire them on God’s terms.</a:t>
            </a:r>
            <a:endParaRPr lang="en-US" sz="2000" b="1" dirty="0"/>
          </a:p>
        </p:txBody>
      </p:sp>
    </p:spTree>
    <p:extLst>
      <p:ext uri="{BB962C8B-B14F-4D97-AF65-F5344CB8AC3E}">
        <p14:creationId xmlns:p14="http://schemas.microsoft.com/office/powerpoint/2010/main" val="4144883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World’s Definition of Goodness</a:t>
            </a:r>
            <a:endParaRPr lang="en-US" sz="4400" b="1" dirty="0">
              <a:ln/>
              <a:solidFill>
                <a:schemeClr val="accent3"/>
              </a:solidFill>
            </a:endParaRPr>
          </a:p>
        </p:txBody>
      </p:sp>
      <p:sp>
        <p:nvSpPr>
          <p:cNvPr id="3" name="Content Placeholder 2"/>
          <p:cNvSpPr>
            <a:spLocks noGrp="1"/>
          </p:cNvSpPr>
          <p:nvPr>
            <p:ph idx="1"/>
          </p:nvPr>
        </p:nvSpPr>
        <p:spPr>
          <a:xfrm>
            <a:off x="677334" y="1670859"/>
            <a:ext cx="9040244" cy="4370504"/>
          </a:xfrm>
        </p:spPr>
        <p:txBody>
          <a:bodyPr>
            <a:normAutofit/>
          </a:bodyPr>
          <a:lstStyle/>
          <a:p>
            <a:r>
              <a:rPr lang="en-US" sz="2400" b="1" dirty="0" smtClean="0"/>
              <a:t>Something </a:t>
            </a:r>
            <a:r>
              <a:rPr lang="en-US" sz="2400" b="1" dirty="0"/>
              <a:t>conforming to the moral order of the universe</a:t>
            </a:r>
          </a:p>
          <a:p>
            <a:r>
              <a:rPr lang="en-US" sz="2400" b="1" dirty="0" smtClean="0"/>
              <a:t>Praiseworthy character</a:t>
            </a:r>
            <a:endParaRPr lang="en-US" sz="2400" b="1" dirty="0"/>
          </a:p>
          <a:p>
            <a:r>
              <a:rPr lang="en-US" sz="2400" b="1" dirty="0" smtClean="0"/>
              <a:t>Advancement </a:t>
            </a:r>
            <a:r>
              <a:rPr lang="en-US" sz="2400" b="1" dirty="0"/>
              <a:t>of prosperity or well-being</a:t>
            </a:r>
          </a:p>
          <a:p>
            <a:r>
              <a:rPr lang="en-US" sz="2400" b="1" dirty="0" smtClean="0"/>
              <a:t>Something </a:t>
            </a:r>
            <a:r>
              <a:rPr lang="en-US" sz="2400" b="1" dirty="0"/>
              <a:t>useful or </a:t>
            </a:r>
            <a:r>
              <a:rPr lang="en-US" sz="2400" b="1" dirty="0" smtClean="0"/>
              <a:t>beneficial</a:t>
            </a:r>
          </a:p>
          <a:p>
            <a:r>
              <a:rPr lang="en-US" sz="2400" b="1" dirty="0" smtClean="0"/>
              <a:t>Of </a:t>
            </a:r>
            <a:r>
              <a:rPr lang="en-US" sz="2400" b="1" dirty="0"/>
              <a:t>a kind that is pleasing or enjoyable, or of high </a:t>
            </a:r>
            <a:r>
              <a:rPr lang="en-US" sz="2400" b="1" dirty="0" smtClean="0"/>
              <a:t>quality</a:t>
            </a:r>
          </a:p>
          <a:p>
            <a:r>
              <a:rPr lang="en-US" sz="2400" b="1" dirty="0" smtClean="0"/>
              <a:t>Morally </a:t>
            </a:r>
            <a:r>
              <a:rPr lang="en-US" sz="2400" b="1" dirty="0"/>
              <a:t>right or </a:t>
            </a:r>
            <a:r>
              <a:rPr lang="en-US" sz="2400" b="1" dirty="0" smtClean="0"/>
              <a:t>admirable</a:t>
            </a:r>
          </a:p>
          <a:p>
            <a:r>
              <a:rPr lang="en-US" sz="2400" b="1" dirty="0" smtClean="0"/>
              <a:t>Very </a:t>
            </a:r>
            <a:r>
              <a:rPr lang="en-US" sz="2400" b="1" dirty="0"/>
              <a:t>satisfactory, enjoyable, pleasant, or interesting</a:t>
            </a:r>
          </a:p>
        </p:txBody>
      </p:sp>
    </p:spTree>
    <p:extLst>
      <p:ext uri="{BB962C8B-B14F-4D97-AF65-F5344CB8AC3E}">
        <p14:creationId xmlns:p14="http://schemas.microsoft.com/office/powerpoint/2010/main" val="2156437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511" y="281556"/>
            <a:ext cx="8832426" cy="1514164"/>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The meaning of “Goodness” is completely determined by culture</a:t>
            </a:r>
            <a:endParaRPr lang="en-US" sz="4000" b="1" dirty="0">
              <a:ln/>
              <a:solidFill>
                <a:schemeClr val="accent3"/>
              </a:solidFill>
            </a:endParaRPr>
          </a:p>
        </p:txBody>
      </p:sp>
      <p:sp>
        <p:nvSpPr>
          <p:cNvPr id="3" name="Content Placeholder 2"/>
          <p:cNvSpPr>
            <a:spLocks noGrp="1"/>
          </p:cNvSpPr>
          <p:nvPr>
            <p:ph idx="1"/>
          </p:nvPr>
        </p:nvSpPr>
        <p:spPr>
          <a:xfrm>
            <a:off x="333511" y="1795720"/>
            <a:ext cx="8596668" cy="5062280"/>
          </a:xfrm>
        </p:spPr>
        <p:txBody>
          <a:bodyPr>
            <a:normAutofit/>
          </a:bodyPr>
          <a:lstStyle/>
          <a:p>
            <a:r>
              <a:rPr lang="en-US" sz="1900" b="1" dirty="0"/>
              <a:t>Something conforming to the moral order of the </a:t>
            </a:r>
            <a:r>
              <a:rPr lang="en-US" sz="1900" b="1" dirty="0" smtClean="0"/>
              <a:t>universe</a:t>
            </a:r>
          </a:p>
          <a:p>
            <a:pPr lvl="1"/>
            <a:r>
              <a:rPr lang="en-US" sz="1700" b="1" dirty="0" smtClean="0"/>
              <a:t>Whose moral order?</a:t>
            </a:r>
            <a:endParaRPr lang="en-US" sz="1700" b="1" dirty="0"/>
          </a:p>
          <a:p>
            <a:r>
              <a:rPr lang="en-US" sz="1900" b="1" dirty="0"/>
              <a:t>Praiseworthy </a:t>
            </a:r>
            <a:r>
              <a:rPr lang="en-US" sz="1900" b="1" dirty="0" smtClean="0"/>
              <a:t>character</a:t>
            </a:r>
          </a:p>
          <a:p>
            <a:pPr lvl="1"/>
            <a:r>
              <a:rPr lang="en-US" sz="1700" b="1" dirty="0" smtClean="0"/>
              <a:t>What kind of character?</a:t>
            </a:r>
            <a:endParaRPr lang="en-US" sz="1700" b="1" dirty="0"/>
          </a:p>
          <a:p>
            <a:r>
              <a:rPr lang="en-US" sz="1900" b="1" dirty="0"/>
              <a:t>Advancement of prosperity or </a:t>
            </a:r>
            <a:r>
              <a:rPr lang="en-US" sz="1900" b="1" dirty="0" smtClean="0"/>
              <a:t>well-being</a:t>
            </a:r>
          </a:p>
          <a:p>
            <a:pPr lvl="1"/>
            <a:r>
              <a:rPr lang="en-US" sz="1700" b="1" dirty="0" smtClean="0"/>
              <a:t>What type of prosperity or whose well-being?</a:t>
            </a:r>
            <a:endParaRPr lang="en-US" sz="1700" b="1" dirty="0"/>
          </a:p>
          <a:p>
            <a:r>
              <a:rPr lang="en-US" sz="1900" b="1" dirty="0"/>
              <a:t>Something useful or </a:t>
            </a:r>
            <a:r>
              <a:rPr lang="en-US" sz="1900" b="1" dirty="0" smtClean="0"/>
              <a:t>beneficial</a:t>
            </a:r>
          </a:p>
          <a:p>
            <a:pPr lvl="1"/>
            <a:r>
              <a:rPr lang="en-US" sz="1700" b="1" dirty="0" smtClean="0"/>
              <a:t>Useful or beneficial in what way?</a:t>
            </a:r>
            <a:endParaRPr lang="en-US" sz="1700" b="1" dirty="0"/>
          </a:p>
          <a:p>
            <a:r>
              <a:rPr lang="en-US" sz="1900" b="1" dirty="0"/>
              <a:t>Of a kind that is pleasing or enjoyable, or of high </a:t>
            </a:r>
            <a:r>
              <a:rPr lang="en-US" sz="1900" b="1" dirty="0" smtClean="0"/>
              <a:t>quality</a:t>
            </a:r>
          </a:p>
          <a:p>
            <a:pPr lvl="1"/>
            <a:r>
              <a:rPr lang="en-US" sz="1700" b="1" dirty="0" smtClean="0"/>
              <a:t>By whose standard?</a:t>
            </a:r>
            <a:endParaRPr lang="en-US" sz="1700" b="1" dirty="0"/>
          </a:p>
          <a:p>
            <a:r>
              <a:rPr lang="en-US" sz="1900" b="1" dirty="0" smtClean="0"/>
              <a:t>Very </a:t>
            </a:r>
            <a:r>
              <a:rPr lang="en-US" sz="1900" b="1" dirty="0"/>
              <a:t>satisfactory, enjoyable, pleasant, or </a:t>
            </a:r>
            <a:r>
              <a:rPr lang="en-US" sz="1900" b="1" dirty="0" smtClean="0"/>
              <a:t>interesting</a:t>
            </a:r>
          </a:p>
          <a:p>
            <a:pPr lvl="1"/>
            <a:r>
              <a:rPr lang="en-US" sz="1700" b="1" dirty="0" smtClean="0"/>
              <a:t>By what standard?</a:t>
            </a:r>
            <a:endParaRPr lang="en-US" sz="1700" b="1" dirty="0"/>
          </a:p>
          <a:p>
            <a:endParaRPr lang="en-US" dirty="0"/>
          </a:p>
        </p:txBody>
      </p:sp>
    </p:spTree>
    <p:extLst>
      <p:ext uri="{BB962C8B-B14F-4D97-AF65-F5344CB8AC3E}">
        <p14:creationId xmlns:p14="http://schemas.microsoft.com/office/powerpoint/2010/main" val="3708482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
                                            <p:txEl>
                                              <p:pRg st="11" end="11"/>
                                            </p:txEl>
                                          </p:spTgt>
                                        </p:tgtEl>
                                        <p:attrNameLst>
                                          <p:attrName>style.visibility</p:attrName>
                                        </p:attrNameLst>
                                      </p:cBhvr>
                                      <p:to>
                                        <p:strVal val="visible"/>
                                      </p:to>
                                    </p:set>
                                    <p:animEffect transition="in" filter="fade">
                                      <p:cBhvr>
                                        <p:cTn id="50"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197" y="418407"/>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The world’s “goodness” is driven by  situational ethics</a:t>
            </a:r>
            <a:endParaRPr lang="en-US" sz="4000" b="1" dirty="0">
              <a:ln/>
              <a:solidFill>
                <a:schemeClr val="accent3"/>
              </a:solidFill>
            </a:endParaRPr>
          </a:p>
        </p:txBody>
      </p:sp>
      <p:sp>
        <p:nvSpPr>
          <p:cNvPr id="3" name="Content Placeholder 2"/>
          <p:cNvSpPr>
            <a:spLocks noGrp="1"/>
          </p:cNvSpPr>
          <p:nvPr>
            <p:ph idx="1"/>
          </p:nvPr>
        </p:nvSpPr>
        <p:spPr>
          <a:xfrm>
            <a:off x="324197" y="2160589"/>
            <a:ext cx="9443258" cy="4481280"/>
          </a:xfrm>
        </p:spPr>
        <p:txBody>
          <a:bodyPr>
            <a:normAutofit/>
          </a:bodyPr>
          <a:lstStyle/>
          <a:p>
            <a:r>
              <a:rPr lang="en-US" sz="2400" b="1" dirty="0" smtClean="0"/>
              <a:t>To the militant homosexual, a good person is someone who embraces and supports homosexuality. </a:t>
            </a:r>
          </a:p>
          <a:p>
            <a:pPr lvl="1"/>
            <a:r>
              <a:rPr lang="en-US" sz="2000" b="1" dirty="0" smtClean="0"/>
              <a:t>Everyone else is homophobic.</a:t>
            </a:r>
          </a:p>
          <a:p>
            <a:r>
              <a:rPr lang="en-US" sz="2400" b="1" dirty="0" smtClean="0"/>
              <a:t>To the transgender crowd, a good person is someone who embraces and supports transgenderism. </a:t>
            </a:r>
          </a:p>
          <a:p>
            <a:pPr lvl="1"/>
            <a:r>
              <a:rPr lang="en-US" sz="2000" b="1" dirty="0" smtClean="0"/>
              <a:t>Everyone else is just  transphobic.</a:t>
            </a:r>
          </a:p>
          <a:p>
            <a:r>
              <a:rPr lang="en-US" sz="2400" b="1" dirty="0" smtClean="0"/>
              <a:t>To many, a good person is any other person who embraces the same moral, political, and religious convictions as they do.</a:t>
            </a:r>
          </a:p>
          <a:p>
            <a:pPr lvl="1"/>
            <a:r>
              <a:rPr lang="en-US" sz="2000" b="1" dirty="0" smtClean="0"/>
              <a:t>Everyone else is just ignorant.</a:t>
            </a:r>
          </a:p>
          <a:p>
            <a:endParaRPr lang="en-US" dirty="0"/>
          </a:p>
        </p:txBody>
      </p:sp>
    </p:spTree>
    <p:extLst>
      <p:ext uri="{BB962C8B-B14F-4D97-AF65-F5344CB8AC3E}">
        <p14:creationId xmlns:p14="http://schemas.microsoft.com/office/powerpoint/2010/main" val="127242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14378" y="3144366"/>
            <a:ext cx="9152313"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dirty="0" smtClean="0">
                <a:ln/>
                <a:solidFill>
                  <a:schemeClr val="accent3"/>
                </a:solidFill>
              </a:rPr>
              <a:t>The world’s definition of goodness is a moving target. It changes from generation to generation.</a:t>
            </a:r>
            <a:endParaRPr lang="en-US" sz="44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7972150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31004" y="3119429"/>
            <a:ext cx="9119062"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dirty="0" smtClean="0">
                <a:ln/>
                <a:solidFill>
                  <a:schemeClr val="accent3"/>
                </a:solidFill>
              </a:rPr>
              <a:t>Biblical goodness as a fruit of the Spirit is a fixed concept. It does not change from generation to generation</a:t>
            </a:r>
            <a:endParaRPr lang="en-US" sz="44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799088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31004" y="2213342"/>
            <a:ext cx="9119062"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b="1" dirty="0" smtClean="0">
                <a:ln/>
                <a:solidFill>
                  <a:schemeClr val="accent3"/>
                </a:solidFill>
              </a:rPr>
              <a:t>“Goodness” in the Bible</a:t>
            </a:r>
            <a:endParaRPr lang="en-US"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997493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457199" y="409293"/>
            <a:ext cx="7478453" cy="6425987"/>
          </a:xfrm>
          <a:prstGeom prst="rect">
            <a:avLst/>
          </a:prstGeom>
        </p:spPr>
      </p:pic>
      <p:sp>
        <p:nvSpPr>
          <p:cNvPr id="5" name="TextBox 4"/>
          <p:cNvSpPr txBox="1"/>
          <p:nvPr/>
        </p:nvSpPr>
        <p:spPr>
          <a:xfrm>
            <a:off x="6393643" y="2410691"/>
            <a:ext cx="3614881" cy="646331"/>
          </a:xfrm>
          <a:prstGeom prst="rect">
            <a:avLst/>
          </a:prstGeom>
          <a:noFill/>
        </p:spPr>
        <p:txBody>
          <a:bodyPr wrap="square" rtlCol="0">
            <a:spAutoFit/>
          </a:bodyPr>
          <a:lstStyle/>
          <a:p>
            <a:r>
              <a:rPr lang="en-US" b="1" dirty="0" smtClean="0">
                <a:solidFill>
                  <a:srgbClr val="FF0000"/>
                </a:solidFill>
              </a:rPr>
              <a:t>There </a:t>
            </a:r>
            <a:r>
              <a:rPr lang="en-US" b="1" dirty="0">
                <a:solidFill>
                  <a:srgbClr val="FF0000"/>
                </a:solidFill>
              </a:rPr>
              <a:t>are dozens of words and concepts related to goodness.</a:t>
            </a:r>
          </a:p>
        </p:txBody>
      </p:sp>
    </p:spTree>
    <p:extLst>
      <p:ext uri="{BB962C8B-B14F-4D97-AF65-F5344CB8AC3E}">
        <p14:creationId xmlns:p14="http://schemas.microsoft.com/office/powerpoint/2010/main" val="368154824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349</TotalTime>
  <Words>1557</Words>
  <Application>Microsoft Office PowerPoint</Application>
  <PresentationFormat>Widescreen</PresentationFormat>
  <Paragraphs>96</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Trebuchet MS</vt:lpstr>
      <vt:lpstr>Wingdings 3</vt:lpstr>
      <vt:lpstr>Facet</vt:lpstr>
      <vt:lpstr>Goodness</vt:lpstr>
      <vt:lpstr>Recurring themes of the fruits of the Spirit</vt:lpstr>
      <vt:lpstr>World’s Definition of Goodness</vt:lpstr>
      <vt:lpstr>The meaning of “Goodness” is completely determined by culture</vt:lpstr>
      <vt:lpstr>The world’s “goodness” is driven by  situational ethics</vt:lpstr>
      <vt:lpstr>The world’s definition of goodness is a moving target. It changes from generation to generation.</vt:lpstr>
      <vt:lpstr>Biblical goodness as a fruit of the Spirit is a fixed concept. It does not change from generation to generation</vt:lpstr>
      <vt:lpstr>“Goodness” in the Bible</vt:lpstr>
      <vt:lpstr>PowerPoint Presentation</vt:lpstr>
      <vt:lpstr>“Goodness” in the Bible</vt:lpstr>
      <vt:lpstr>Why must we rely on the Holy Spirit for biblical goodness?</vt:lpstr>
      <vt:lpstr>Biblical goodness is a Fruit of the Spirit</vt:lpstr>
      <vt:lpstr>Ephesians 5:8-18</vt:lpstr>
      <vt:lpstr>The Effect of Biblical Goodness</vt:lpstr>
      <vt:lpstr>Spiritual goodness is not a passive concept</vt:lpstr>
      <vt:lpstr>You will know you are walking in the spiritual fruit of goodness when godless people do not particularly like being around you.</vt:lpstr>
      <vt:lpstr>It is not that you are mean, or that you are looking to expose people. It is just that a godly righteous life that focuses on God’s goodness will expose and amplify the fact that others around you are not focused on God’s goodness and the Bible says that men love darkness rather than light because their deeds are evil.</vt:lpstr>
      <vt:lpstr>If you live with Spirit filled goodness the world will not like it. But God will love it!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Goodness</dc:title>
  <dc:creator>Mark Carpenter</dc:creator>
  <cp:lastModifiedBy>Mark Carpenter</cp:lastModifiedBy>
  <cp:revision>68</cp:revision>
  <dcterms:created xsi:type="dcterms:W3CDTF">2018-11-05T20:20:43Z</dcterms:created>
  <dcterms:modified xsi:type="dcterms:W3CDTF">2018-11-11T23:33:27Z</dcterms:modified>
</cp:coreProperties>
</file>