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2" r:id="rId4"/>
    <p:sldId id="261" r:id="rId5"/>
    <p:sldId id="266" r:id="rId6"/>
    <p:sldId id="263" r:id="rId7"/>
    <p:sldId id="260" r:id="rId8"/>
    <p:sldId id="264" r:id="rId9"/>
    <p:sldId id="257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4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8804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22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100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8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20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6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5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0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5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3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3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2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1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2F04C-99FD-4810-85BF-74C6EB15F49C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0D9AE0-3AE1-438A-9EE2-E395ACB74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4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762" y="1947334"/>
            <a:ext cx="7766936" cy="1646302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/>
                <a:solidFill>
                  <a:schemeClr val="accent3"/>
                </a:solidFill>
              </a:rPr>
              <a:t>FAITHFULNESS</a:t>
            </a:r>
            <a:endParaRPr lang="en-US" sz="6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882105"/>
            <a:ext cx="7766936" cy="109689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“The fruit of the Spirit is love, joy, peace, patience, kindness, goodness, faithfulness…” Galatians 5:22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73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447" y="426720"/>
            <a:ext cx="8596668" cy="13208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4800" b="1" dirty="0" smtClean="0">
                <a:ln/>
                <a:solidFill>
                  <a:schemeClr val="accent3"/>
                </a:solidFill>
              </a:rPr>
              <a:t>Was he faithful or foolish?</a:t>
            </a:r>
            <a:endParaRPr lang="en-US" sz="48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446" y="1412444"/>
            <a:ext cx="9397691" cy="503823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November 17, John Allen Chau landed </a:t>
            </a:r>
            <a:r>
              <a:rPr lang="en-US" sz="2000" b="1" dirty="0"/>
              <a:t>on </a:t>
            </a:r>
            <a:r>
              <a:rPr lang="en-US" sz="2000" b="1" dirty="0" smtClean="0"/>
              <a:t>the North </a:t>
            </a:r>
            <a:r>
              <a:rPr lang="en-US" sz="2000" b="1" dirty="0"/>
              <a:t>Sentinel </a:t>
            </a:r>
            <a:r>
              <a:rPr lang="en-US" sz="2000" b="1" dirty="0" smtClean="0"/>
              <a:t>Island where he attempted to share the gospel with a stone aged culture that has killed everyone to date that has landed on the island. He was 26.</a:t>
            </a:r>
          </a:p>
          <a:p>
            <a:r>
              <a:rPr lang="en-US" sz="2000" b="1" dirty="0" smtClean="0"/>
              <a:t>John </a:t>
            </a:r>
            <a:r>
              <a:rPr lang="en-US" sz="2000" b="1" dirty="0"/>
              <a:t>Allen Chau returned to the prohibited island even after being shot: “It's worth it to declare Jesus to these people</a:t>
            </a:r>
            <a:r>
              <a:rPr lang="en-US" sz="2000" b="1" dirty="0" smtClean="0"/>
              <a:t>.”</a:t>
            </a:r>
          </a:p>
          <a:p>
            <a:r>
              <a:rPr lang="en-US" sz="2000" b="1" dirty="0"/>
              <a:t>“You guys might think I’m crazy in all this but I think it’s worth it to declare Jesus to these </a:t>
            </a:r>
            <a:r>
              <a:rPr lang="en-US" sz="2000" b="1" dirty="0" smtClean="0"/>
              <a:t>people. Please </a:t>
            </a:r>
            <a:r>
              <a:rPr lang="en-US" sz="2000" b="1" dirty="0"/>
              <a:t>do not be angry at them or at God if I get killed</a:t>
            </a:r>
            <a:r>
              <a:rPr lang="en-US" sz="2000" b="1" dirty="0" smtClean="0"/>
              <a:t>.”</a:t>
            </a:r>
          </a:p>
          <a:p>
            <a:r>
              <a:rPr lang="en-US" sz="2000" b="1" dirty="0" smtClean="0"/>
              <a:t>We will never know if God really lead John to sacrifice his life. </a:t>
            </a:r>
          </a:p>
          <a:p>
            <a:r>
              <a:rPr lang="en-US" sz="2000" b="1" dirty="0" smtClean="0"/>
              <a:t>The question is: If God called us to the same fate, how many of us would be willing to go?</a:t>
            </a:r>
          </a:p>
          <a:p>
            <a:r>
              <a:rPr lang="en-US" sz="2000" b="1" dirty="0" smtClean="0"/>
              <a:t>We are quick to extol virtue on people who died for faith hundreds of years ago. However, when they do it today, we automatically question their motives.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31521" y="3634817"/>
            <a:ext cx="9094123" cy="1646302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chemeClr val="accent3"/>
                </a:solidFill>
              </a:rPr>
              <a:t>The spiritual fruit of faithfulness is a resolve that is produced by the power of the Holy Spirit that empowers and encourages us to stand firm in what is right, no matter the consequences. </a:t>
            </a:r>
            <a:endParaRPr lang="en-US" sz="4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1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759" y="252152"/>
            <a:ext cx="8596668" cy="13208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4000" b="1" dirty="0" smtClean="0">
                <a:ln/>
                <a:solidFill>
                  <a:schemeClr val="accent3"/>
                </a:solidFill>
              </a:rPr>
              <a:t>Recurring themes of the fruits of the Spirit</a:t>
            </a:r>
            <a:endParaRPr lang="en-US" sz="4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759" y="1695077"/>
            <a:ext cx="9397692" cy="4472967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They all come from the Holy Spirit.</a:t>
            </a:r>
          </a:p>
          <a:p>
            <a:r>
              <a:rPr lang="en-US" sz="2000" b="1" dirty="0" smtClean="0"/>
              <a:t>None are products of human nature.</a:t>
            </a:r>
          </a:p>
          <a:p>
            <a:r>
              <a:rPr lang="en-US" sz="2000" b="1" dirty="0" smtClean="0"/>
              <a:t>All start with an attitude which results in some form of action.</a:t>
            </a:r>
          </a:p>
          <a:p>
            <a:r>
              <a:rPr lang="en-US" sz="2000" b="1" dirty="0" smtClean="0"/>
              <a:t>All require continued diligence with humility, self-denial and personal obedience.</a:t>
            </a:r>
          </a:p>
          <a:p>
            <a:r>
              <a:rPr lang="en-US" sz="2000" b="1" dirty="0" smtClean="0"/>
              <a:t>To walk in the Spirit requires daily discipline.</a:t>
            </a:r>
          </a:p>
          <a:p>
            <a:r>
              <a:rPr lang="en-US" sz="2000" b="1" dirty="0" smtClean="0"/>
              <a:t>Being a child of God does not guarantee you will bear any Spiritual fruit.</a:t>
            </a:r>
          </a:p>
          <a:p>
            <a:r>
              <a:rPr lang="en-US" sz="2000" b="1" dirty="0" smtClean="0"/>
              <a:t>Not all trees bear fruit. The quality of fruit is directly linked to one’s environment.</a:t>
            </a:r>
          </a:p>
          <a:p>
            <a:r>
              <a:rPr lang="en-US" sz="2000" b="1" dirty="0" smtClean="0"/>
              <a:t>They are readily available to all believers, but one must acquire them on God’s terms.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0923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199" y="335280"/>
            <a:ext cx="8596668" cy="13208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5400" b="1" dirty="0" smtClean="0">
                <a:ln/>
                <a:solidFill>
                  <a:schemeClr val="accent3"/>
                </a:solidFill>
              </a:rPr>
              <a:t>The problem </a:t>
            </a:r>
            <a:r>
              <a:rPr lang="en-US" sz="5400" b="1" dirty="0" smtClean="0">
                <a:ln/>
                <a:solidFill>
                  <a:schemeClr val="accent3"/>
                </a:solidFill>
              </a:rPr>
              <a:t>with </a:t>
            </a:r>
            <a:r>
              <a:rPr lang="en-US" sz="5400" b="1" dirty="0" smtClean="0">
                <a:ln/>
                <a:solidFill>
                  <a:schemeClr val="accent3"/>
                </a:solidFill>
              </a:rPr>
              <a:t>faith!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218" y="1296065"/>
            <a:ext cx="3952647" cy="5496415"/>
          </a:xfrm>
        </p:spPr>
      </p:pic>
      <p:sp>
        <p:nvSpPr>
          <p:cNvPr id="5" name="TextBox 4"/>
          <p:cNvSpPr txBox="1"/>
          <p:nvPr/>
        </p:nvSpPr>
        <p:spPr>
          <a:xfrm>
            <a:off x="872836" y="24023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8199" y="1570243"/>
            <a:ext cx="74275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 the New Testament, and even in the Old, there is only one Word that is used for “faith.”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8199" y="3213275"/>
            <a:ext cx="7386509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However, in a theological dictionary there </a:t>
            </a:r>
            <a:endParaRPr lang="en-US" sz="2800" b="1" dirty="0" smtClean="0"/>
          </a:p>
          <a:p>
            <a:r>
              <a:rPr lang="en-US" sz="2800" b="1" dirty="0" smtClean="0"/>
              <a:t>are </a:t>
            </a:r>
            <a:r>
              <a:rPr lang="en-US" sz="2800" b="1" dirty="0"/>
              <a:t>over fifty pages dedicated to defining </a:t>
            </a:r>
            <a:endParaRPr lang="en-US" sz="2800" b="1" dirty="0" smtClean="0"/>
          </a:p>
          <a:p>
            <a:r>
              <a:rPr lang="en-US" sz="2800" b="1" dirty="0" smtClean="0"/>
              <a:t>this </a:t>
            </a:r>
            <a:r>
              <a:rPr lang="en-US" sz="2800" b="1" dirty="0"/>
              <a:t>one word.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8199" y="4945303"/>
            <a:ext cx="78422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Any nuances pertaining to the word “faith” </a:t>
            </a:r>
          </a:p>
          <a:p>
            <a:r>
              <a:rPr lang="en-US" sz="2800" b="1" dirty="0" smtClean="0"/>
              <a:t>are completely determined by context. Even </a:t>
            </a:r>
          </a:p>
          <a:p>
            <a:r>
              <a:rPr lang="en-US" sz="2800" b="1" dirty="0" smtClean="0"/>
              <a:t>then, concepts are often interchangeable.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080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886" y="410094"/>
            <a:ext cx="8596668" cy="13208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5400" b="1" dirty="0" smtClean="0">
                <a:ln/>
                <a:solidFill>
                  <a:schemeClr val="accent3"/>
                </a:solidFill>
              </a:rPr>
              <a:t>Faith in Context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886" y="1661826"/>
            <a:ext cx="9439256" cy="4930167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 err="1" smtClean="0">
                <a:latin typeface="Symbol" panose="05050102010706020507" pitchFamily="18" charset="2"/>
              </a:rPr>
              <a:t>pistiV</a:t>
            </a:r>
            <a:r>
              <a:rPr lang="en-US" sz="2200" b="1" dirty="0" smtClean="0"/>
              <a:t>: (</a:t>
            </a:r>
            <a:r>
              <a:rPr lang="en-US" sz="2200" b="1" dirty="0" err="1" smtClean="0"/>
              <a:t>Pistis</a:t>
            </a:r>
            <a:r>
              <a:rPr lang="en-US" sz="2200" b="1" dirty="0" smtClean="0"/>
              <a:t>) Faith</a:t>
            </a:r>
          </a:p>
          <a:p>
            <a:r>
              <a:rPr lang="en-US" sz="2200" b="1" dirty="0" smtClean="0"/>
              <a:t>The word itself is not necessarily a religious word. It can be used in both religious and secular contexts.</a:t>
            </a:r>
          </a:p>
          <a:p>
            <a:r>
              <a:rPr lang="en-US" sz="2200" b="1" dirty="0" smtClean="0"/>
              <a:t>In ancient Christianity “faithful” became the lead term for the relation of man to God.</a:t>
            </a:r>
          </a:p>
          <a:p>
            <a:r>
              <a:rPr lang="en-US" sz="2200" b="1" dirty="0" smtClean="0"/>
              <a:t>At the very foundation of Christianity is “faith” or “belief” that there is a God and one can know Him. That God sent His son Jesus to die for our sins.</a:t>
            </a:r>
          </a:p>
          <a:p>
            <a:r>
              <a:rPr lang="en-US" sz="2200" b="1" dirty="0" smtClean="0"/>
              <a:t>Can be translated as believe 		(</a:t>
            </a:r>
            <a:r>
              <a:rPr lang="en-US" sz="2200" b="1" dirty="0" err="1" smtClean="0"/>
              <a:t>Jn</a:t>
            </a:r>
            <a:r>
              <a:rPr lang="en-US" sz="2200" b="1" dirty="0" smtClean="0"/>
              <a:t> 2:22).</a:t>
            </a:r>
          </a:p>
          <a:p>
            <a:r>
              <a:rPr lang="en-US" sz="2200" b="1" dirty="0" smtClean="0"/>
              <a:t>Can be translated as obey			(Heb. 11).</a:t>
            </a:r>
          </a:p>
          <a:p>
            <a:r>
              <a:rPr lang="en-US" sz="2200" b="1" dirty="0" smtClean="0"/>
              <a:t>Can be translated as trust			(Acts 3:16).</a:t>
            </a:r>
          </a:p>
          <a:p>
            <a:r>
              <a:rPr lang="en-US" sz="2200" b="1" dirty="0" smtClean="0"/>
              <a:t>Can be translated as Hope     		(Rom. 4:18).</a:t>
            </a:r>
          </a:p>
          <a:p>
            <a:r>
              <a:rPr lang="en-US" sz="2200" b="1" dirty="0" smtClean="0"/>
              <a:t>Can be translated as faithfulness	(II Tim 4:7).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9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885" y="302029"/>
            <a:ext cx="9356129" cy="1320800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4400" b="1" dirty="0" smtClean="0">
                <a:ln/>
                <a:solidFill>
                  <a:schemeClr val="accent3"/>
                </a:solidFill>
              </a:rPr>
              <a:t>Faithfulness in the New Testament</a:t>
            </a:r>
            <a:endParaRPr lang="en-US" sz="4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884" y="1312691"/>
            <a:ext cx="9464195" cy="5279302"/>
          </a:xfrm>
        </p:spPr>
        <p:txBody>
          <a:bodyPr>
            <a:normAutofit/>
          </a:bodyPr>
          <a:lstStyle/>
          <a:p>
            <a:r>
              <a:rPr lang="en-US" sz="2400" b="1" dirty="0"/>
              <a:t>21 "His master said to him, 'Well done, good and faithful slave. You were </a:t>
            </a:r>
            <a:r>
              <a:rPr lang="en-US" sz="2400" b="1" dirty="0" smtClean="0">
                <a:solidFill>
                  <a:srgbClr val="FF0000"/>
                </a:solidFill>
              </a:rPr>
              <a:t>faithful</a:t>
            </a:r>
            <a:r>
              <a:rPr lang="en-US" sz="2400" b="1" dirty="0" smtClean="0"/>
              <a:t> with a few things, I will put you in charge of many things; enter into the joy of your master.' Mt 25:21</a:t>
            </a:r>
          </a:p>
          <a:p>
            <a:r>
              <a:rPr lang="en-US" sz="2400" b="1" dirty="0" smtClean="0"/>
              <a:t>1 Let a man regard us in this manner, as servants of Christ and stewards of the mysteries of God. 2 In this case, moreover, it is required of stewards that one be found </a:t>
            </a:r>
            <a:r>
              <a:rPr lang="en-US" sz="2400" b="1" dirty="0" smtClean="0">
                <a:solidFill>
                  <a:srgbClr val="FF0000"/>
                </a:solidFill>
              </a:rPr>
              <a:t>trustworthy</a:t>
            </a:r>
            <a:r>
              <a:rPr lang="en-US" sz="2400" b="1" dirty="0" smtClean="0"/>
              <a:t>. I </a:t>
            </a:r>
            <a:r>
              <a:rPr lang="en-US" sz="2400" b="1" dirty="0" err="1" smtClean="0"/>
              <a:t>Cor</a:t>
            </a:r>
            <a:r>
              <a:rPr lang="en-US" sz="2400" b="1" dirty="0" smtClean="0"/>
              <a:t> 4:2</a:t>
            </a:r>
          </a:p>
          <a:p>
            <a:r>
              <a:rPr lang="en-US" sz="2400" b="1" dirty="0"/>
              <a:t>1 Paul, an apostle of Christ Jesus by the will of God, To the saints who are at Ephesus and who are </a:t>
            </a:r>
            <a:r>
              <a:rPr lang="en-US" sz="2400" b="1" dirty="0">
                <a:solidFill>
                  <a:srgbClr val="FF0000"/>
                </a:solidFill>
              </a:rPr>
              <a:t>faithful</a:t>
            </a:r>
            <a:r>
              <a:rPr lang="en-US" sz="2400" b="1" dirty="0"/>
              <a:t> in Christ Jesus:  </a:t>
            </a:r>
            <a:r>
              <a:rPr lang="en-US" sz="2400" b="1" dirty="0" err="1" smtClean="0"/>
              <a:t>Eph</a:t>
            </a:r>
            <a:r>
              <a:rPr lang="en-US" sz="2400" b="1" dirty="0" smtClean="0"/>
              <a:t> 1:1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50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323" y="335280"/>
            <a:ext cx="8596668" cy="13208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5400" b="1" dirty="0" smtClean="0">
                <a:ln/>
                <a:solidFill>
                  <a:schemeClr val="accent3"/>
                </a:solidFill>
              </a:rPr>
              <a:t>Faithfulness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323" y="1537135"/>
            <a:ext cx="9439255" cy="5320865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Faithfulness is not so much an attitude as it is a resolution. </a:t>
            </a:r>
          </a:p>
          <a:p>
            <a:r>
              <a:rPr lang="en-US" sz="3000" b="1" dirty="0" smtClean="0"/>
              <a:t>In persecution one remains faithful. </a:t>
            </a:r>
          </a:p>
          <a:p>
            <a:r>
              <a:rPr lang="en-US" sz="3000" b="1" dirty="0" smtClean="0"/>
              <a:t>In temptation one remains faithful.</a:t>
            </a:r>
          </a:p>
          <a:p>
            <a:r>
              <a:rPr lang="en-US" sz="3000" b="1" dirty="0" smtClean="0"/>
              <a:t>Faithfulness is demonstrated with obedience.</a:t>
            </a:r>
          </a:p>
          <a:p>
            <a:r>
              <a:rPr lang="en-US" sz="3000" b="1" dirty="0" smtClean="0"/>
              <a:t>Faithfulness is demonstrated with works.</a:t>
            </a:r>
          </a:p>
          <a:p>
            <a:r>
              <a:rPr lang="en-US" sz="3000" b="1" dirty="0" smtClean="0"/>
              <a:t>Faithfulness is an expression of trust.</a:t>
            </a:r>
          </a:p>
          <a:p>
            <a:r>
              <a:rPr lang="en-US" sz="3000" b="1" dirty="0" smtClean="0"/>
              <a:t>Faithfulness is linked to hope.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545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887" y="351906"/>
            <a:ext cx="8596668" cy="13208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4800" b="1" dirty="0" smtClean="0">
                <a:ln/>
                <a:solidFill>
                  <a:schemeClr val="accent3"/>
                </a:solidFill>
              </a:rPr>
              <a:t>Faith </a:t>
            </a:r>
            <a:r>
              <a:rPr lang="en-US" sz="4800" b="1" dirty="0">
                <a:ln/>
                <a:solidFill>
                  <a:schemeClr val="accent3"/>
                </a:solidFill>
              </a:rPr>
              <a:t>vs </a:t>
            </a:r>
            <a:r>
              <a:rPr lang="en-US" sz="4800" b="1" dirty="0" smtClean="0">
                <a:ln/>
                <a:solidFill>
                  <a:schemeClr val="accent3"/>
                </a:solidFill>
              </a:rPr>
              <a:t>Faithfulness</a:t>
            </a:r>
            <a:endParaRPr lang="en-US" sz="48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887" y="1587011"/>
            <a:ext cx="8596668" cy="516292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To have faith is to possess a belief that is so strong that it leads one to action.</a:t>
            </a:r>
          </a:p>
          <a:p>
            <a:r>
              <a:rPr lang="en-US" sz="3600" b="1" dirty="0" smtClean="0"/>
              <a:t>To be faithful is to act on one’s faith.</a:t>
            </a:r>
          </a:p>
          <a:p>
            <a:r>
              <a:rPr lang="en-US" sz="3600" b="1" dirty="0" smtClean="0"/>
              <a:t>To have faith is to acknowledge that you believe in something.</a:t>
            </a:r>
            <a:endParaRPr lang="en-US" sz="3600" b="1" dirty="0" smtClean="0"/>
          </a:p>
          <a:p>
            <a:r>
              <a:rPr lang="en-US" sz="3600" b="1" dirty="0" smtClean="0"/>
              <a:t>To be faithful means you actually do something about what you believe.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8844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4400" b="1" dirty="0" smtClean="0">
                <a:ln/>
                <a:solidFill>
                  <a:schemeClr val="accent3"/>
                </a:solidFill>
              </a:rPr>
              <a:t>Faithfulness defined</a:t>
            </a:r>
            <a:endParaRPr lang="en-US" sz="4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3389"/>
            <a:ext cx="8596668" cy="5079796"/>
          </a:xfrm>
        </p:spPr>
        <p:txBody>
          <a:bodyPr>
            <a:normAutofit fontScale="92500"/>
          </a:bodyPr>
          <a:lstStyle/>
          <a:p>
            <a:r>
              <a:rPr lang="en-US" sz="3200" b="1" dirty="0" smtClean="0"/>
              <a:t>To be faithful is to believe, trust, hope, obey, and act on what you know to be true.</a:t>
            </a:r>
          </a:p>
          <a:p>
            <a:r>
              <a:rPr lang="en-US" sz="3200" b="1" dirty="0"/>
              <a:t>To be faithful is to </a:t>
            </a:r>
            <a:r>
              <a:rPr lang="en-US" sz="3200" b="1" dirty="0" smtClean="0"/>
              <a:t>refuse to engage in any activity that could cause another to question your relationship to Jesus.</a:t>
            </a:r>
          </a:p>
          <a:p>
            <a:r>
              <a:rPr lang="en-US" sz="3200" b="1" dirty="0" smtClean="0"/>
              <a:t>To be faithful is to stand firm and not compromise on what you know to be true.</a:t>
            </a:r>
          </a:p>
          <a:p>
            <a:r>
              <a:rPr lang="en-US" sz="3200" b="1" dirty="0" smtClean="0"/>
              <a:t>To be faithful is to endure hardship for what you believe and not deviate in your convictions.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91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75" y="351905"/>
            <a:ext cx="9422630" cy="1320800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4400" b="1" dirty="0" smtClean="0">
                <a:ln/>
                <a:solidFill>
                  <a:schemeClr val="accent3"/>
                </a:solidFill>
              </a:rPr>
              <a:t>Faithfulness as a Fruit of the Spirit</a:t>
            </a:r>
            <a:endParaRPr lang="en-US" sz="4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075" y="1545447"/>
            <a:ext cx="9422630" cy="5154611"/>
          </a:xfrm>
        </p:spPr>
        <p:txBody>
          <a:bodyPr>
            <a:normAutofit/>
          </a:bodyPr>
          <a:lstStyle/>
          <a:p>
            <a:r>
              <a:rPr lang="en-US" b="1" dirty="0" smtClean="0"/>
              <a:t>“The fruit of the Spirit is love, joy, peace, patience, </a:t>
            </a:r>
            <a:r>
              <a:rPr lang="en-US" b="1" dirty="0" smtClean="0"/>
              <a:t>kindness, goodness, </a:t>
            </a:r>
            <a:r>
              <a:rPr lang="en-US" b="1" dirty="0" smtClean="0">
                <a:solidFill>
                  <a:srgbClr val="FF0000"/>
                </a:solidFill>
              </a:rPr>
              <a:t>faithfulness</a:t>
            </a:r>
            <a:r>
              <a:rPr lang="en-US" b="1" dirty="0" smtClean="0"/>
              <a:t>, gentleness, self-control.”</a:t>
            </a:r>
          </a:p>
          <a:p>
            <a:r>
              <a:rPr lang="en-US" b="1" dirty="0" smtClean="0"/>
              <a:t> According to Romans 12:3 everyone is given a measure of faith. </a:t>
            </a:r>
          </a:p>
          <a:p>
            <a:r>
              <a:rPr lang="en-US" b="1" dirty="0" smtClean="0"/>
              <a:t>However, God intends for tha</a:t>
            </a:r>
            <a:r>
              <a:rPr lang="en-US" b="1" dirty="0" smtClean="0"/>
              <a:t>t faith to grow and develop all the days of our lives.</a:t>
            </a:r>
          </a:p>
          <a:p>
            <a:r>
              <a:rPr lang="en-US" b="1" dirty="0" smtClean="0"/>
              <a:t>“Faith comes by hearing and hearing by the Word of God.” Rom 10:17</a:t>
            </a:r>
          </a:p>
          <a:p>
            <a:r>
              <a:rPr lang="en-US" b="1" dirty="0" smtClean="0"/>
              <a:t>As we study and obey God’s Word we grow in faith.</a:t>
            </a:r>
          </a:p>
          <a:p>
            <a:r>
              <a:rPr lang="en-US" b="1" dirty="0" smtClean="0"/>
              <a:t>As we study and obey God’s Word the Holy Spirit will produce His fruit in our lives.</a:t>
            </a:r>
          </a:p>
          <a:p>
            <a:r>
              <a:rPr lang="en-US" b="1" dirty="0" smtClean="0"/>
              <a:t>As the Holy Spirit produces His fruit in our lives, we will become more and more faithful to the things of God.</a:t>
            </a:r>
          </a:p>
          <a:p>
            <a:r>
              <a:rPr lang="en-US" b="1" dirty="0" smtClean="0"/>
              <a:t>This faithfulness will not be produced by some legalistic need to obey. We will not be faithful because it is the right thing to do.</a:t>
            </a:r>
          </a:p>
          <a:p>
            <a:r>
              <a:rPr lang="en-US" b="1" dirty="0" smtClean="0"/>
              <a:t>We will become faithful because we love Jesus and through the power of the Holy Spirit we will have the resolve to stand firm in what is right.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31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</TotalTime>
  <Words>1004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Symbol</vt:lpstr>
      <vt:lpstr>Trebuchet MS</vt:lpstr>
      <vt:lpstr>Wingdings 3</vt:lpstr>
      <vt:lpstr>Facet</vt:lpstr>
      <vt:lpstr>FAITHFULNESS</vt:lpstr>
      <vt:lpstr>Recurring themes of the fruits of the Spirit</vt:lpstr>
      <vt:lpstr>The problem with faith!</vt:lpstr>
      <vt:lpstr>Faith in Context</vt:lpstr>
      <vt:lpstr>Faithfulness in the New Testament</vt:lpstr>
      <vt:lpstr>Faithfulness</vt:lpstr>
      <vt:lpstr>Faith vs Faithfulness</vt:lpstr>
      <vt:lpstr>Faithfulness defined</vt:lpstr>
      <vt:lpstr>Faithfulness as a Fruit of the Spirit</vt:lpstr>
      <vt:lpstr>Was he faithful or foolish?</vt:lpstr>
      <vt:lpstr>The spiritual fruit of faithfulness is a resolve that is produced by the power of the Holy Spirit that empowers and encourages us to stand firm in what is right, no matter the consequences.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FAITHFULNESS</dc:title>
  <dc:creator>Mark Carpenter</dc:creator>
  <cp:lastModifiedBy>Mark Carpenter</cp:lastModifiedBy>
  <cp:revision>42</cp:revision>
  <dcterms:created xsi:type="dcterms:W3CDTF">2018-11-14T22:57:49Z</dcterms:created>
  <dcterms:modified xsi:type="dcterms:W3CDTF">2018-12-02T23:38:09Z</dcterms:modified>
</cp:coreProperties>
</file>