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1" r:id="rId3"/>
    <p:sldId id="260" r:id="rId4"/>
    <p:sldId id="262" r:id="rId5"/>
    <p:sldId id="263" r:id="rId6"/>
    <p:sldId id="270" r:id="rId7"/>
    <p:sldId id="268" r:id="rId8"/>
    <p:sldId id="259" r:id="rId9"/>
    <p:sldId id="258" r:id="rId10"/>
    <p:sldId id="264" r:id="rId11"/>
    <p:sldId id="265" r:id="rId12"/>
    <p:sldId id="257" r:id="rId13"/>
    <p:sldId id="266" r:id="rId14"/>
    <p:sldId id="267" r:id="rId15"/>
    <p:sldId id="269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7206-076F-4DD3-ADFD-93D74CBEDEB5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D4E1-7DC5-4A2C-9EF2-4D83DBD87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73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7206-076F-4DD3-ADFD-93D74CBEDEB5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D4E1-7DC5-4A2C-9EF2-4D83DBD87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7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7206-076F-4DD3-ADFD-93D74CBEDEB5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D4E1-7DC5-4A2C-9EF2-4D83DBD8756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80977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7206-076F-4DD3-ADFD-93D74CBEDEB5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D4E1-7DC5-4A2C-9EF2-4D83DBD87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4416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7206-076F-4DD3-ADFD-93D74CBEDEB5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D4E1-7DC5-4A2C-9EF2-4D83DBD8756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3156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7206-076F-4DD3-ADFD-93D74CBEDEB5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D4E1-7DC5-4A2C-9EF2-4D83DBD87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3872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7206-076F-4DD3-ADFD-93D74CBEDEB5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D4E1-7DC5-4A2C-9EF2-4D83DBD87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251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7206-076F-4DD3-ADFD-93D74CBEDEB5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D4E1-7DC5-4A2C-9EF2-4D83DBD87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020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7206-076F-4DD3-ADFD-93D74CBEDEB5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D4E1-7DC5-4A2C-9EF2-4D83DBD87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619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7206-076F-4DD3-ADFD-93D74CBEDEB5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D4E1-7DC5-4A2C-9EF2-4D83DBD87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52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7206-076F-4DD3-ADFD-93D74CBEDEB5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D4E1-7DC5-4A2C-9EF2-4D83DBD87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95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7206-076F-4DD3-ADFD-93D74CBEDEB5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D4E1-7DC5-4A2C-9EF2-4D83DBD87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798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7206-076F-4DD3-ADFD-93D74CBEDEB5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D4E1-7DC5-4A2C-9EF2-4D83DBD87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886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7206-076F-4DD3-ADFD-93D74CBEDEB5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D4E1-7DC5-4A2C-9EF2-4D83DBD87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781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7206-076F-4DD3-ADFD-93D74CBEDEB5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D4E1-7DC5-4A2C-9EF2-4D83DBD87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652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5D4E1-7DC5-4A2C-9EF2-4D83DBD8756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67206-076F-4DD3-ADFD-93D74CBEDEB5}" type="datetimeFigureOut">
              <a:rPr lang="en-US" smtClean="0"/>
              <a:t>1/13/2019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914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67206-076F-4DD3-ADFD-93D74CBEDEB5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295D4E1-7DC5-4A2C-9EF2-4D83DBD875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872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9600" b="1" dirty="0" smtClean="0">
                <a:ln/>
                <a:solidFill>
                  <a:schemeClr val="accent3"/>
                </a:solidFill>
              </a:rPr>
              <a:t>Self-Control</a:t>
            </a:r>
            <a:endParaRPr lang="en-US" sz="96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7665" y="4757415"/>
            <a:ext cx="7445740" cy="1096899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“The fruit of the Spirit is love, joy, peace, patience, kindness, goodness, faithfulness, gentleness, </a:t>
            </a:r>
            <a:r>
              <a:rPr lang="en-US" b="1" dirty="0">
                <a:solidFill>
                  <a:srgbClr val="FF0000"/>
                </a:solidFill>
              </a:rPr>
              <a:t>self-control</a:t>
            </a:r>
            <a:r>
              <a:rPr lang="en-US" b="1" dirty="0">
                <a:solidFill>
                  <a:schemeClr val="tx1"/>
                </a:solidFill>
              </a:rPr>
              <a:t>.” Galatians 5:22-23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450" y="418407"/>
            <a:ext cx="8596668" cy="1320800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4000" b="1" dirty="0" smtClean="0">
                <a:ln/>
                <a:solidFill>
                  <a:schemeClr val="accent3"/>
                </a:solidFill>
              </a:rPr>
              <a:t>What Spirit-Filled Self-Control is!</a:t>
            </a:r>
            <a:endParaRPr lang="en-US" sz="4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450" y="1739207"/>
            <a:ext cx="8596668" cy="3880773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“These </a:t>
            </a:r>
            <a:r>
              <a:rPr lang="en-US" sz="2800" b="1" dirty="0">
                <a:solidFill>
                  <a:schemeClr val="tx1"/>
                </a:solidFill>
              </a:rPr>
              <a:t>forms of self-control attempt to influence the inner-man by afflicting the physical body</a:t>
            </a:r>
            <a:r>
              <a:rPr lang="en-US" sz="2800" b="1" dirty="0" smtClean="0">
                <a:solidFill>
                  <a:schemeClr val="tx1"/>
                </a:solidFill>
              </a:rPr>
              <a:t>.” </a:t>
            </a:r>
            <a:endParaRPr lang="en-US" sz="2800" b="1" dirty="0">
              <a:solidFill>
                <a:schemeClr val="tx1"/>
              </a:solidFill>
            </a:endParaRPr>
          </a:p>
          <a:p>
            <a:r>
              <a:rPr lang="en-US" sz="2800" b="1" dirty="0" smtClean="0"/>
              <a:t>Spirit-filled self-control is the polar opposite. </a:t>
            </a:r>
          </a:p>
          <a:p>
            <a:r>
              <a:rPr lang="en-US" sz="2800" b="1" dirty="0" smtClean="0"/>
              <a:t>Spirit-filled self-control is when the inner man led by the power of the Holy Spirit is able to influence the outer-man to conduct himself in a manner that brings honor and glory to God.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3296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14646" y="3360498"/>
            <a:ext cx="8961120" cy="1646302"/>
          </a:xfrm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/>
                <a:solidFill>
                  <a:schemeClr val="accent3"/>
                </a:solidFill>
              </a:rPr>
              <a:t>If we would be honest, the reason why most Christians fail so miserably at walking in the Spirit is because they attempt to do it in the power of the flesh!</a:t>
            </a:r>
            <a:endParaRPr lang="en-US" sz="4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108950" y="5439058"/>
            <a:ext cx="7766936" cy="109689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95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886" y="285404"/>
            <a:ext cx="8596668" cy="1320800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4400" b="1" dirty="0" smtClean="0">
                <a:ln/>
                <a:solidFill>
                  <a:schemeClr val="accent3"/>
                </a:solidFill>
              </a:rPr>
              <a:t>Biblical examples of self-control</a:t>
            </a:r>
            <a:endParaRPr lang="en-US" sz="4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885" y="1362568"/>
            <a:ext cx="9430943" cy="5495432"/>
          </a:xfrm>
        </p:spPr>
        <p:txBody>
          <a:bodyPr>
            <a:normAutofit fontScale="92500"/>
          </a:bodyPr>
          <a:lstStyle/>
          <a:p>
            <a:r>
              <a:rPr lang="en-US" sz="2800" b="1" dirty="0" smtClean="0"/>
              <a:t>“Seeing His divine power has granted to us everything pertaining to life and godliness, through the true knowledge of Him who called us… Now </a:t>
            </a:r>
            <a:r>
              <a:rPr lang="en-US" sz="2800" b="1" dirty="0"/>
              <a:t>for this very reason also, applying all diligence, in your faith supply moral excellence, and in your moral excellence, knowledge</a:t>
            </a:r>
            <a:r>
              <a:rPr lang="en-US" sz="2800" b="1" dirty="0" smtClean="0"/>
              <a:t>, 6 and </a:t>
            </a:r>
            <a:r>
              <a:rPr lang="en-US" sz="2800" b="1" dirty="0"/>
              <a:t>in your knowledge, </a:t>
            </a:r>
            <a:r>
              <a:rPr lang="en-US" sz="2800" b="1" dirty="0" smtClean="0">
                <a:solidFill>
                  <a:srgbClr val="FF0000"/>
                </a:solidFill>
              </a:rPr>
              <a:t>self-control</a:t>
            </a:r>
            <a:r>
              <a:rPr lang="en-US" sz="2800" b="1" dirty="0" smtClean="0"/>
              <a:t>… 8 For </a:t>
            </a:r>
            <a:r>
              <a:rPr lang="en-US" sz="2800" b="1" dirty="0"/>
              <a:t>if these qualities are yours and are increasing, they render you neither useless nor unfruitful in the true knowledge of our Lord Jesus Christ</a:t>
            </a:r>
            <a:r>
              <a:rPr lang="en-US" sz="2800" b="1" dirty="0" smtClean="0"/>
              <a:t>. II Peter 1:5-8</a:t>
            </a:r>
          </a:p>
          <a:p>
            <a:pPr lvl="1"/>
            <a:r>
              <a:rPr lang="en-US" sz="2400" b="1" dirty="0" smtClean="0"/>
              <a:t>Self-control is attainable because it is a product of God’s power.</a:t>
            </a:r>
          </a:p>
          <a:p>
            <a:pPr lvl="1"/>
            <a:r>
              <a:rPr lang="en-US" sz="2400" b="1" dirty="0" smtClean="0"/>
              <a:t>If self-control is developing in our lives then we will bear fruit.</a:t>
            </a:r>
          </a:p>
          <a:p>
            <a:endParaRPr lang="en-US" sz="2400" b="1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95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886" y="285404"/>
            <a:ext cx="8596668" cy="1320800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4400" b="1" dirty="0" smtClean="0">
                <a:ln/>
                <a:solidFill>
                  <a:schemeClr val="accent3"/>
                </a:solidFill>
              </a:rPr>
              <a:t>Biblical examples of self-control</a:t>
            </a:r>
            <a:endParaRPr lang="en-US" sz="4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885" y="1362568"/>
            <a:ext cx="9430943" cy="549543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7 For the overseer must be above reproach as God’s steward, not self-willed, not quick-tempered, not addicted to wine, not pugnacious, not fond of sordid gain, 8 but hospitable, loving what is good, sensible, just, devout, </a:t>
            </a:r>
            <a:r>
              <a:rPr lang="en-US" sz="2800" b="1" dirty="0" smtClean="0">
                <a:solidFill>
                  <a:srgbClr val="FF0000"/>
                </a:solidFill>
              </a:rPr>
              <a:t>self-controlled.</a:t>
            </a:r>
            <a:r>
              <a:rPr lang="en-US" sz="2800" b="1" dirty="0" smtClean="0"/>
              <a:t> Titus 1:7-8</a:t>
            </a:r>
          </a:p>
          <a:p>
            <a:pPr lvl="1"/>
            <a:r>
              <a:rPr lang="en-US" sz="2600" b="1" dirty="0" smtClean="0"/>
              <a:t>If one desires to be in any form of ministry leadership then they must exercise self-control.</a:t>
            </a:r>
          </a:p>
          <a:p>
            <a:pPr lvl="1"/>
            <a:r>
              <a:rPr lang="en-US" sz="2600" b="1" dirty="0" smtClean="0"/>
              <a:t>If one desires to live above reproach then they must exercise self-control.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68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886" y="285404"/>
            <a:ext cx="8596668" cy="1320800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4400" b="1" dirty="0" smtClean="0">
                <a:ln/>
                <a:solidFill>
                  <a:schemeClr val="accent3"/>
                </a:solidFill>
              </a:rPr>
              <a:t>Biblical examples of self-control</a:t>
            </a:r>
            <a:endParaRPr lang="en-US" sz="4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885" y="1362568"/>
            <a:ext cx="9430943" cy="5495432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24 those </a:t>
            </a:r>
            <a:r>
              <a:rPr lang="en-US" sz="2400" b="1" dirty="0"/>
              <a:t>who run in a race all run, but only one receives the prize? Run in such a way that you may win</a:t>
            </a:r>
            <a:r>
              <a:rPr lang="en-US" sz="2400" b="1" dirty="0" smtClean="0"/>
              <a:t>. 25 Everyone </a:t>
            </a:r>
            <a:r>
              <a:rPr lang="en-US" sz="2400" b="1" dirty="0"/>
              <a:t>who competes in the games exercises </a:t>
            </a:r>
            <a:r>
              <a:rPr lang="en-US" sz="2400" b="1" dirty="0">
                <a:solidFill>
                  <a:srgbClr val="FF0000"/>
                </a:solidFill>
              </a:rPr>
              <a:t>self-control </a:t>
            </a:r>
            <a:r>
              <a:rPr lang="en-US" sz="2400" b="1" dirty="0"/>
              <a:t>in all things. They </a:t>
            </a:r>
            <a:r>
              <a:rPr lang="en-US" sz="2400" b="1" dirty="0" smtClean="0"/>
              <a:t>do </a:t>
            </a:r>
            <a:r>
              <a:rPr lang="en-US" sz="2400" b="1" dirty="0"/>
              <a:t>it to receive a perishable wreath, but we an imperishable</a:t>
            </a:r>
            <a:r>
              <a:rPr lang="en-US" sz="2400" b="1" dirty="0" smtClean="0"/>
              <a:t>. 26 Therefore </a:t>
            </a:r>
            <a:r>
              <a:rPr lang="en-US" sz="2400" b="1" dirty="0"/>
              <a:t>I run in such a way, as not without </a:t>
            </a:r>
            <a:r>
              <a:rPr lang="en-US" sz="2400" b="1" dirty="0" smtClean="0"/>
              <a:t>aim… 27 but </a:t>
            </a:r>
            <a:r>
              <a:rPr lang="en-US" sz="2400" b="1" dirty="0"/>
              <a:t>I </a:t>
            </a:r>
            <a:r>
              <a:rPr lang="en-US" sz="2400" b="1" dirty="0">
                <a:solidFill>
                  <a:srgbClr val="0070C0"/>
                </a:solidFill>
              </a:rPr>
              <a:t>discipline</a:t>
            </a:r>
            <a:r>
              <a:rPr lang="en-US" sz="2400" b="1" dirty="0"/>
              <a:t> my body and make it my slave, so that, after I have preached to others, I myself will not be disqualified</a:t>
            </a:r>
            <a:r>
              <a:rPr lang="en-US" sz="2400" b="1" dirty="0" smtClean="0"/>
              <a:t>. I Corinthians 9:24-27</a:t>
            </a:r>
          </a:p>
          <a:p>
            <a:pPr lvl="1"/>
            <a:r>
              <a:rPr lang="en-US" sz="2200" b="1" dirty="0" smtClean="0"/>
              <a:t>Self-control is essential if one desires to succeed in ministry.</a:t>
            </a:r>
          </a:p>
          <a:p>
            <a:pPr lvl="1"/>
            <a:r>
              <a:rPr lang="en-US" sz="2200" b="1" dirty="0" smtClean="0"/>
              <a:t>Though Spirit-filled self-control originates from the inner man through the power of the Holy Spirit, one must still be willing to engage in personal discipline to maintain it.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631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15390" y="3742882"/>
            <a:ext cx="9642762" cy="1646302"/>
          </a:xfrm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000" b="1" dirty="0">
                <a:ln/>
                <a:solidFill>
                  <a:schemeClr val="accent3"/>
                </a:solidFill>
              </a:rPr>
              <a:t>Spirit-filled self-control is when the inner man led by the power of the Holy Spirit is able to influence the outer-man to conduct himself in a manner that brings honor and glory to God</a:t>
            </a:r>
            <a:r>
              <a:rPr lang="en-US" sz="3200" b="1" dirty="0">
                <a:ln/>
                <a:solidFill>
                  <a:schemeClr val="accent3"/>
                </a:solidFill>
              </a:rPr>
              <a:t>.</a:t>
            </a:r>
            <a:r>
              <a:rPr lang="en-US" sz="2400" b="1" dirty="0">
                <a:ln/>
                <a:solidFill>
                  <a:schemeClr val="accent3"/>
                </a:solidFill>
              </a:rPr>
              <a:t/>
            </a:r>
            <a:br>
              <a:rPr lang="en-US" sz="2400" b="1" dirty="0">
                <a:ln/>
                <a:solidFill>
                  <a:schemeClr val="accent3"/>
                </a:solidFill>
              </a:rPr>
            </a:br>
            <a:endParaRPr lang="en-US" sz="2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275205" y="5597000"/>
            <a:ext cx="7766936" cy="109689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806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8000" b="1" dirty="0" smtClean="0">
                <a:ln/>
                <a:solidFill>
                  <a:schemeClr val="accent3"/>
                </a:solidFill>
              </a:rPr>
              <a:t>Next week…</a:t>
            </a:r>
            <a:endParaRPr lang="en-US" sz="8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015306" cy="3880773"/>
          </a:xfrm>
        </p:spPr>
        <p:txBody>
          <a:bodyPr/>
          <a:lstStyle/>
          <a:p>
            <a:r>
              <a:rPr lang="en-US" sz="4800" b="1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 will look at all the fruits of the Spirit and see how they relate to one another, and how they feed off of one another.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349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2887" y="349624"/>
            <a:ext cx="8596668" cy="1320800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4800" b="1" dirty="0" smtClean="0">
                <a:ln/>
                <a:solidFill>
                  <a:schemeClr val="accent3"/>
                </a:solidFill>
              </a:rPr>
              <a:t>The Fruits of the Spirit</a:t>
            </a:r>
            <a:endParaRPr lang="en-US" sz="48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2886" y="1607671"/>
            <a:ext cx="9351565" cy="490967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Love is the </a:t>
            </a:r>
            <a:r>
              <a:rPr lang="en-US" sz="2400" b="1" dirty="0" smtClean="0">
                <a:solidFill>
                  <a:srgbClr val="FF0000"/>
                </a:solidFill>
              </a:rPr>
              <a:t>foundational fruit </a:t>
            </a:r>
            <a:r>
              <a:rPr lang="en-US" sz="2400" b="1" dirty="0" smtClean="0"/>
              <a:t>from which all other fruits develop. Without the love of God, none of the other fruits will ever develop. It starts with love.</a:t>
            </a:r>
          </a:p>
          <a:p>
            <a:r>
              <a:rPr lang="en-US" sz="2400" b="1" dirty="0" smtClean="0"/>
              <a:t>Joy, peace and patience are the </a:t>
            </a:r>
            <a:r>
              <a:rPr lang="en-US" sz="2400" b="1" dirty="0" smtClean="0">
                <a:solidFill>
                  <a:srgbClr val="FF0000"/>
                </a:solidFill>
              </a:rPr>
              <a:t>inward fruits </a:t>
            </a:r>
            <a:r>
              <a:rPr lang="en-US" sz="2400" b="1" dirty="0" smtClean="0"/>
              <a:t>of the Spirit. These are the fruits the Holy Spirit uses to shape and mold us. They are the fruits that prepare us to embrace the outward fruits.</a:t>
            </a:r>
          </a:p>
          <a:p>
            <a:r>
              <a:rPr lang="en-US" sz="2400" b="1" dirty="0" smtClean="0"/>
              <a:t>Kindness, goodness and faithfulness are the </a:t>
            </a:r>
            <a:r>
              <a:rPr lang="en-US" sz="2400" b="1" dirty="0" smtClean="0">
                <a:solidFill>
                  <a:srgbClr val="FF0000"/>
                </a:solidFill>
              </a:rPr>
              <a:t>outward fruits </a:t>
            </a:r>
            <a:r>
              <a:rPr lang="en-US" sz="2400" b="1" dirty="0" smtClean="0"/>
              <a:t>of the Spirit. These fruits define how we treat others.</a:t>
            </a:r>
          </a:p>
          <a:p>
            <a:r>
              <a:rPr lang="en-US" sz="2400" b="1" dirty="0" smtClean="0"/>
              <a:t>Gentleness and self-control represent the </a:t>
            </a:r>
            <a:r>
              <a:rPr lang="en-US" sz="2400" b="1" dirty="0" smtClean="0">
                <a:solidFill>
                  <a:srgbClr val="FF0000"/>
                </a:solidFill>
              </a:rPr>
              <a:t>reactionary fruits </a:t>
            </a:r>
            <a:r>
              <a:rPr lang="en-US" sz="2400" b="1" dirty="0" smtClean="0"/>
              <a:t>of the Spirit. These fruits define how we respond to others.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36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22961" y="3726255"/>
            <a:ext cx="9127374" cy="1646302"/>
          </a:xfrm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/>
                <a:solidFill>
                  <a:schemeClr val="accent3"/>
                </a:solidFill>
              </a:rPr>
              <a:t>When doing word studies in the Bible one often discovers that there are a number of Greek words with very similar meanings. When this occurs studying the synonyms that are not used can be just as enlightening as studying the actual word being used. </a:t>
            </a:r>
            <a:endParaRPr lang="en-US" sz="3600" b="1" dirty="0">
              <a:ln/>
              <a:solidFill>
                <a:schemeClr val="accent3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81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45459" y="2700370"/>
            <a:ext cx="9170894" cy="1646302"/>
          </a:xfrm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800" b="1" dirty="0">
                <a:ln/>
                <a:solidFill>
                  <a:schemeClr val="accent3"/>
                </a:solidFill>
              </a:rPr>
              <a:t>What does a believer’s life look like if they do not live with Spirit-filled self-control?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3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886" y="285404"/>
            <a:ext cx="8596668" cy="1320800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4400" b="1" dirty="0" smtClean="0">
                <a:ln/>
                <a:solidFill>
                  <a:schemeClr val="accent3"/>
                </a:solidFill>
              </a:rPr>
              <a:t>Biblical examples of self-control</a:t>
            </a:r>
            <a:endParaRPr lang="en-US" sz="4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885" y="1362568"/>
            <a:ext cx="9430943" cy="5495432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1 in </a:t>
            </a:r>
            <a:r>
              <a:rPr lang="en-US" sz="2400" b="1" dirty="0"/>
              <a:t>the last days difficult times will come. 2 For men will be lovers of self, lovers of money, boastful, arrogant, revilers, disobedient to parents, ungrateful, unholy, 3 unloving, irreconcilable, malicious gossips, </a:t>
            </a:r>
            <a:r>
              <a:rPr lang="en-US" sz="2400" b="1" dirty="0">
                <a:solidFill>
                  <a:srgbClr val="FF0000"/>
                </a:solidFill>
              </a:rPr>
              <a:t>without self-control</a:t>
            </a:r>
            <a:r>
              <a:rPr lang="en-US" sz="2400" b="1" dirty="0"/>
              <a:t>, brutal, haters of good, 4 treacherous, reckless, conceited, lovers of pleasure rather than lovers of God, 5 </a:t>
            </a:r>
            <a:r>
              <a:rPr lang="en-US" sz="2400" b="1" dirty="0">
                <a:solidFill>
                  <a:srgbClr val="0070C0"/>
                </a:solidFill>
              </a:rPr>
              <a:t>holding to a form of godliness, although they have denied its power</a:t>
            </a:r>
            <a:r>
              <a:rPr lang="en-US" sz="2400" b="1" dirty="0"/>
              <a:t>; Avoid such men as these</a:t>
            </a:r>
            <a:r>
              <a:rPr lang="en-US" sz="2400" b="1" dirty="0" smtClean="0"/>
              <a:t>. I Timothy 3:1-5</a:t>
            </a:r>
          </a:p>
          <a:p>
            <a:pPr lvl="1"/>
            <a:r>
              <a:rPr lang="en-US" sz="2200" b="1" dirty="0" smtClean="0"/>
              <a:t>According </a:t>
            </a:r>
            <a:r>
              <a:rPr lang="en-US" sz="2200" b="1" dirty="0" smtClean="0"/>
              <a:t>to God’s Word, one who does not live with Spirit-empowered self-control is associated with those who deny God all together. </a:t>
            </a:r>
            <a:endParaRPr lang="en-US" sz="2200" b="1" dirty="0" smtClean="0"/>
          </a:p>
          <a:p>
            <a:pPr lvl="1"/>
            <a:r>
              <a:rPr lang="en-US" sz="2200" b="1" dirty="0" smtClean="0"/>
              <a:t>Essentially, when a follower of Jesus does not walk in Spirit-empowered self-control their lifestyle will negate the effect of all the other fruits of the Spirit.</a:t>
            </a:r>
            <a:endParaRPr lang="en-US" sz="2200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993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23206" y="3501430"/>
            <a:ext cx="9110749" cy="1646302"/>
          </a:xfrm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400" b="1" dirty="0" smtClean="0">
                <a:ln/>
                <a:solidFill>
                  <a:schemeClr val="accent3"/>
                </a:solidFill>
              </a:rPr>
              <a:t>Without self-control, it is impossible to obtain and maintain the other fruits of the Spirit. Without self-control, all the other fruits of the Spirit are negated.</a:t>
            </a:r>
            <a:endParaRPr lang="en-US" sz="4400" b="1" dirty="0">
              <a:ln/>
              <a:solidFill>
                <a:schemeClr val="accent3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318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22959" y="2404531"/>
            <a:ext cx="9343505" cy="1646302"/>
          </a:xfrm>
        </p:spPr>
        <p:txBody>
          <a:bodyPr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6600" b="1" dirty="0" smtClean="0">
                <a:ln/>
                <a:solidFill>
                  <a:schemeClr val="accent3"/>
                </a:solidFill>
              </a:rPr>
              <a:t>Various Greek words used for “Self-Control”</a:t>
            </a:r>
            <a:endParaRPr lang="en-US" sz="6600" b="1" dirty="0">
              <a:ln/>
              <a:solidFill>
                <a:schemeClr val="accent3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5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071" y="202276"/>
            <a:ext cx="10079335" cy="1320800"/>
          </a:xfrm>
        </p:spPr>
        <p:txBody>
          <a:bodyPr>
            <a:norm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4000" b="1" dirty="0" smtClean="0">
                <a:ln/>
                <a:solidFill>
                  <a:schemeClr val="accent3"/>
                </a:solidFill>
              </a:rPr>
              <a:t>Self-Control in the Greek New Testament</a:t>
            </a:r>
            <a:endParaRPr lang="en-US" sz="4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070" y="1229564"/>
            <a:ext cx="9854893" cy="5628436"/>
          </a:xfrm>
        </p:spPr>
        <p:txBody>
          <a:bodyPr>
            <a:no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</a:rPr>
              <a:t>Kalinagogeo</a:t>
            </a:r>
            <a:r>
              <a:rPr lang="en-US" sz="2000" b="1" dirty="0" smtClean="0">
                <a:solidFill>
                  <a:srgbClr val="FF0000"/>
                </a:solidFill>
              </a:rPr>
              <a:t>: </a:t>
            </a:r>
            <a:r>
              <a:rPr lang="en-US" sz="2000" b="1" dirty="0" smtClean="0"/>
              <a:t>(figure of speech, To control with a bit or a bridal). To exercise close control. James 1:26</a:t>
            </a:r>
          </a:p>
          <a:p>
            <a:r>
              <a:rPr lang="en-US" sz="2000" b="1" dirty="0" err="1" smtClean="0">
                <a:solidFill>
                  <a:srgbClr val="FF0000"/>
                </a:solidFill>
              </a:rPr>
              <a:t>Naihpo</a:t>
            </a:r>
            <a:r>
              <a:rPr lang="en-US" sz="2000" b="1" dirty="0" smtClean="0">
                <a:solidFill>
                  <a:srgbClr val="FF0000"/>
                </a:solidFill>
              </a:rPr>
              <a:t>: </a:t>
            </a:r>
            <a:r>
              <a:rPr lang="en-US" sz="2000" b="1" dirty="0" smtClean="0"/>
              <a:t>(figure of speech, To be sober and not drunk). To behave with restraint and moderation. I Timothy 4:5</a:t>
            </a:r>
          </a:p>
          <a:p>
            <a:r>
              <a:rPr lang="en-US" sz="2000" b="1" dirty="0" err="1" smtClean="0">
                <a:solidFill>
                  <a:srgbClr val="FF0000"/>
                </a:solidFill>
              </a:rPr>
              <a:t>Gumnadzo</a:t>
            </a:r>
            <a:r>
              <a:rPr lang="en-US" sz="2000" b="1" dirty="0" smtClean="0">
                <a:solidFill>
                  <a:srgbClr val="FF0000"/>
                </a:solidFill>
              </a:rPr>
              <a:t>: </a:t>
            </a:r>
            <a:r>
              <a:rPr lang="en-US" sz="2000" b="1" dirty="0" smtClean="0"/>
              <a:t>To control oneself by thorough discipline. I Timothy 4:7</a:t>
            </a:r>
          </a:p>
          <a:p>
            <a:r>
              <a:rPr lang="en-US" sz="2000" b="1" dirty="0" err="1" smtClean="0">
                <a:solidFill>
                  <a:srgbClr val="FF0000"/>
                </a:solidFill>
              </a:rPr>
              <a:t>Hupopiadzo</a:t>
            </a:r>
            <a:r>
              <a:rPr lang="en-US" sz="2000" b="1" dirty="0" smtClean="0">
                <a:solidFill>
                  <a:srgbClr val="FF0000"/>
                </a:solidFill>
              </a:rPr>
              <a:t>: </a:t>
            </a:r>
            <a:r>
              <a:rPr lang="en-US" sz="2000" b="1" dirty="0" smtClean="0"/>
              <a:t>(figure of speech, to strike the eye). To keep one’s body under complete control, with the implication of rough treatment given to the body. I Corinthians 9:27</a:t>
            </a:r>
          </a:p>
          <a:p>
            <a:r>
              <a:rPr lang="en-US" sz="2000" b="1" dirty="0" err="1" smtClean="0">
                <a:solidFill>
                  <a:srgbClr val="FF0000"/>
                </a:solidFill>
              </a:rPr>
              <a:t>Apheidia</a:t>
            </a:r>
            <a:r>
              <a:rPr lang="en-US" sz="2000" b="1" dirty="0" smtClean="0">
                <a:solidFill>
                  <a:srgbClr val="FF0000"/>
                </a:solidFill>
              </a:rPr>
              <a:t>: </a:t>
            </a:r>
            <a:r>
              <a:rPr lang="en-US" sz="2000" b="1" dirty="0" smtClean="0"/>
              <a:t>Severe self-control, suggesting an ascetic and unsparing attitude. Colossians 2:3</a:t>
            </a:r>
          </a:p>
          <a:p>
            <a:r>
              <a:rPr lang="en-US" sz="2000" b="1" dirty="0" err="1" smtClean="0">
                <a:solidFill>
                  <a:srgbClr val="FF0000"/>
                </a:solidFill>
              </a:rPr>
              <a:t>Akrasia</a:t>
            </a:r>
            <a:r>
              <a:rPr lang="en-US" sz="2000" b="1" dirty="0" smtClean="0">
                <a:solidFill>
                  <a:srgbClr val="FF0000"/>
                </a:solidFill>
              </a:rPr>
              <a:t>: </a:t>
            </a:r>
            <a:r>
              <a:rPr lang="en-US" sz="2000" b="1" dirty="0" smtClean="0"/>
              <a:t>To fail to exercise self-control. I Corinthians 7:5</a:t>
            </a:r>
          </a:p>
          <a:p>
            <a:r>
              <a:rPr lang="en-US" sz="2000" b="1" dirty="0" err="1" smtClean="0">
                <a:solidFill>
                  <a:srgbClr val="FF0000"/>
                </a:solidFill>
              </a:rPr>
              <a:t>Akratais</a:t>
            </a:r>
            <a:r>
              <a:rPr lang="en-US" sz="2000" b="1" dirty="0" smtClean="0">
                <a:solidFill>
                  <a:srgbClr val="FF0000"/>
                </a:solidFill>
              </a:rPr>
              <a:t>: </a:t>
            </a:r>
            <a:r>
              <a:rPr lang="en-US" sz="2000" b="1" dirty="0" smtClean="0"/>
              <a:t>Lacking self-control. II Timothy 3:1-3</a:t>
            </a:r>
          </a:p>
          <a:p>
            <a:r>
              <a:rPr lang="en-US" sz="2000" b="1" dirty="0" err="1">
                <a:solidFill>
                  <a:srgbClr val="FF0000"/>
                </a:solidFill>
              </a:rPr>
              <a:t>Egkrateia</a:t>
            </a:r>
            <a:r>
              <a:rPr lang="en-US" sz="2000" b="1" dirty="0">
                <a:solidFill>
                  <a:srgbClr val="FF0000"/>
                </a:solidFill>
              </a:rPr>
              <a:t>: </a:t>
            </a:r>
            <a:r>
              <a:rPr lang="en-US" sz="2000" b="1" dirty="0"/>
              <a:t>To exercise complete control over one’s desires and actions. I Corinthians 9:25 </a:t>
            </a:r>
            <a:r>
              <a:rPr lang="en-US" sz="2000" b="1" dirty="0">
                <a:solidFill>
                  <a:srgbClr val="0070C0"/>
                </a:solidFill>
              </a:rPr>
              <a:t>(This is the word used in Galatians 5:23)</a:t>
            </a:r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05704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196" y="252153"/>
            <a:ext cx="9430942" cy="1320800"/>
          </a:xfrm>
        </p:spPr>
        <p:txBody>
          <a:bodyPr>
            <a:no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4000" b="1" dirty="0" smtClean="0">
                <a:ln/>
                <a:solidFill>
                  <a:schemeClr val="accent3"/>
                </a:solidFill>
              </a:rPr>
              <a:t>What Spirit Filled Self-Control is not!</a:t>
            </a:r>
            <a:endParaRPr lang="en-US" sz="4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196" y="1171374"/>
            <a:ext cx="9430942" cy="5487121"/>
          </a:xfrm>
        </p:spPr>
        <p:txBody>
          <a:bodyPr>
            <a:normAutofit/>
          </a:bodyPr>
          <a:lstStyle/>
          <a:p>
            <a:r>
              <a:rPr lang="en-US" sz="2600" b="1" dirty="0" smtClean="0">
                <a:solidFill>
                  <a:schemeClr val="tx1"/>
                </a:solidFill>
              </a:rPr>
              <a:t>It is not some outside force subjugating your will against your will.</a:t>
            </a:r>
          </a:p>
          <a:p>
            <a:r>
              <a:rPr lang="en-US" sz="2600" b="1" dirty="0" smtClean="0">
                <a:solidFill>
                  <a:schemeClr val="tx1"/>
                </a:solidFill>
              </a:rPr>
              <a:t>It is not living in moderation.</a:t>
            </a:r>
          </a:p>
          <a:p>
            <a:r>
              <a:rPr lang="en-US" sz="2600" b="1" dirty="0" smtClean="0">
                <a:solidFill>
                  <a:schemeClr val="tx1"/>
                </a:solidFill>
              </a:rPr>
              <a:t>It is not self discipline.</a:t>
            </a:r>
          </a:p>
          <a:p>
            <a:r>
              <a:rPr lang="en-US" sz="2600" b="1" dirty="0" smtClean="0">
                <a:solidFill>
                  <a:schemeClr val="tx1"/>
                </a:solidFill>
              </a:rPr>
              <a:t>It is not self discipline by abusing your body.</a:t>
            </a:r>
          </a:p>
          <a:p>
            <a:r>
              <a:rPr lang="en-US" sz="2600" b="1" dirty="0" smtClean="0">
                <a:solidFill>
                  <a:srgbClr val="FF0000"/>
                </a:solidFill>
              </a:rPr>
              <a:t>All of these are forms of self-control.</a:t>
            </a:r>
          </a:p>
          <a:p>
            <a:r>
              <a:rPr lang="en-US" sz="2600" b="1" dirty="0" smtClean="0">
                <a:solidFill>
                  <a:schemeClr val="tx1"/>
                </a:solidFill>
              </a:rPr>
              <a:t>All these forms of self-control carry with them the idea of a forced compliance and obedience. </a:t>
            </a:r>
          </a:p>
          <a:p>
            <a:r>
              <a:rPr lang="en-US" sz="2600" b="1" dirty="0" smtClean="0">
                <a:solidFill>
                  <a:srgbClr val="FF0000"/>
                </a:solidFill>
              </a:rPr>
              <a:t>These forms of self-control attempt to influence the inner-man by afflicting the physical body. 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10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545</TotalTime>
  <Words>1147</Words>
  <Application>Microsoft Office PowerPoint</Application>
  <PresentationFormat>Widescreen</PresentationFormat>
  <Paragraphs>65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Facet</vt:lpstr>
      <vt:lpstr>Self-Control</vt:lpstr>
      <vt:lpstr>The Fruits of the Spirit</vt:lpstr>
      <vt:lpstr>When doing word studies in the Bible one often discovers that there are a number of Greek words with very similar meanings. When this occurs studying the synonyms that are not used can be just as enlightening as studying the actual word being used. </vt:lpstr>
      <vt:lpstr>What does a believer’s life look like if they do not live with Spirit-filled self-control?</vt:lpstr>
      <vt:lpstr>Biblical examples of self-control</vt:lpstr>
      <vt:lpstr>Without self-control, it is impossible to obtain and maintain the other fruits of the Spirit. Without self-control, all the other fruits of the Spirit are negated.</vt:lpstr>
      <vt:lpstr>Various Greek words used for “Self-Control”</vt:lpstr>
      <vt:lpstr>Self-Control in the Greek New Testament</vt:lpstr>
      <vt:lpstr>What Spirit Filled Self-Control is not!</vt:lpstr>
      <vt:lpstr>What Spirit-Filled Self-Control is!</vt:lpstr>
      <vt:lpstr>If we would be honest, the reason why most Christians fail so miserably at walking in the Spirit is because they attempt to do it in the power of the flesh!</vt:lpstr>
      <vt:lpstr>Biblical examples of self-control</vt:lpstr>
      <vt:lpstr>Biblical examples of self-control</vt:lpstr>
      <vt:lpstr>Biblical examples of self-control</vt:lpstr>
      <vt:lpstr>Spirit-filled self-control is when the inner man led by the power of the Holy Spirit is able to influence the outer-man to conduct himself in a manner that brings honor and glory to God. </vt:lpstr>
      <vt:lpstr>Next week…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Self-Control</dc:title>
  <dc:creator>Mark Carpenter</dc:creator>
  <cp:lastModifiedBy>Mark Carpenter</cp:lastModifiedBy>
  <cp:revision>46</cp:revision>
  <dcterms:created xsi:type="dcterms:W3CDTF">2018-12-11T15:20:00Z</dcterms:created>
  <dcterms:modified xsi:type="dcterms:W3CDTF">2019-01-13T23:58:42Z</dcterms:modified>
</cp:coreProperties>
</file>