
<file path=[Content_Types].xml><?xml version="1.0" encoding="utf-8"?>
<Types xmlns="http://schemas.openxmlformats.org/package/2006/content-types">
  <Default Extension="png" ContentType="image/png"/>
  <Default Extension="3gp" ContentType="video/3gp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6" r:id="rId3"/>
    <p:sldId id="275" r:id="rId4"/>
    <p:sldId id="260" r:id="rId5"/>
    <p:sldId id="264" r:id="rId6"/>
    <p:sldId id="259" r:id="rId7"/>
    <p:sldId id="258" r:id="rId8"/>
    <p:sldId id="265" r:id="rId9"/>
    <p:sldId id="257" r:id="rId10"/>
    <p:sldId id="266" r:id="rId11"/>
    <p:sldId id="263" r:id="rId12"/>
    <p:sldId id="262" r:id="rId13"/>
    <p:sldId id="267" r:id="rId14"/>
    <p:sldId id="261" r:id="rId15"/>
    <p:sldId id="274"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76802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37334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760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1495673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0795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2025557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1529360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137963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323655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9ACEC7-E042-4FC3-934A-AABD6F1A208C}" type="datetimeFigureOut">
              <a:rPr lang="en-US" smtClean="0"/>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263917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9ACEC7-E042-4FC3-934A-AABD6F1A208C}" type="datetimeFigureOut">
              <a:rPr lang="en-US" smtClean="0"/>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27702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9ACEC7-E042-4FC3-934A-AABD6F1A208C}" type="datetimeFigureOut">
              <a:rPr lang="en-US" smtClean="0"/>
              <a:t>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1177385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9ACEC7-E042-4FC3-934A-AABD6F1A208C}" type="datetimeFigureOut">
              <a:rPr lang="en-US" smtClean="0"/>
              <a:t>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63393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ACEC7-E042-4FC3-934A-AABD6F1A208C}" type="datetimeFigureOut">
              <a:rPr lang="en-US" smtClean="0"/>
              <a:t>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1115880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9ACEC7-E042-4FC3-934A-AABD6F1A208C}" type="datetimeFigureOut">
              <a:rPr lang="en-US" smtClean="0"/>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485717-F977-4105-9282-8FD42669100E}" type="slidenum">
              <a:rPr lang="en-US" smtClean="0"/>
              <a:t>‹#›</a:t>
            </a:fld>
            <a:endParaRPr lang="en-US"/>
          </a:p>
        </p:txBody>
      </p:sp>
    </p:spTree>
    <p:extLst>
      <p:ext uri="{BB962C8B-B14F-4D97-AF65-F5344CB8AC3E}">
        <p14:creationId xmlns:p14="http://schemas.microsoft.com/office/powerpoint/2010/main" val="1999245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485717-F977-4105-9282-8FD42669100E}" type="slidenum">
              <a:rPr lang="en-US" smtClean="0"/>
              <a:t>‹#›</a:t>
            </a:fld>
            <a:endParaRPr lang="en-US"/>
          </a:p>
        </p:txBody>
      </p:sp>
      <p:sp>
        <p:nvSpPr>
          <p:cNvPr id="5" name="Date Placeholder 4"/>
          <p:cNvSpPr>
            <a:spLocks noGrp="1"/>
          </p:cNvSpPr>
          <p:nvPr>
            <p:ph type="dt" sz="half" idx="10"/>
          </p:nvPr>
        </p:nvSpPr>
        <p:spPr/>
        <p:txBody>
          <a:bodyPr/>
          <a:lstStyle/>
          <a:p>
            <a:fld id="{8E9ACEC7-E042-4FC3-934A-AABD6F1A208C}" type="datetimeFigureOut">
              <a:rPr lang="en-US" smtClean="0"/>
              <a:t>1/27/2019</a:t>
            </a:fld>
            <a:endParaRPr lang="en-US"/>
          </a:p>
        </p:txBody>
      </p:sp>
    </p:spTree>
    <p:extLst>
      <p:ext uri="{BB962C8B-B14F-4D97-AF65-F5344CB8AC3E}">
        <p14:creationId xmlns:p14="http://schemas.microsoft.com/office/powerpoint/2010/main" val="226635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9ACEC7-E042-4FC3-934A-AABD6F1A208C}" type="datetimeFigureOut">
              <a:rPr lang="en-US" smtClean="0"/>
              <a:t>1/27/2019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4485717-F977-4105-9282-8FD42669100E}" type="slidenum">
              <a:rPr lang="en-US" smtClean="0"/>
              <a:t>‹#›</a:t>
            </a:fld>
            <a:endParaRPr lang="en-US"/>
          </a:p>
        </p:txBody>
      </p:sp>
    </p:spTree>
    <p:extLst>
      <p:ext uri="{BB962C8B-B14F-4D97-AF65-F5344CB8AC3E}">
        <p14:creationId xmlns:p14="http://schemas.microsoft.com/office/powerpoint/2010/main" val="82443624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media" Target="../media/media2.3gp"/><Relationship Id="rId7" Type="http://schemas.openxmlformats.org/officeDocument/2006/relationships/image" Target="../media/image2.png"/><Relationship Id="rId2" Type="http://schemas.openxmlformats.org/officeDocument/2006/relationships/video" Target="../media/media1.3gp"/><Relationship Id="rId1" Type="http://schemas.microsoft.com/office/2007/relationships/media" Target="../media/media1.3gp"/><Relationship Id="rId6" Type="http://schemas.openxmlformats.org/officeDocument/2006/relationships/image" Target="../media/image1.png"/><Relationship Id="rId5" Type="http://schemas.openxmlformats.org/officeDocument/2006/relationships/slideLayout" Target="../slideLayouts/slideLayout1.xml"/><Relationship Id="rId4" Type="http://schemas.openxmlformats.org/officeDocument/2006/relationships/video" Target="../media/media2.3g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09677" y="2622248"/>
            <a:ext cx="9361715"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What Wise Men Know About Wisdom</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29734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449" y="362857"/>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Walking in Wisdom</a:t>
            </a:r>
            <a:endParaRPr lang="en-US" sz="4800" b="1" dirty="0">
              <a:ln/>
              <a:solidFill>
                <a:schemeClr val="accent3"/>
              </a:solidFill>
            </a:endParaRPr>
          </a:p>
        </p:txBody>
      </p:sp>
      <p:sp>
        <p:nvSpPr>
          <p:cNvPr id="3" name="Content Placeholder 2"/>
          <p:cNvSpPr>
            <a:spLocks noGrp="1"/>
          </p:cNvSpPr>
          <p:nvPr>
            <p:ph idx="1"/>
          </p:nvPr>
        </p:nvSpPr>
        <p:spPr>
          <a:xfrm>
            <a:off x="285449" y="1521961"/>
            <a:ext cx="9598780" cy="5169125"/>
          </a:xfrm>
        </p:spPr>
        <p:txBody>
          <a:bodyPr>
            <a:normAutofit/>
          </a:bodyPr>
          <a:lstStyle/>
          <a:p>
            <a:r>
              <a:rPr lang="en-US" sz="2400" b="1" dirty="0" smtClean="0">
                <a:solidFill>
                  <a:srgbClr val="C00000"/>
                </a:solidFill>
              </a:rPr>
              <a:t>Putting them together:</a:t>
            </a:r>
          </a:p>
          <a:p>
            <a:r>
              <a:rPr lang="en-US" sz="2400" b="1" dirty="0" smtClean="0">
                <a:solidFill>
                  <a:schemeClr val="tx1"/>
                </a:solidFill>
              </a:rPr>
              <a:t>When a person asks in faith God will grant wisdom.</a:t>
            </a:r>
          </a:p>
          <a:p>
            <a:r>
              <a:rPr lang="en-US" sz="2400" b="1" dirty="0" smtClean="0">
                <a:solidFill>
                  <a:schemeClr val="tx1"/>
                </a:solidFill>
              </a:rPr>
              <a:t>Once wisdom is granted, the person is responsible to take that wisdom and invoke on a passionate pursuit and study of God’s Word.</a:t>
            </a:r>
          </a:p>
          <a:p>
            <a:r>
              <a:rPr lang="en-US" sz="2400" b="1" dirty="0" smtClean="0">
                <a:solidFill>
                  <a:schemeClr val="tx1"/>
                </a:solidFill>
              </a:rPr>
              <a:t>Wisdom accompanied with a passionate pursuit of God’s Word will develop into a deep and expert understanding of the Things of God.</a:t>
            </a:r>
          </a:p>
          <a:p>
            <a:r>
              <a:rPr lang="en-US" sz="2400" b="1" dirty="0" smtClean="0">
                <a:solidFill>
                  <a:schemeClr val="tx1"/>
                </a:solidFill>
              </a:rPr>
              <a:t>Many experts spend their lives in deep pursuit of God’s Word, but without wisdom. The result is nothing more than dead orthodoxy. Their theology is straight as an arrow, but it has no power to transform. It is lifeless!</a:t>
            </a:r>
          </a:p>
        </p:txBody>
      </p:sp>
    </p:spTree>
    <p:extLst>
      <p:ext uri="{BB962C8B-B14F-4D97-AF65-F5344CB8AC3E}">
        <p14:creationId xmlns:p14="http://schemas.microsoft.com/office/powerpoint/2010/main" val="364722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91" y="449943"/>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How to Recognize Wisdom</a:t>
            </a:r>
            <a:endParaRPr lang="en-US" sz="4800" b="1" dirty="0">
              <a:ln/>
              <a:solidFill>
                <a:schemeClr val="accent3"/>
              </a:solidFill>
            </a:endParaRPr>
          </a:p>
        </p:txBody>
      </p:sp>
      <p:sp>
        <p:nvSpPr>
          <p:cNvPr id="3" name="Content Placeholder 2"/>
          <p:cNvSpPr>
            <a:spLocks noGrp="1"/>
          </p:cNvSpPr>
          <p:nvPr>
            <p:ph idx="1"/>
          </p:nvPr>
        </p:nvSpPr>
        <p:spPr>
          <a:xfrm>
            <a:off x="430591" y="1494971"/>
            <a:ext cx="9366552" cy="5363029"/>
          </a:xfrm>
        </p:spPr>
        <p:txBody>
          <a:bodyPr>
            <a:normAutofit lnSpcReduction="10000"/>
          </a:bodyPr>
          <a:lstStyle/>
          <a:p>
            <a:r>
              <a:rPr lang="en-US" sz="2400" b="1" dirty="0" smtClean="0"/>
              <a:t>Godly wisdom and understanding are associated with a particular kind of behavior: </a:t>
            </a:r>
          </a:p>
          <a:p>
            <a:r>
              <a:rPr lang="en-US" sz="2400" b="1" dirty="0" smtClean="0"/>
              <a:t>“Let him show by his good behavior his deeds in the gentleness of wisdom.” James 3:13</a:t>
            </a:r>
          </a:p>
          <a:p>
            <a:r>
              <a:rPr lang="en-US" sz="2400" b="1" dirty="0" smtClean="0">
                <a:solidFill>
                  <a:srgbClr val="FF0000"/>
                </a:solidFill>
              </a:rPr>
              <a:t>Good behavior: </a:t>
            </a:r>
            <a:r>
              <a:rPr lang="en-US" sz="2400" b="1" dirty="0" smtClean="0"/>
              <a:t>This is logical. Wisdom begins with a proper fear of God. Wisdom develops as one engages in a deep pursuit of the things of God.</a:t>
            </a:r>
          </a:p>
          <a:p>
            <a:r>
              <a:rPr lang="en-US" sz="2400" b="1" dirty="0" smtClean="0"/>
              <a:t>A deep knowledge of God’s will coupled with a healthy fear of God Himself will lead a person to behave himself in all situations!</a:t>
            </a:r>
          </a:p>
          <a:p>
            <a:r>
              <a:rPr lang="en-US" sz="2400" b="1" dirty="0" smtClean="0">
                <a:solidFill>
                  <a:srgbClr val="FF0000"/>
                </a:solidFill>
              </a:rPr>
              <a:t>Gentleness: </a:t>
            </a:r>
            <a:r>
              <a:rPr lang="en-US" sz="2400" b="1" dirty="0" smtClean="0"/>
              <a:t>This is one of the fruits of the Spirit. </a:t>
            </a:r>
          </a:p>
          <a:p>
            <a:r>
              <a:rPr lang="en-US" sz="2400" b="1" dirty="0">
                <a:ln/>
                <a:solidFill>
                  <a:schemeClr val="tx1"/>
                </a:solidFill>
              </a:rPr>
              <a:t>To live a life surrendered to the power of the Holy Spirit and to respond to others in a Christ-like manner.</a:t>
            </a:r>
            <a:r>
              <a:rPr lang="en-US" b="1" dirty="0">
                <a:ln/>
                <a:solidFill>
                  <a:schemeClr val="accent3"/>
                </a:solidFill>
              </a:rPr>
              <a:t/>
            </a:r>
            <a:br>
              <a:rPr lang="en-US" b="1" dirty="0">
                <a:ln/>
                <a:solidFill>
                  <a:schemeClr val="accent3"/>
                </a:solidFill>
              </a:rPr>
            </a:br>
            <a:endParaRPr lang="en-US" dirty="0"/>
          </a:p>
        </p:txBody>
      </p:sp>
    </p:spTree>
    <p:extLst>
      <p:ext uri="{BB962C8B-B14F-4D97-AF65-F5344CB8AC3E}">
        <p14:creationId xmlns:p14="http://schemas.microsoft.com/office/powerpoint/2010/main" val="324746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991" y="391885"/>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Putting it Together: </a:t>
            </a:r>
            <a:endParaRPr lang="en-US" sz="4800" b="1" dirty="0">
              <a:ln/>
              <a:solidFill>
                <a:schemeClr val="accent3"/>
              </a:solidFill>
            </a:endParaRPr>
          </a:p>
        </p:txBody>
      </p:sp>
      <p:sp>
        <p:nvSpPr>
          <p:cNvPr id="3" name="Content Placeholder 2"/>
          <p:cNvSpPr>
            <a:spLocks noGrp="1"/>
          </p:cNvSpPr>
          <p:nvPr>
            <p:ph idx="1"/>
          </p:nvPr>
        </p:nvSpPr>
        <p:spPr>
          <a:xfrm>
            <a:off x="328990" y="1580018"/>
            <a:ext cx="9323009" cy="3880773"/>
          </a:xfrm>
        </p:spPr>
        <p:txBody>
          <a:bodyPr>
            <a:noAutofit/>
          </a:bodyPr>
          <a:lstStyle/>
          <a:p>
            <a:r>
              <a:rPr lang="en-US" sz="3600" b="1" dirty="0" smtClean="0"/>
              <a:t>You can tell a person is wise when…</a:t>
            </a:r>
          </a:p>
          <a:p>
            <a:r>
              <a:rPr lang="en-US" sz="3600" b="1" dirty="0" smtClean="0"/>
              <a:t>They behave like a person who belongs to Jesus and they are serious about maintaining their testimony and not defying God.</a:t>
            </a:r>
          </a:p>
          <a:p>
            <a:r>
              <a:rPr lang="en-US" sz="3600" b="1" dirty="0" smtClean="0">
                <a:ln/>
                <a:solidFill>
                  <a:schemeClr val="tx1"/>
                </a:solidFill>
              </a:rPr>
              <a:t>They respond </a:t>
            </a:r>
            <a:r>
              <a:rPr lang="en-US" sz="3600" b="1" dirty="0">
                <a:ln/>
                <a:solidFill>
                  <a:schemeClr val="tx1"/>
                </a:solidFill>
              </a:rPr>
              <a:t>to others in a Christ-like manner.</a:t>
            </a:r>
            <a:endParaRPr lang="en-US" sz="3600" b="1" dirty="0"/>
          </a:p>
        </p:txBody>
      </p:sp>
    </p:spTree>
    <p:extLst>
      <p:ext uri="{BB962C8B-B14F-4D97-AF65-F5344CB8AC3E}">
        <p14:creationId xmlns:p14="http://schemas.microsoft.com/office/powerpoint/2010/main" val="122716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905" y="333828"/>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How to Grow in Wisdom:</a:t>
            </a:r>
            <a:endParaRPr lang="en-US" sz="4400" b="1" dirty="0">
              <a:ln/>
              <a:solidFill>
                <a:schemeClr val="accent3"/>
              </a:solidFill>
            </a:endParaRPr>
          </a:p>
        </p:txBody>
      </p:sp>
      <p:sp>
        <p:nvSpPr>
          <p:cNvPr id="3" name="Content Placeholder 2"/>
          <p:cNvSpPr>
            <a:spLocks noGrp="1"/>
          </p:cNvSpPr>
          <p:nvPr>
            <p:ph idx="1"/>
          </p:nvPr>
        </p:nvSpPr>
        <p:spPr>
          <a:xfrm>
            <a:off x="241904" y="1391332"/>
            <a:ext cx="9656839" cy="5466668"/>
          </a:xfrm>
        </p:spPr>
        <p:txBody>
          <a:bodyPr>
            <a:noAutofit/>
          </a:bodyPr>
          <a:lstStyle/>
          <a:p>
            <a:r>
              <a:rPr lang="en-US" sz="2000" b="1" dirty="0" smtClean="0">
                <a:solidFill>
                  <a:srgbClr val="FF0000"/>
                </a:solidFill>
              </a:rPr>
              <a:t>1. </a:t>
            </a:r>
            <a:r>
              <a:rPr lang="en-US" sz="2000" b="1" dirty="0">
                <a:solidFill>
                  <a:srgbClr val="FF0000"/>
                </a:solidFill>
              </a:rPr>
              <a:t>Ask for it: </a:t>
            </a:r>
            <a:r>
              <a:rPr lang="en-US" sz="2000" b="1" dirty="0" smtClean="0"/>
              <a:t>“</a:t>
            </a:r>
            <a:r>
              <a:rPr lang="en-US" sz="2000" b="1" dirty="0"/>
              <a:t>If any lacks wisdom, let him ask of God who gives to all men liberally and without reproach and is will be given, but let them ask in faith</a:t>
            </a:r>
            <a:r>
              <a:rPr lang="en-US" sz="2000" b="1" dirty="0" smtClean="0"/>
              <a:t>....” </a:t>
            </a:r>
            <a:r>
              <a:rPr lang="en-US" sz="2000" b="1" dirty="0"/>
              <a:t>James 1:5 </a:t>
            </a:r>
            <a:endParaRPr lang="en-US" sz="2000" b="1" dirty="0" smtClean="0"/>
          </a:p>
          <a:p>
            <a:r>
              <a:rPr lang="en-US" sz="2000" b="1" dirty="0" smtClean="0">
                <a:solidFill>
                  <a:srgbClr val="FF0000"/>
                </a:solidFill>
              </a:rPr>
              <a:t>2. Know its source: </a:t>
            </a:r>
            <a:r>
              <a:rPr lang="en-US" sz="2000" b="1" dirty="0" smtClean="0"/>
              <a:t>“</a:t>
            </a:r>
            <a:r>
              <a:rPr lang="en-US" sz="2000" b="1" dirty="0"/>
              <a:t>The fear of the Lord is the beginning of wisdom</a:t>
            </a:r>
            <a:r>
              <a:rPr lang="en-US" sz="2000" b="1" dirty="0" smtClean="0"/>
              <a:t>.” </a:t>
            </a:r>
            <a:r>
              <a:rPr lang="en-US" sz="2000" b="1" dirty="0"/>
              <a:t>Proverbs 9:10 </a:t>
            </a:r>
            <a:endParaRPr lang="en-US" sz="2000" b="1" dirty="0" smtClean="0"/>
          </a:p>
          <a:p>
            <a:r>
              <a:rPr lang="en-US" sz="2000" b="1" dirty="0" smtClean="0">
                <a:solidFill>
                  <a:srgbClr val="FF0000"/>
                </a:solidFill>
              </a:rPr>
              <a:t>3. Know its demands: </a:t>
            </a:r>
            <a:r>
              <a:rPr lang="en-US" sz="2000" b="1" dirty="0" smtClean="0"/>
              <a:t>“</a:t>
            </a:r>
            <a:r>
              <a:rPr lang="en-US" sz="2000" b="1" dirty="0"/>
              <a:t>Trust in the Lord with all your heart and lean not upon your own understanding.  In all your ways acknowledge Him and he shall make your paths straight</a:t>
            </a:r>
            <a:r>
              <a:rPr lang="en-US" sz="2000" b="1" dirty="0" smtClean="0"/>
              <a:t>.” </a:t>
            </a:r>
            <a:r>
              <a:rPr lang="en-US" sz="2000" b="1" dirty="0"/>
              <a:t>Proverbs 3:5-7 </a:t>
            </a:r>
            <a:endParaRPr lang="en-US" sz="2000" b="1" dirty="0" smtClean="0"/>
          </a:p>
          <a:p>
            <a:r>
              <a:rPr lang="en-US" sz="2000" b="1" dirty="0" smtClean="0">
                <a:solidFill>
                  <a:srgbClr val="FF0000"/>
                </a:solidFill>
              </a:rPr>
              <a:t>4. Know its desires: </a:t>
            </a:r>
            <a:r>
              <a:rPr lang="en-US" sz="2000" b="1" dirty="0" smtClean="0"/>
              <a:t>“</a:t>
            </a:r>
            <a:r>
              <a:rPr lang="en-US" sz="2000" b="1" dirty="0"/>
              <a:t>Wisdom cries out and utters her voice in the streets.  She cries in the chief places of concourse, in the openings of the gates: in the city she utters her words.  How long, you simple ones, will you love simplicity? </a:t>
            </a:r>
            <a:r>
              <a:rPr lang="en-US" sz="2000" b="1" dirty="0" smtClean="0"/>
              <a:t> And the scorners delight in their scorning, and fools hate knowledge?  Turn </a:t>
            </a:r>
            <a:r>
              <a:rPr lang="en-US" sz="2000" b="1" dirty="0"/>
              <a:t>at my reproof: behold, I will pour out my spirit unto you. I will make known my words unto you</a:t>
            </a:r>
            <a:r>
              <a:rPr lang="en-US" sz="2000" b="1" dirty="0" smtClean="0"/>
              <a:t>” </a:t>
            </a:r>
            <a:r>
              <a:rPr lang="en-US" sz="2000" b="1" dirty="0"/>
              <a:t>Proverbs 1:20-23 </a:t>
            </a:r>
            <a:endParaRPr lang="en-US" sz="2000" b="1" dirty="0" smtClean="0"/>
          </a:p>
        </p:txBody>
      </p:sp>
    </p:spTree>
    <p:extLst>
      <p:ext uri="{BB962C8B-B14F-4D97-AF65-F5344CB8AC3E}">
        <p14:creationId xmlns:p14="http://schemas.microsoft.com/office/powerpoint/2010/main" val="402141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905" y="333828"/>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How to Grow in Wisdom:</a:t>
            </a:r>
            <a:endParaRPr lang="en-US" sz="4400" b="1" dirty="0">
              <a:ln/>
              <a:solidFill>
                <a:schemeClr val="accent3"/>
              </a:solidFill>
            </a:endParaRPr>
          </a:p>
        </p:txBody>
      </p:sp>
      <p:sp>
        <p:nvSpPr>
          <p:cNvPr id="3" name="Content Placeholder 2"/>
          <p:cNvSpPr>
            <a:spLocks noGrp="1"/>
          </p:cNvSpPr>
          <p:nvPr>
            <p:ph idx="1"/>
          </p:nvPr>
        </p:nvSpPr>
        <p:spPr>
          <a:xfrm>
            <a:off x="241905" y="1158576"/>
            <a:ext cx="10005182" cy="4907868"/>
          </a:xfrm>
        </p:spPr>
        <p:txBody>
          <a:bodyPr>
            <a:noAutofit/>
          </a:bodyPr>
          <a:lstStyle/>
          <a:p>
            <a:r>
              <a:rPr lang="en-US" sz="2000" b="1" dirty="0" smtClean="0">
                <a:solidFill>
                  <a:srgbClr val="FF0000"/>
                </a:solidFill>
              </a:rPr>
              <a:t>1. </a:t>
            </a:r>
            <a:r>
              <a:rPr lang="en-US" sz="2000" b="1" dirty="0">
                <a:solidFill>
                  <a:srgbClr val="FF0000"/>
                </a:solidFill>
              </a:rPr>
              <a:t>Ask for it: </a:t>
            </a:r>
            <a:r>
              <a:rPr lang="en-US" sz="2000" b="1" dirty="0" smtClean="0">
                <a:solidFill>
                  <a:srgbClr val="FF0000"/>
                </a:solidFill>
              </a:rPr>
              <a:t>2. Know its source: 3. Know its demands: 4. Know its desires: </a:t>
            </a:r>
          </a:p>
          <a:p>
            <a:r>
              <a:rPr lang="en-US" sz="2400" b="1" dirty="0" smtClean="0">
                <a:solidFill>
                  <a:srgbClr val="FF0000"/>
                </a:solidFill>
              </a:rPr>
              <a:t>5. Look for it: </a:t>
            </a:r>
            <a:r>
              <a:rPr lang="en-US" sz="2400" b="1" dirty="0" smtClean="0"/>
              <a:t>if </a:t>
            </a:r>
            <a:r>
              <a:rPr lang="en-US" sz="2400" b="1" dirty="0"/>
              <a:t>you will </a:t>
            </a:r>
            <a:r>
              <a:rPr lang="en-US" sz="2400" b="1" dirty="0">
                <a:solidFill>
                  <a:srgbClr val="FF0000"/>
                </a:solidFill>
              </a:rPr>
              <a:t>receive</a:t>
            </a:r>
            <a:r>
              <a:rPr lang="en-US" sz="2400" b="1" dirty="0"/>
              <a:t> my words </a:t>
            </a:r>
            <a:r>
              <a:rPr lang="en-US" sz="2400" b="1" dirty="0" smtClean="0"/>
              <a:t>and </a:t>
            </a:r>
            <a:r>
              <a:rPr lang="en-US" sz="2400" b="1" dirty="0">
                <a:solidFill>
                  <a:srgbClr val="FF0000"/>
                </a:solidFill>
              </a:rPr>
              <a:t>treasure</a:t>
            </a:r>
            <a:r>
              <a:rPr lang="en-US" sz="2400" b="1" dirty="0"/>
              <a:t> my commandments within you, </a:t>
            </a:r>
            <a:r>
              <a:rPr lang="en-US" sz="2400" b="1" dirty="0" smtClean="0"/>
              <a:t>Make </a:t>
            </a:r>
            <a:r>
              <a:rPr lang="en-US" sz="2400" b="1" dirty="0"/>
              <a:t>your ear </a:t>
            </a:r>
            <a:r>
              <a:rPr lang="en-US" sz="2400" b="1" dirty="0">
                <a:solidFill>
                  <a:srgbClr val="FF0000"/>
                </a:solidFill>
              </a:rPr>
              <a:t>attentive</a:t>
            </a:r>
            <a:r>
              <a:rPr lang="en-US" sz="2400" b="1" dirty="0"/>
              <a:t> to wisdom, </a:t>
            </a:r>
            <a:r>
              <a:rPr lang="en-US" sz="2400" b="1" dirty="0">
                <a:solidFill>
                  <a:srgbClr val="FF0000"/>
                </a:solidFill>
              </a:rPr>
              <a:t>Incline</a:t>
            </a:r>
            <a:r>
              <a:rPr lang="en-US" sz="2400" b="1" dirty="0"/>
              <a:t> your heart to understanding; </a:t>
            </a:r>
            <a:r>
              <a:rPr lang="en-US" sz="2400" b="1" dirty="0" smtClean="0"/>
              <a:t>if </a:t>
            </a:r>
            <a:r>
              <a:rPr lang="en-US" sz="2400" b="1" dirty="0"/>
              <a:t>you </a:t>
            </a:r>
            <a:r>
              <a:rPr lang="en-US" sz="2400" b="1" dirty="0">
                <a:solidFill>
                  <a:srgbClr val="FF0000"/>
                </a:solidFill>
              </a:rPr>
              <a:t>cry</a:t>
            </a:r>
            <a:r>
              <a:rPr lang="en-US" sz="2400" b="1" dirty="0"/>
              <a:t> for discernment, </a:t>
            </a:r>
            <a:r>
              <a:rPr lang="en-US" sz="2400" b="1" dirty="0">
                <a:solidFill>
                  <a:srgbClr val="FF0000"/>
                </a:solidFill>
              </a:rPr>
              <a:t>Lift</a:t>
            </a:r>
            <a:r>
              <a:rPr lang="en-US" sz="2400" b="1" dirty="0"/>
              <a:t> your voice for understanding; </a:t>
            </a:r>
            <a:r>
              <a:rPr lang="en-US" sz="2400" b="1" dirty="0" smtClean="0"/>
              <a:t>If </a:t>
            </a:r>
            <a:r>
              <a:rPr lang="en-US" sz="2400" b="1" dirty="0"/>
              <a:t>you </a:t>
            </a:r>
            <a:r>
              <a:rPr lang="en-US" sz="2400" b="1" dirty="0">
                <a:solidFill>
                  <a:srgbClr val="FF0000"/>
                </a:solidFill>
              </a:rPr>
              <a:t>seek</a:t>
            </a:r>
            <a:r>
              <a:rPr lang="en-US" sz="2400" b="1" dirty="0"/>
              <a:t> her as silver And </a:t>
            </a:r>
            <a:r>
              <a:rPr lang="en-US" sz="2400" b="1" dirty="0">
                <a:solidFill>
                  <a:srgbClr val="FF0000"/>
                </a:solidFill>
              </a:rPr>
              <a:t>search</a:t>
            </a:r>
            <a:r>
              <a:rPr lang="en-US" sz="2400" b="1" dirty="0"/>
              <a:t> for her as for hidden treasures; </a:t>
            </a:r>
            <a:r>
              <a:rPr lang="en-US" sz="2400" b="1" dirty="0" smtClean="0">
                <a:solidFill>
                  <a:srgbClr val="FF0000"/>
                </a:solidFill>
              </a:rPr>
              <a:t>Then </a:t>
            </a:r>
            <a:r>
              <a:rPr lang="en-US" sz="2400" b="1" dirty="0"/>
              <a:t>you will discern the fear of the LORD And discover the knowledge of God</a:t>
            </a:r>
            <a:r>
              <a:rPr lang="en-US" sz="2400" b="1" dirty="0" smtClean="0"/>
              <a:t>. For the Lord give wisdom, knowledge and understanding.” Proverbs 2:1-6</a:t>
            </a:r>
          </a:p>
          <a:p>
            <a:r>
              <a:rPr lang="en-US" sz="2400" b="1" dirty="0" smtClean="0">
                <a:solidFill>
                  <a:srgbClr val="FF0000"/>
                </a:solidFill>
              </a:rPr>
              <a:t>6</a:t>
            </a:r>
            <a:r>
              <a:rPr lang="en-US" sz="2400" b="1" dirty="0">
                <a:solidFill>
                  <a:srgbClr val="FF0000"/>
                </a:solidFill>
              </a:rPr>
              <a:t>. Wait for it:</a:t>
            </a:r>
            <a:r>
              <a:rPr lang="en-US" sz="2400" b="1" dirty="0"/>
              <a:t>	</a:t>
            </a:r>
            <a:r>
              <a:rPr lang="en-US" sz="2400" b="1" dirty="0" smtClean="0"/>
              <a:t> “</a:t>
            </a:r>
            <a:r>
              <a:rPr lang="en-US" sz="2400" b="1" dirty="0"/>
              <a:t>I waited patiently for the Lord; and he inclined unto me and heard my cry.  He brought me up also out of a horrible pit, out of the miry clay, and set my feet upon a rock, and established my goings.  He has put a new song in my mouth, even praise unto our God: many shall see it, and fear and shall trust in the Lord</a:t>
            </a:r>
            <a:r>
              <a:rPr lang="en-US" sz="2400" b="1" dirty="0" smtClean="0"/>
              <a:t>.” </a:t>
            </a:r>
            <a:r>
              <a:rPr lang="en-US" sz="2400" b="1" dirty="0"/>
              <a:t>Psalm 40:1-3 </a:t>
            </a:r>
            <a:endParaRPr lang="en-US" sz="2400" b="1" dirty="0" smtClean="0"/>
          </a:p>
        </p:txBody>
      </p:sp>
    </p:spTree>
    <p:extLst>
      <p:ext uri="{BB962C8B-B14F-4D97-AF65-F5344CB8AC3E}">
        <p14:creationId xmlns:p14="http://schemas.microsoft.com/office/powerpoint/2010/main" val="340449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391" y="304800"/>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A story of inspiration</a:t>
            </a:r>
            <a:endParaRPr lang="en-US" sz="4800" b="1" dirty="0">
              <a:ln/>
              <a:solidFill>
                <a:schemeClr val="accent3"/>
              </a:solidFill>
            </a:endParaRPr>
          </a:p>
        </p:txBody>
      </p:sp>
      <p:sp>
        <p:nvSpPr>
          <p:cNvPr id="3" name="Content Placeholder 2"/>
          <p:cNvSpPr>
            <a:spLocks noGrp="1"/>
          </p:cNvSpPr>
          <p:nvPr>
            <p:ph idx="1"/>
          </p:nvPr>
        </p:nvSpPr>
        <p:spPr>
          <a:xfrm>
            <a:off x="227389" y="1291771"/>
            <a:ext cx="10092267" cy="5566229"/>
          </a:xfrm>
        </p:spPr>
        <p:txBody>
          <a:bodyPr>
            <a:noAutofit/>
          </a:bodyPr>
          <a:lstStyle/>
          <a:p>
            <a:r>
              <a:rPr lang="en-US" sz="2400" b="1" dirty="0" smtClean="0"/>
              <a:t>A girl grew up </a:t>
            </a:r>
            <a:r>
              <a:rPr lang="en-US" sz="2400" b="1" dirty="0"/>
              <a:t>in a </a:t>
            </a:r>
            <a:r>
              <a:rPr lang="en-US" sz="2400" b="1" dirty="0" smtClean="0"/>
              <a:t>rural China village </a:t>
            </a:r>
            <a:r>
              <a:rPr lang="en-US" sz="2400" b="1" dirty="0"/>
              <a:t>where a missionary lived</a:t>
            </a:r>
            <a:r>
              <a:rPr lang="en-US" sz="2400" b="1" dirty="0" smtClean="0"/>
              <a:t>.</a:t>
            </a:r>
          </a:p>
          <a:p>
            <a:r>
              <a:rPr lang="en-US" sz="2400" b="1" dirty="0"/>
              <a:t>Daily she saw him minister to people.  He visited the people in sickness, death and sorrow</a:t>
            </a:r>
            <a:r>
              <a:rPr lang="en-US" sz="2400" b="1" dirty="0" smtClean="0"/>
              <a:t>.</a:t>
            </a:r>
          </a:p>
          <a:p>
            <a:r>
              <a:rPr lang="en-US" sz="2400" b="1" dirty="0"/>
              <a:t>Every day he walked around the village and poured his life into the people there.  However, she never knew his </a:t>
            </a:r>
            <a:r>
              <a:rPr lang="en-US" sz="2400" b="1" dirty="0" smtClean="0"/>
              <a:t>name.</a:t>
            </a:r>
          </a:p>
          <a:p>
            <a:r>
              <a:rPr lang="en-US" sz="2400" b="1" dirty="0"/>
              <a:t>One day she </a:t>
            </a:r>
            <a:r>
              <a:rPr lang="en-US" sz="2400" b="1" dirty="0" smtClean="0"/>
              <a:t>followed friends to </a:t>
            </a:r>
            <a:r>
              <a:rPr lang="en-US" sz="2400" b="1" dirty="0"/>
              <a:t>a mission school. </a:t>
            </a:r>
            <a:r>
              <a:rPr lang="en-US" sz="2400" b="1" dirty="0" smtClean="0"/>
              <a:t>One teacher </a:t>
            </a:r>
            <a:r>
              <a:rPr lang="en-US" sz="2400" b="1" dirty="0"/>
              <a:t>taught about a man who lived for other people, who ministered and touched people who poured his life into other people</a:t>
            </a:r>
            <a:r>
              <a:rPr lang="en-US" sz="2400" b="1" dirty="0" smtClean="0"/>
              <a:t>.</a:t>
            </a:r>
          </a:p>
          <a:p>
            <a:r>
              <a:rPr lang="en-US" sz="2400" b="1" dirty="0" smtClean="0"/>
              <a:t>The </a:t>
            </a:r>
            <a:r>
              <a:rPr lang="en-US" sz="2400" b="1" dirty="0"/>
              <a:t>teacher asked the </a:t>
            </a:r>
            <a:r>
              <a:rPr lang="en-US" sz="2400" b="1" dirty="0" smtClean="0"/>
              <a:t>girl </a:t>
            </a:r>
            <a:r>
              <a:rPr lang="en-US" sz="2400" b="1" dirty="0"/>
              <a:t>if she knew who she was talking about the little girl replied “oh yes,” he is a missionary in our village</a:t>
            </a:r>
            <a:r>
              <a:rPr lang="en-US" sz="2400" b="1" dirty="0" smtClean="0"/>
              <a:t>.</a:t>
            </a:r>
          </a:p>
          <a:p>
            <a:r>
              <a:rPr lang="en-US" sz="2400" b="1" dirty="0"/>
              <a:t>The teacher </a:t>
            </a:r>
            <a:r>
              <a:rPr lang="en-US" sz="2400" b="1" dirty="0" smtClean="0"/>
              <a:t>responded</a:t>
            </a:r>
            <a:r>
              <a:rPr lang="en-US" sz="2400" b="1" dirty="0"/>
              <a:t>, </a:t>
            </a:r>
            <a:r>
              <a:rPr lang="en-US" sz="2400" b="1" dirty="0" smtClean="0"/>
              <a:t>“No</a:t>
            </a:r>
            <a:r>
              <a:rPr lang="en-US" sz="2400" b="1" dirty="0"/>
              <a:t>, I am talking about Jesus</a:t>
            </a:r>
            <a:r>
              <a:rPr lang="en-US" sz="2400" b="1" dirty="0" smtClean="0"/>
              <a:t>!”</a:t>
            </a:r>
          </a:p>
          <a:p>
            <a:r>
              <a:rPr lang="en-US" sz="2400" b="1" dirty="0"/>
              <a:t>When this little girl heard about the life of Jesus, she could not distinguish between Jesus’ life and the missionary’s life.</a:t>
            </a:r>
          </a:p>
        </p:txBody>
      </p:sp>
    </p:spTree>
    <p:extLst>
      <p:ext uri="{BB962C8B-B14F-4D97-AF65-F5344CB8AC3E}">
        <p14:creationId xmlns:p14="http://schemas.microsoft.com/office/powerpoint/2010/main" val="126366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6935" y="2952980"/>
            <a:ext cx="934720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Wisdom is not only defined by what you know. It is demonstrated in how you live. A wise person will be a Christ-like person.</a:t>
            </a:r>
            <a:endParaRPr lang="en-US" sz="44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9979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7840 (4)">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6"/>
          <a:stretch>
            <a:fillRect/>
          </a:stretch>
        </p:blipFill>
        <p:spPr>
          <a:xfrm>
            <a:off x="0" y="241300"/>
            <a:ext cx="5954714" cy="4872038"/>
          </a:xfrm>
          <a:prstGeom prst="rect">
            <a:avLst/>
          </a:prstGeom>
        </p:spPr>
      </p:pic>
      <p:pic>
        <p:nvPicPr>
          <p:cNvPr id="5" name="10408">
            <a:hlinkClick r:id="" action="ppaction://media"/>
          </p:cNvPr>
          <p:cNvPicPr>
            <a:picLocks noChangeAspect="1"/>
          </p:cNvPicPr>
          <p:nvPr>
            <a:videoFile r:link="rId4"/>
            <p:extLst>
              <p:ext uri="{DAA4B4D4-6D71-4841-9C94-3DE7FCFB9230}">
                <p14:media xmlns:p14="http://schemas.microsoft.com/office/powerpoint/2010/main" r:embed="rId3"/>
              </p:ext>
            </p:extLst>
          </p:nvPr>
        </p:nvPicPr>
        <p:blipFill>
          <a:blip r:embed="rId7"/>
          <a:stretch>
            <a:fillRect/>
          </a:stretch>
        </p:blipFill>
        <p:spPr>
          <a:xfrm>
            <a:off x="6197600" y="241300"/>
            <a:ext cx="5954713" cy="4872038"/>
          </a:xfrm>
          <a:prstGeom prst="rect">
            <a:avLst/>
          </a:prstGeom>
        </p:spPr>
      </p:pic>
    </p:spTree>
    <p:extLst>
      <p:ext uri="{BB962C8B-B14F-4D97-AF65-F5344CB8AC3E}">
        <p14:creationId xmlns:p14="http://schemas.microsoft.com/office/powerpoint/2010/main" val="51568773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video>
              <p:cMediaNode vol="80000">
                <p:cTn id="13" fill="hold" display="0">
                  <p:stCondLst>
                    <p:cond delay="indefinite"/>
                  </p:stCondLst>
                </p:cTn>
                <p:tgtEl>
                  <p:spTgt spid="5"/>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81352" y="423612"/>
            <a:ext cx="9349620" cy="5839582"/>
          </a:xfrm>
        </p:spPr>
        <p:txBody>
          <a:bodyPr/>
          <a:lstStyle/>
          <a:p>
            <a:pPr algn="l"/>
            <a:r>
              <a:rPr lang="en-US" sz="2800" b="1" dirty="0" smtClean="0">
                <a:solidFill>
                  <a:schemeClr val="tx1"/>
                </a:solidFill>
              </a:rPr>
              <a:t>Who </a:t>
            </a:r>
            <a:r>
              <a:rPr lang="en-US" sz="2800" b="1" dirty="0">
                <a:solidFill>
                  <a:schemeClr val="tx1"/>
                </a:solidFill>
              </a:rPr>
              <a:t>among you is wise and understanding? Let him show by his good behavior his deeds in the gentleness of wisdom. 14 But if you have bitter jealousy and selfish ambition in your heart, do not be arrogant and so lie against the truth. 15 This wisdom is not that which comes down from above, but is earthly, natural, demonic. 16 For where jealousy and selfish ambition exist, there is disorder and every evil thing. 17 But the wisdom from above is first pure, </a:t>
            </a:r>
            <a:r>
              <a:rPr lang="en-US" sz="2800" b="1" dirty="0" smtClean="0">
                <a:solidFill>
                  <a:schemeClr val="tx1"/>
                </a:solidFill>
              </a:rPr>
              <a:t>then peaceable, </a:t>
            </a:r>
            <a:r>
              <a:rPr lang="en-US" sz="2800" b="1" dirty="0">
                <a:solidFill>
                  <a:schemeClr val="tx1"/>
                </a:solidFill>
              </a:rPr>
              <a:t>gentle, reasonable, full of mercy and good fruits, </a:t>
            </a:r>
            <a:r>
              <a:rPr lang="en-US" sz="2800" b="1" dirty="0" smtClean="0">
                <a:solidFill>
                  <a:schemeClr val="tx1"/>
                </a:solidFill>
              </a:rPr>
              <a:t>unwavering</a:t>
            </a:r>
            <a:r>
              <a:rPr lang="en-US" sz="2800" b="1" dirty="0">
                <a:solidFill>
                  <a:schemeClr val="tx1"/>
                </a:solidFill>
              </a:rPr>
              <a:t>, without hypocrisy. 18 And the seed whose fruit is righteousness is sown in peace by those who make peace.</a:t>
            </a:r>
          </a:p>
        </p:txBody>
      </p:sp>
      <p:sp>
        <p:nvSpPr>
          <p:cNvPr id="5" name="Subtitle 4"/>
          <p:cNvSpPr>
            <a:spLocks noGrp="1"/>
          </p:cNvSpPr>
          <p:nvPr>
            <p:ph type="subTitle" idx="1"/>
          </p:nvPr>
        </p:nvSpPr>
        <p:spPr>
          <a:xfrm>
            <a:off x="9824378" y="6263194"/>
            <a:ext cx="2367622" cy="594806"/>
          </a:xfrm>
        </p:spPr>
        <p:txBody>
          <a:bodyPr>
            <a:normAutofit/>
          </a:bodyPr>
          <a:lstStyle/>
          <a:p>
            <a:pPr algn="l"/>
            <a:r>
              <a:rPr lang="en-US" sz="2400" b="1" dirty="0" smtClean="0">
                <a:solidFill>
                  <a:schemeClr val="tx1"/>
                </a:solidFill>
              </a:rPr>
              <a:t>James 3:13-18</a:t>
            </a:r>
            <a:endParaRPr lang="en-US" sz="2400" b="1" dirty="0">
              <a:solidFill>
                <a:schemeClr val="tx1"/>
              </a:solidFill>
            </a:endParaRPr>
          </a:p>
        </p:txBody>
      </p:sp>
    </p:spTree>
    <p:extLst>
      <p:ext uri="{BB962C8B-B14F-4D97-AF65-F5344CB8AC3E}">
        <p14:creationId xmlns:p14="http://schemas.microsoft.com/office/powerpoint/2010/main" val="1776003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81352" y="423612"/>
            <a:ext cx="9349620" cy="5839582"/>
          </a:xfrm>
        </p:spPr>
        <p:txBody>
          <a:bodyPr/>
          <a:lstStyle/>
          <a:p>
            <a:pPr algn="l"/>
            <a:r>
              <a:rPr lang="en-US" sz="2800" b="1" dirty="0" smtClean="0">
                <a:solidFill>
                  <a:schemeClr val="tx1"/>
                </a:solidFill>
              </a:rPr>
              <a:t>Who </a:t>
            </a:r>
            <a:r>
              <a:rPr lang="en-US" sz="2800" b="1" dirty="0">
                <a:solidFill>
                  <a:schemeClr val="tx1"/>
                </a:solidFill>
              </a:rPr>
              <a:t>among you is </a:t>
            </a:r>
            <a:r>
              <a:rPr lang="en-US" sz="2800" b="1" dirty="0">
                <a:solidFill>
                  <a:srgbClr val="FF0000"/>
                </a:solidFill>
              </a:rPr>
              <a:t>wise</a:t>
            </a:r>
            <a:r>
              <a:rPr lang="en-US" sz="2800" b="1" dirty="0">
                <a:solidFill>
                  <a:schemeClr val="tx1"/>
                </a:solidFill>
              </a:rPr>
              <a:t> and </a:t>
            </a:r>
            <a:r>
              <a:rPr lang="en-US" sz="2800" b="1" dirty="0">
                <a:solidFill>
                  <a:srgbClr val="FF0000"/>
                </a:solidFill>
              </a:rPr>
              <a:t>understanding</a:t>
            </a:r>
            <a:r>
              <a:rPr lang="en-US" sz="2800" b="1" dirty="0">
                <a:solidFill>
                  <a:schemeClr val="tx1"/>
                </a:solidFill>
              </a:rPr>
              <a:t>? Let him </a:t>
            </a:r>
            <a:r>
              <a:rPr lang="en-US" sz="2800" b="1" dirty="0">
                <a:solidFill>
                  <a:srgbClr val="FF0000"/>
                </a:solidFill>
              </a:rPr>
              <a:t>show</a:t>
            </a:r>
            <a:r>
              <a:rPr lang="en-US" sz="2800" b="1" dirty="0">
                <a:solidFill>
                  <a:schemeClr val="tx1"/>
                </a:solidFill>
              </a:rPr>
              <a:t> by his </a:t>
            </a:r>
            <a:r>
              <a:rPr lang="en-US" sz="2800" b="1" dirty="0">
                <a:solidFill>
                  <a:srgbClr val="FF0000"/>
                </a:solidFill>
              </a:rPr>
              <a:t>good behavior </a:t>
            </a:r>
            <a:r>
              <a:rPr lang="en-US" sz="2800" b="1" dirty="0">
                <a:solidFill>
                  <a:schemeClr val="tx1"/>
                </a:solidFill>
              </a:rPr>
              <a:t>his deeds in the </a:t>
            </a:r>
            <a:r>
              <a:rPr lang="en-US" sz="2800" b="1" dirty="0">
                <a:solidFill>
                  <a:srgbClr val="FF0000"/>
                </a:solidFill>
              </a:rPr>
              <a:t>gentleness</a:t>
            </a:r>
            <a:r>
              <a:rPr lang="en-US" sz="2800" b="1" dirty="0">
                <a:solidFill>
                  <a:schemeClr val="tx1"/>
                </a:solidFill>
              </a:rPr>
              <a:t> of wisdom. 14 </a:t>
            </a:r>
            <a:r>
              <a:rPr lang="en-US" sz="2800" b="1" dirty="0">
                <a:solidFill>
                  <a:srgbClr val="FF0000"/>
                </a:solidFill>
              </a:rPr>
              <a:t>But if you have bitter jealousy </a:t>
            </a:r>
            <a:r>
              <a:rPr lang="en-US" sz="2800" b="1" dirty="0">
                <a:solidFill>
                  <a:schemeClr val="tx1"/>
                </a:solidFill>
              </a:rPr>
              <a:t>and </a:t>
            </a:r>
            <a:r>
              <a:rPr lang="en-US" sz="2800" b="1" dirty="0">
                <a:solidFill>
                  <a:srgbClr val="FF0000"/>
                </a:solidFill>
              </a:rPr>
              <a:t>selfish ambition in your heart</a:t>
            </a:r>
            <a:r>
              <a:rPr lang="en-US" sz="2800" b="1" dirty="0">
                <a:solidFill>
                  <a:schemeClr val="tx1"/>
                </a:solidFill>
              </a:rPr>
              <a:t>, </a:t>
            </a:r>
            <a:r>
              <a:rPr lang="en-US" sz="2800" b="1" dirty="0">
                <a:solidFill>
                  <a:srgbClr val="FF0000"/>
                </a:solidFill>
              </a:rPr>
              <a:t>do not be arrogant </a:t>
            </a:r>
            <a:r>
              <a:rPr lang="en-US" sz="2800" b="1" dirty="0">
                <a:solidFill>
                  <a:schemeClr val="tx1"/>
                </a:solidFill>
              </a:rPr>
              <a:t>and so </a:t>
            </a:r>
            <a:r>
              <a:rPr lang="en-US" sz="2800" b="1" dirty="0">
                <a:solidFill>
                  <a:srgbClr val="FF0000"/>
                </a:solidFill>
              </a:rPr>
              <a:t>lie against the truth</a:t>
            </a:r>
            <a:r>
              <a:rPr lang="en-US" sz="2800" b="1" dirty="0">
                <a:solidFill>
                  <a:schemeClr val="tx1"/>
                </a:solidFill>
              </a:rPr>
              <a:t>. 15 </a:t>
            </a:r>
            <a:r>
              <a:rPr lang="en-US" sz="2800" b="1" dirty="0">
                <a:solidFill>
                  <a:srgbClr val="FF0000"/>
                </a:solidFill>
              </a:rPr>
              <a:t>This wisdom </a:t>
            </a:r>
            <a:r>
              <a:rPr lang="en-US" sz="2800" b="1" dirty="0">
                <a:solidFill>
                  <a:schemeClr val="tx1"/>
                </a:solidFill>
              </a:rPr>
              <a:t>is </a:t>
            </a:r>
            <a:r>
              <a:rPr lang="en-US" sz="2800" b="1" dirty="0">
                <a:solidFill>
                  <a:srgbClr val="FF0000"/>
                </a:solidFill>
              </a:rPr>
              <a:t>not that which comes down from above</a:t>
            </a:r>
            <a:r>
              <a:rPr lang="en-US" sz="2800" b="1" dirty="0">
                <a:solidFill>
                  <a:schemeClr val="tx1"/>
                </a:solidFill>
              </a:rPr>
              <a:t>, but is </a:t>
            </a:r>
            <a:r>
              <a:rPr lang="en-US" sz="2800" b="1" dirty="0">
                <a:solidFill>
                  <a:srgbClr val="FF0000"/>
                </a:solidFill>
              </a:rPr>
              <a:t>earthly</a:t>
            </a:r>
            <a:r>
              <a:rPr lang="en-US" sz="2800" b="1" dirty="0">
                <a:solidFill>
                  <a:schemeClr val="tx1"/>
                </a:solidFill>
              </a:rPr>
              <a:t>, </a:t>
            </a:r>
            <a:r>
              <a:rPr lang="en-US" sz="2800" b="1" dirty="0">
                <a:solidFill>
                  <a:srgbClr val="FF0000"/>
                </a:solidFill>
              </a:rPr>
              <a:t>natural</a:t>
            </a:r>
            <a:r>
              <a:rPr lang="en-US" sz="2800" b="1" dirty="0">
                <a:solidFill>
                  <a:schemeClr val="tx1"/>
                </a:solidFill>
              </a:rPr>
              <a:t>, </a:t>
            </a:r>
            <a:r>
              <a:rPr lang="en-US" sz="2800" b="1" dirty="0">
                <a:solidFill>
                  <a:srgbClr val="FF0000"/>
                </a:solidFill>
              </a:rPr>
              <a:t>demonic</a:t>
            </a:r>
            <a:r>
              <a:rPr lang="en-US" sz="2800" b="1" dirty="0">
                <a:solidFill>
                  <a:schemeClr val="tx1"/>
                </a:solidFill>
              </a:rPr>
              <a:t>. 16 For </a:t>
            </a:r>
            <a:r>
              <a:rPr lang="en-US" sz="2800" b="1" dirty="0">
                <a:solidFill>
                  <a:srgbClr val="FF0000"/>
                </a:solidFill>
              </a:rPr>
              <a:t>where jealousy and selfish ambition exist</a:t>
            </a:r>
            <a:r>
              <a:rPr lang="en-US" sz="2800" b="1" dirty="0">
                <a:solidFill>
                  <a:schemeClr val="tx1"/>
                </a:solidFill>
              </a:rPr>
              <a:t>, there is </a:t>
            </a:r>
            <a:r>
              <a:rPr lang="en-US" sz="2800" b="1" dirty="0">
                <a:solidFill>
                  <a:srgbClr val="FF0000"/>
                </a:solidFill>
              </a:rPr>
              <a:t>disorder</a:t>
            </a:r>
            <a:r>
              <a:rPr lang="en-US" sz="2800" b="1" dirty="0">
                <a:solidFill>
                  <a:schemeClr val="tx1"/>
                </a:solidFill>
              </a:rPr>
              <a:t> and </a:t>
            </a:r>
            <a:r>
              <a:rPr lang="en-US" sz="2800" b="1" dirty="0">
                <a:solidFill>
                  <a:srgbClr val="FF0000"/>
                </a:solidFill>
              </a:rPr>
              <a:t>every evil thing</a:t>
            </a:r>
            <a:r>
              <a:rPr lang="en-US" sz="2800" b="1" dirty="0">
                <a:solidFill>
                  <a:schemeClr val="tx1"/>
                </a:solidFill>
              </a:rPr>
              <a:t>. 17 But the </a:t>
            </a:r>
            <a:r>
              <a:rPr lang="en-US" sz="2800" b="1" dirty="0">
                <a:solidFill>
                  <a:srgbClr val="FF0000"/>
                </a:solidFill>
              </a:rPr>
              <a:t>wisdom from above </a:t>
            </a:r>
            <a:r>
              <a:rPr lang="en-US" sz="2800" b="1" dirty="0">
                <a:solidFill>
                  <a:schemeClr val="tx1"/>
                </a:solidFill>
              </a:rPr>
              <a:t>is first </a:t>
            </a:r>
            <a:r>
              <a:rPr lang="en-US" sz="2800" b="1" dirty="0">
                <a:solidFill>
                  <a:srgbClr val="FF0000"/>
                </a:solidFill>
              </a:rPr>
              <a:t>pure</a:t>
            </a:r>
            <a:r>
              <a:rPr lang="en-US" sz="2800" b="1" dirty="0">
                <a:solidFill>
                  <a:schemeClr val="tx1"/>
                </a:solidFill>
              </a:rPr>
              <a:t>, </a:t>
            </a:r>
            <a:r>
              <a:rPr lang="en-US" sz="2800" b="1" dirty="0" smtClean="0">
                <a:solidFill>
                  <a:schemeClr val="tx1"/>
                </a:solidFill>
              </a:rPr>
              <a:t>then </a:t>
            </a:r>
            <a:r>
              <a:rPr lang="en-US" sz="2800" b="1" dirty="0" smtClean="0">
                <a:solidFill>
                  <a:srgbClr val="FF0000"/>
                </a:solidFill>
              </a:rPr>
              <a:t>peaceable</a:t>
            </a:r>
            <a:r>
              <a:rPr lang="en-US" sz="2800" b="1" dirty="0" smtClean="0">
                <a:solidFill>
                  <a:schemeClr val="tx1"/>
                </a:solidFill>
              </a:rPr>
              <a:t>, </a:t>
            </a:r>
            <a:r>
              <a:rPr lang="en-US" sz="2800" b="1" dirty="0">
                <a:solidFill>
                  <a:srgbClr val="FF0000"/>
                </a:solidFill>
              </a:rPr>
              <a:t>gentle</a:t>
            </a:r>
            <a:r>
              <a:rPr lang="en-US" sz="2800" b="1" dirty="0">
                <a:solidFill>
                  <a:schemeClr val="tx1"/>
                </a:solidFill>
              </a:rPr>
              <a:t>, </a:t>
            </a:r>
            <a:r>
              <a:rPr lang="en-US" sz="2800" b="1" dirty="0">
                <a:solidFill>
                  <a:srgbClr val="FF0000"/>
                </a:solidFill>
              </a:rPr>
              <a:t>reasonable</a:t>
            </a:r>
            <a:r>
              <a:rPr lang="en-US" sz="2800" b="1" dirty="0">
                <a:solidFill>
                  <a:schemeClr val="tx1"/>
                </a:solidFill>
              </a:rPr>
              <a:t>, </a:t>
            </a:r>
            <a:r>
              <a:rPr lang="en-US" sz="2800" b="1" dirty="0">
                <a:solidFill>
                  <a:srgbClr val="FF0000"/>
                </a:solidFill>
              </a:rPr>
              <a:t>full of mercy </a:t>
            </a:r>
            <a:r>
              <a:rPr lang="en-US" sz="2800" b="1" dirty="0">
                <a:solidFill>
                  <a:schemeClr val="tx1"/>
                </a:solidFill>
              </a:rPr>
              <a:t>and </a:t>
            </a:r>
            <a:r>
              <a:rPr lang="en-US" sz="2800" b="1" dirty="0">
                <a:solidFill>
                  <a:srgbClr val="FF0000"/>
                </a:solidFill>
              </a:rPr>
              <a:t>good fruits</a:t>
            </a:r>
            <a:r>
              <a:rPr lang="en-US" sz="2800" b="1" dirty="0">
                <a:solidFill>
                  <a:schemeClr val="tx1"/>
                </a:solidFill>
              </a:rPr>
              <a:t>, </a:t>
            </a:r>
            <a:r>
              <a:rPr lang="en-US" sz="2800" b="1" dirty="0" smtClean="0">
                <a:solidFill>
                  <a:srgbClr val="FF0000"/>
                </a:solidFill>
              </a:rPr>
              <a:t>unwavering</a:t>
            </a:r>
            <a:r>
              <a:rPr lang="en-US" sz="2800" b="1" dirty="0">
                <a:solidFill>
                  <a:schemeClr val="tx1"/>
                </a:solidFill>
              </a:rPr>
              <a:t>, </a:t>
            </a:r>
            <a:r>
              <a:rPr lang="en-US" sz="2800" b="1" dirty="0">
                <a:solidFill>
                  <a:srgbClr val="FF0000"/>
                </a:solidFill>
              </a:rPr>
              <a:t>without hypocrisy</a:t>
            </a:r>
            <a:r>
              <a:rPr lang="en-US" sz="2800" b="1" dirty="0">
                <a:solidFill>
                  <a:schemeClr val="tx1"/>
                </a:solidFill>
              </a:rPr>
              <a:t>. 18 And the </a:t>
            </a:r>
            <a:r>
              <a:rPr lang="en-US" sz="2800" b="1" dirty="0">
                <a:solidFill>
                  <a:srgbClr val="FF0000"/>
                </a:solidFill>
              </a:rPr>
              <a:t>seed whose fruit is righteousness</a:t>
            </a:r>
            <a:r>
              <a:rPr lang="en-US" sz="2800" b="1" dirty="0">
                <a:solidFill>
                  <a:schemeClr val="tx1"/>
                </a:solidFill>
              </a:rPr>
              <a:t> is </a:t>
            </a:r>
            <a:r>
              <a:rPr lang="en-US" sz="2800" b="1" dirty="0">
                <a:solidFill>
                  <a:srgbClr val="FF0000"/>
                </a:solidFill>
              </a:rPr>
              <a:t>sown in peace </a:t>
            </a:r>
            <a:r>
              <a:rPr lang="en-US" sz="2800" b="1" dirty="0">
                <a:solidFill>
                  <a:schemeClr val="tx1"/>
                </a:solidFill>
              </a:rPr>
              <a:t>by </a:t>
            </a:r>
            <a:r>
              <a:rPr lang="en-US" sz="2800" b="1" dirty="0">
                <a:solidFill>
                  <a:srgbClr val="FF0000"/>
                </a:solidFill>
              </a:rPr>
              <a:t>those who make peace</a:t>
            </a:r>
            <a:r>
              <a:rPr lang="en-US" sz="2800" b="1" dirty="0">
                <a:solidFill>
                  <a:schemeClr val="tx1"/>
                </a:solidFill>
              </a:rPr>
              <a:t>.</a:t>
            </a:r>
          </a:p>
        </p:txBody>
      </p:sp>
      <p:sp>
        <p:nvSpPr>
          <p:cNvPr id="5" name="Subtitle 4"/>
          <p:cNvSpPr>
            <a:spLocks noGrp="1"/>
          </p:cNvSpPr>
          <p:nvPr>
            <p:ph type="subTitle" idx="1"/>
          </p:nvPr>
        </p:nvSpPr>
        <p:spPr>
          <a:xfrm>
            <a:off x="9824378" y="6263194"/>
            <a:ext cx="2367622" cy="594806"/>
          </a:xfrm>
        </p:spPr>
        <p:txBody>
          <a:bodyPr>
            <a:normAutofit/>
          </a:bodyPr>
          <a:lstStyle/>
          <a:p>
            <a:pPr algn="l"/>
            <a:r>
              <a:rPr lang="en-US" sz="2400" b="1" dirty="0" smtClean="0">
                <a:solidFill>
                  <a:schemeClr val="tx1"/>
                </a:solidFill>
              </a:rPr>
              <a:t>James 3:13-18</a:t>
            </a:r>
            <a:endParaRPr lang="en-US" sz="2400" b="1" dirty="0">
              <a:solidFill>
                <a:schemeClr val="tx1"/>
              </a:solidFill>
            </a:endParaRPr>
          </a:p>
        </p:txBody>
      </p:sp>
    </p:spTree>
    <p:extLst>
      <p:ext uri="{BB962C8B-B14F-4D97-AF65-F5344CB8AC3E}">
        <p14:creationId xmlns:p14="http://schemas.microsoft.com/office/powerpoint/2010/main" val="2107934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905" y="33382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Socrates</a:t>
            </a:r>
            <a:endParaRPr lang="en-US" sz="4400" b="1" dirty="0">
              <a:ln/>
              <a:solidFill>
                <a:schemeClr val="accent3"/>
              </a:solidFill>
            </a:endParaRPr>
          </a:p>
        </p:txBody>
      </p:sp>
      <p:sp>
        <p:nvSpPr>
          <p:cNvPr id="3" name="Content Placeholder 2"/>
          <p:cNvSpPr>
            <a:spLocks noGrp="1"/>
          </p:cNvSpPr>
          <p:nvPr>
            <p:ph idx="1"/>
          </p:nvPr>
        </p:nvSpPr>
        <p:spPr>
          <a:xfrm>
            <a:off x="241905" y="1275217"/>
            <a:ext cx="9482666" cy="5169126"/>
          </a:xfrm>
        </p:spPr>
        <p:txBody>
          <a:bodyPr>
            <a:normAutofit/>
          </a:bodyPr>
          <a:lstStyle/>
          <a:p>
            <a:r>
              <a:rPr lang="en-US" sz="2600" b="1" dirty="0" smtClean="0"/>
              <a:t>Socrates (born 470 </a:t>
            </a:r>
            <a:r>
              <a:rPr lang="en-US" sz="2600" b="1" dirty="0" err="1" smtClean="0"/>
              <a:t>b.c.</a:t>
            </a:r>
            <a:r>
              <a:rPr lang="en-US" sz="2600" b="1" dirty="0" smtClean="0"/>
              <a:t>) is known as the “Father of Philosophy.”</a:t>
            </a:r>
          </a:p>
          <a:p>
            <a:r>
              <a:rPr lang="en-US" sz="2600" b="1" dirty="0" smtClean="0"/>
              <a:t>Socrates refused to call himself wise because only God could be wise.</a:t>
            </a:r>
          </a:p>
          <a:p>
            <a:r>
              <a:rPr lang="en-US" sz="2600" b="1" dirty="0" smtClean="0"/>
              <a:t>Socrates borrowed a word coined by Pythagoras 100 years earlier. The word was </a:t>
            </a:r>
            <a:r>
              <a:rPr lang="en-US" sz="2600" b="1" dirty="0" err="1" smtClean="0"/>
              <a:t>philosohos</a:t>
            </a:r>
            <a:r>
              <a:rPr lang="en-US" sz="2600" b="1" dirty="0" smtClean="0"/>
              <a:t>: Philosophy.</a:t>
            </a:r>
          </a:p>
          <a:p>
            <a:r>
              <a:rPr lang="en-US" sz="2600" b="1" dirty="0" smtClean="0"/>
              <a:t>Philosophy means: Lover of wisdom.</a:t>
            </a:r>
          </a:p>
          <a:p>
            <a:r>
              <a:rPr lang="en-US" sz="2600" b="1" dirty="0" smtClean="0"/>
              <a:t>Socrates claimed that he was not wise. He was simply a lover of wisdom.</a:t>
            </a:r>
          </a:p>
          <a:p>
            <a:r>
              <a:rPr lang="en-US" sz="2600" b="1" dirty="0" smtClean="0"/>
              <a:t>Even as a pantheistic pagan, Socrates knew that true wisdom did not originate with man.</a:t>
            </a:r>
          </a:p>
          <a:p>
            <a:endParaRPr lang="en-US" dirty="0"/>
          </a:p>
        </p:txBody>
      </p:sp>
    </p:spTree>
    <p:extLst>
      <p:ext uri="{BB962C8B-B14F-4D97-AF65-F5344CB8AC3E}">
        <p14:creationId xmlns:p14="http://schemas.microsoft.com/office/powerpoint/2010/main" val="35842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419" y="377371"/>
            <a:ext cx="9221409" cy="798286"/>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Wisdom is a gift that God promises to give</a:t>
            </a:r>
            <a:endParaRPr lang="en-US" b="1" dirty="0">
              <a:ln/>
              <a:solidFill>
                <a:schemeClr val="accent3"/>
              </a:solidFill>
            </a:endParaRPr>
          </a:p>
        </p:txBody>
      </p:sp>
      <p:sp>
        <p:nvSpPr>
          <p:cNvPr id="3" name="Content Placeholder 2"/>
          <p:cNvSpPr>
            <a:spLocks noGrp="1"/>
          </p:cNvSpPr>
          <p:nvPr>
            <p:ph idx="1"/>
          </p:nvPr>
        </p:nvSpPr>
        <p:spPr>
          <a:xfrm>
            <a:off x="256419" y="1318761"/>
            <a:ext cx="9976152" cy="3880773"/>
          </a:xfrm>
        </p:spPr>
        <p:txBody>
          <a:bodyPr>
            <a:noAutofit/>
          </a:bodyPr>
          <a:lstStyle/>
          <a:p>
            <a:r>
              <a:rPr lang="en-US" sz="3200" b="1" dirty="0" smtClean="0">
                <a:solidFill>
                  <a:srgbClr val="FF0000"/>
                </a:solidFill>
              </a:rPr>
              <a:t>Like all other gifts, it is conditional!</a:t>
            </a:r>
          </a:p>
          <a:p>
            <a:r>
              <a:rPr lang="en-US" sz="3200" b="1" dirty="0" smtClean="0"/>
              <a:t>“If any of you lacks wisdom, let him ask of God, who gives to all generously and without reproach, and it will be given to him.” James 1:5</a:t>
            </a:r>
          </a:p>
          <a:p>
            <a:r>
              <a:rPr lang="en-US" sz="3200" b="1" dirty="0" smtClean="0"/>
              <a:t>“But he must ask in faith without any doubting…” James 1:6</a:t>
            </a:r>
          </a:p>
          <a:p>
            <a:r>
              <a:rPr lang="en-US" sz="3200" b="1" dirty="0" smtClean="0"/>
              <a:t>“Who among you is wise and understanding? Let him show by his good behavior his deeds in the gentleness of wisdom.” James 3:13</a:t>
            </a:r>
            <a:endParaRPr lang="en-US" sz="3200" b="1" dirty="0"/>
          </a:p>
        </p:txBody>
      </p:sp>
    </p:spTree>
    <p:extLst>
      <p:ext uri="{BB962C8B-B14F-4D97-AF65-F5344CB8AC3E}">
        <p14:creationId xmlns:p14="http://schemas.microsoft.com/office/powerpoint/2010/main" val="342611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63" y="304800"/>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There are two types of wisdom!</a:t>
            </a:r>
            <a:endParaRPr lang="en-US" b="1" dirty="0">
              <a:ln/>
              <a:solidFill>
                <a:schemeClr val="accent3"/>
              </a:solidFill>
            </a:endParaRPr>
          </a:p>
        </p:txBody>
      </p:sp>
      <p:sp>
        <p:nvSpPr>
          <p:cNvPr id="3" name="Content Placeholder 2"/>
          <p:cNvSpPr>
            <a:spLocks noGrp="1"/>
          </p:cNvSpPr>
          <p:nvPr>
            <p:ph idx="1"/>
          </p:nvPr>
        </p:nvSpPr>
        <p:spPr>
          <a:xfrm>
            <a:off x="198363" y="1521960"/>
            <a:ext cx="9700380" cy="5336040"/>
          </a:xfrm>
        </p:spPr>
        <p:txBody>
          <a:bodyPr>
            <a:normAutofit/>
          </a:bodyPr>
          <a:lstStyle/>
          <a:p>
            <a:r>
              <a:rPr lang="en-US" sz="3600" b="1" dirty="0" smtClean="0"/>
              <a:t>Godly wisdom</a:t>
            </a:r>
          </a:p>
          <a:p>
            <a:r>
              <a:rPr lang="en-US" sz="3600" b="1" dirty="0" smtClean="0"/>
              <a:t>Worldly wisdom</a:t>
            </a:r>
          </a:p>
          <a:p>
            <a:r>
              <a:rPr lang="en-US" sz="3600" b="1" dirty="0" smtClean="0"/>
              <a:t>Everyone has access to worldly wisdom</a:t>
            </a:r>
          </a:p>
          <a:p>
            <a:r>
              <a:rPr lang="en-US" sz="3600" b="1" dirty="0" smtClean="0"/>
              <a:t>Only followers of Jesus have access to godly wisdom</a:t>
            </a:r>
          </a:p>
          <a:p>
            <a:r>
              <a:rPr lang="en-US" sz="3600" b="1" dirty="0" smtClean="0"/>
              <a:t>In the weeks to come, we will define, compare and contrast both</a:t>
            </a:r>
            <a:endParaRPr lang="en-US" sz="3600" b="1" dirty="0"/>
          </a:p>
        </p:txBody>
      </p:sp>
    </p:spTree>
    <p:extLst>
      <p:ext uri="{BB962C8B-B14F-4D97-AF65-F5344CB8AC3E}">
        <p14:creationId xmlns:p14="http://schemas.microsoft.com/office/powerpoint/2010/main" val="207285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934" y="420914"/>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6000" b="1" dirty="0" smtClean="0">
                <a:ln/>
                <a:solidFill>
                  <a:schemeClr val="accent3"/>
                </a:solidFill>
              </a:rPr>
              <a:t>Wisdom</a:t>
            </a:r>
            <a:endParaRPr lang="en-US" sz="6000" b="1" dirty="0">
              <a:ln/>
              <a:solidFill>
                <a:schemeClr val="accent3"/>
              </a:solidFill>
            </a:endParaRPr>
          </a:p>
        </p:txBody>
      </p:sp>
      <p:sp>
        <p:nvSpPr>
          <p:cNvPr id="3" name="Content Placeholder 2"/>
          <p:cNvSpPr>
            <a:spLocks noGrp="1"/>
          </p:cNvSpPr>
          <p:nvPr>
            <p:ph idx="1"/>
          </p:nvPr>
        </p:nvSpPr>
        <p:spPr>
          <a:xfrm>
            <a:off x="270934" y="1478418"/>
            <a:ext cx="9584266" cy="3880773"/>
          </a:xfrm>
        </p:spPr>
        <p:txBody>
          <a:bodyPr>
            <a:noAutofit/>
          </a:bodyPr>
          <a:lstStyle/>
          <a:p>
            <a:r>
              <a:rPr lang="en-US" sz="2800" b="1" dirty="0" smtClean="0">
                <a:solidFill>
                  <a:srgbClr val="FF0000"/>
                </a:solidFill>
              </a:rPr>
              <a:t>What is godly wisdom?</a:t>
            </a:r>
          </a:p>
          <a:p>
            <a:pPr lvl="1"/>
            <a:r>
              <a:rPr lang="en-US" sz="2400" b="1" dirty="0" smtClean="0"/>
              <a:t>Knowing the mind of Christ. Seeing the world from God’s perspective.</a:t>
            </a:r>
          </a:p>
          <a:p>
            <a:r>
              <a:rPr lang="en-US" sz="2800" b="1" dirty="0" smtClean="0">
                <a:solidFill>
                  <a:srgbClr val="FF0000"/>
                </a:solidFill>
              </a:rPr>
              <a:t>What is worldly wisdom?</a:t>
            </a:r>
          </a:p>
          <a:p>
            <a:pPr lvl="1"/>
            <a:r>
              <a:rPr lang="en-US" sz="2400" b="1" dirty="0" smtClean="0"/>
              <a:t>Knowledge and understanding that is derived from personal experience and the five senses.</a:t>
            </a:r>
          </a:p>
          <a:p>
            <a:pPr lvl="1"/>
            <a:r>
              <a:rPr lang="en-US" sz="2400" b="1" dirty="0" smtClean="0"/>
              <a:t>Later we will see that worldly wisdom is described as being demonic.</a:t>
            </a:r>
          </a:p>
          <a:p>
            <a:pPr lvl="1"/>
            <a:r>
              <a:rPr lang="en-US" sz="2400" b="1" dirty="0" smtClean="0">
                <a:solidFill>
                  <a:srgbClr val="FF0000"/>
                </a:solidFill>
              </a:rPr>
              <a:t>In my opinion, </a:t>
            </a:r>
            <a:r>
              <a:rPr lang="en-US" sz="2400" b="1" dirty="0" smtClean="0"/>
              <a:t>James is not teaching that worldly wisdom is intrinsically demonic. I believe he is teaching that when we attempt to understand God’s will and God’s ways by using worldly wisdom, then it becomes demonic. </a:t>
            </a:r>
            <a:endParaRPr lang="en-US" sz="2400" b="1" dirty="0"/>
          </a:p>
        </p:txBody>
      </p:sp>
    </p:spTree>
    <p:extLst>
      <p:ext uri="{BB962C8B-B14F-4D97-AF65-F5344CB8AC3E}">
        <p14:creationId xmlns:p14="http://schemas.microsoft.com/office/powerpoint/2010/main" val="318238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449" y="362857"/>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Walking in Wisdom</a:t>
            </a:r>
            <a:endParaRPr lang="en-US" sz="4800" b="1" dirty="0">
              <a:ln/>
              <a:solidFill>
                <a:schemeClr val="accent3"/>
              </a:solidFill>
            </a:endParaRPr>
          </a:p>
        </p:txBody>
      </p:sp>
      <p:sp>
        <p:nvSpPr>
          <p:cNvPr id="3" name="Content Placeholder 2"/>
          <p:cNvSpPr>
            <a:spLocks noGrp="1"/>
          </p:cNvSpPr>
          <p:nvPr>
            <p:ph idx="1"/>
          </p:nvPr>
        </p:nvSpPr>
        <p:spPr>
          <a:xfrm>
            <a:off x="285449" y="1521961"/>
            <a:ext cx="9598780" cy="5169125"/>
          </a:xfrm>
        </p:spPr>
        <p:txBody>
          <a:bodyPr>
            <a:normAutofit/>
          </a:bodyPr>
          <a:lstStyle/>
          <a:p>
            <a:r>
              <a:rPr lang="en-US" sz="2400" b="1" dirty="0" smtClean="0">
                <a:solidFill>
                  <a:schemeClr val="tx1"/>
                </a:solidFill>
              </a:rPr>
              <a:t>“Who </a:t>
            </a:r>
            <a:r>
              <a:rPr lang="en-US" sz="2400" b="1" dirty="0">
                <a:solidFill>
                  <a:schemeClr val="tx1"/>
                </a:solidFill>
              </a:rPr>
              <a:t>among you is wise and understanding? Let him show by his good behavior his deeds in the gentleness of wisdom</a:t>
            </a:r>
            <a:r>
              <a:rPr lang="en-US" sz="2400" b="1" dirty="0" smtClean="0">
                <a:solidFill>
                  <a:schemeClr val="tx1"/>
                </a:solidFill>
              </a:rPr>
              <a:t>.” James 3:13</a:t>
            </a:r>
          </a:p>
          <a:p>
            <a:r>
              <a:rPr lang="en-US" sz="2400" b="1" dirty="0" smtClean="0">
                <a:solidFill>
                  <a:schemeClr val="tx1"/>
                </a:solidFill>
              </a:rPr>
              <a:t>James associates wisdom and understanding together. To have one is to have the other.</a:t>
            </a:r>
          </a:p>
          <a:p>
            <a:r>
              <a:rPr lang="en-US" sz="2400" b="1" dirty="0" smtClean="0">
                <a:solidFill>
                  <a:srgbClr val="C00000"/>
                </a:solidFill>
              </a:rPr>
              <a:t>Wisdom</a:t>
            </a:r>
            <a:r>
              <a:rPr lang="en-US" sz="2400" b="1" dirty="0" smtClean="0">
                <a:solidFill>
                  <a:schemeClr val="tx1"/>
                </a:solidFill>
              </a:rPr>
              <a:t> is knowing the mind of Christ. Seeing the world from God’s perspective.</a:t>
            </a:r>
          </a:p>
          <a:p>
            <a:r>
              <a:rPr lang="en-US" sz="2400" b="1" dirty="0" smtClean="0">
                <a:solidFill>
                  <a:srgbClr val="C00000"/>
                </a:solidFill>
              </a:rPr>
              <a:t>Understanding</a:t>
            </a:r>
            <a:r>
              <a:rPr lang="en-US" sz="2400" b="1" dirty="0" smtClean="0">
                <a:solidFill>
                  <a:schemeClr val="tx1"/>
                </a:solidFill>
              </a:rPr>
              <a:t>, as it is used here, is to have expert and professional knowledge. It is to have a deep and established understanding about something.</a:t>
            </a:r>
          </a:p>
          <a:p>
            <a:r>
              <a:rPr lang="en-US" sz="2400" b="1" dirty="0" smtClean="0">
                <a:solidFill>
                  <a:schemeClr val="tx1"/>
                </a:solidFill>
              </a:rPr>
              <a:t>The particular Greek word used here for knowledge is not used anywhere else in the Bible. </a:t>
            </a:r>
          </a:p>
        </p:txBody>
      </p:sp>
    </p:spTree>
    <p:extLst>
      <p:ext uri="{BB962C8B-B14F-4D97-AF65-F5344CB8AC3E}">
        <p14:creationId xmlns:p14="http://schemas.microsoft.com/office/powerpoint/2010/main" val="74204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154</TotalTime>
  <Words>1480</Words>
  <Application>Microsoft Office PowerPoint</Application>
  <PresentationFormat>Widescreen</PresentationFormat>
  <Paragraphs>71</Paragraphs>
  <Slides>16</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What Wise Men Know About Wisdom</vt:lpstr>
      <vt:lpstr>PowerPoint Presentation</vt:lpstr>
      <vt:lpstr>Who among you is wise and understanding? Let him show by his good behavior his deeds in the gentleness of wisdom. 14 But if you have bitter jealousy and selfish ambition in your heart, do not be arrogant and so lie against the truth. 15 This wisdom is not that which comes down from above, but is earthly, natural, demonic. 16 For where jealousy and selfish ambition exist, there is disorder and every evil thing. 17 But the wisdom from above is first pure, then peaceable, gentle, reasonable, full of mercy and good fruits, unwavering, without hypocrisy. 18 And the seed whose fruit is righteousness is sown in peace by those who make peace.</vt:lpstr>
      <vt:lpstr>Who among you is wise and understanding? Let him show by his good behavior his deeds in the gentleness of wisdom. 14 But if you have bitter jealousy and selfish ambition in your heart, do not be arrogant and so lie against the truth. 15 This wisdom is not that which comes down from above, but is earthly, natural, demonic. 16 For where jealousy and selfish ambition exist, there is disorder and every evil thing. 17 But the wisdom from above is first pure, then peaceable, gentle, reasonable, full of mercy and good fruits, unwavering, without hypocrisy. 18 And the seed whose fruit is righteousness is sown in peace by those who make peace.</vt:lpstr>
      <vt:lpstr>Socrates</vt:lpstr>
      <vt:lpstr>Wisdom is a gift that God promises to give</vt:lpstr>
      <vt:lpstr>There are two types of wisdom!</vt:lpstr>
      <vt:lpstr>Wisdom</vt:lpstr>
      <vt:lpstr>Walking in Wisdom</vt:lpstr>
      <vt:lpstr>Walking in Wisdom</vt:lpstr>
      <vt:lpstr>How to Recognize Wisdom</vt:lpstr>
      <vt:lpstr>Putting it Together: </vt:lpstr>
      <vt:lpstr>How to Grow in Wisdom:</vt:lpstr>
      <vt:lpstr>How to Grow in Wisdom:</vt:lpstr>
      <vt:lpstr>A story of inspiration</vt:lpstr>
      <vt:lpstr>Wisdom is not only defined by what you know. It is demonstrated in how you live. A wise person will be a Christ-like person.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Wise Men Know About Wisdom</dc:title>
  <dc:creator>Mark Carpenter</dc:creator>
  <cp:lastModifiedBy>Mark Carpenter</cp:lastModifiedBy>
  <cp:revision>40</cp:revision>
  <dcterms:created xsi:type="dcterms:W3CDTF">2019-01-27T21:08:48Z</dcterms:created>
  <dcterms:modified xsi:type="dcterms:W3CDTF">2019-01-27T23:51:58Z</dcterms:modified>
</cp:coreProperties>
</file>