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0" r:id="rId3"/>
    <p:sldId id="259" r:id="rId4"/>
    <p:sldId id="258" r:id="rId5"/>
    <p:sldId id="266" r:id="rId6"/>
    <p:sldId id="257" r:id="rId7"/>
    <p:sldId id="267" r:id="rId8"/>
    <p:sldId id="264" r:id="rId9"/>
    <p:sldId id="265" r:id="rId10"/>
    <p:sldId id="263" r:id="rId11"/>
    <p:sldId id="272" r:id="rId12"/>
    <p:sldId id="261" r:id="rId13"/>
    <p:sldId id="271" r:id="rId14"/>
    <p:sldId id="273" r:id="rId15"/>
    <p:sldId id="270" r:id="rId16"/>
    <p:sldId id="269" r:id="rId17"/>
    <p:sldId id="268"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636" autoAdjust="0"/>
    <p:restoredTop sz="94660"/>
  </p:normalViewPr>
  <p:slideViewPr>
    <p:cSldViewPr snapToGrid="0">
      <p:cViewPr varScale="1">
        <p:scale>
          <a:sx n="96" d="100"/>
          <a:sy n="96" d="100"/>
        </p:scale>
        <p:origin x="102"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D8D9665-C1A5-4BC9-99F5-68232506B3A3}" type="datetimeFigureOut">
              <a:rPr lang="en-US" smtClean="0"/>
              <a:t>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6E908-3D03-4F90-B447-589CF7E0DE06}" type="slidenum">
              <a:rPr lang="en-US" smtClean="0"/>
              <a:t>‹#›</a:t>
            </a:fld>
            <a:endParaRPr lang="en-US"/>
          </a:p>
        </p:txBody>
      </p:sp>
    </p:spTree>
    <p:extLst>
      <p:ext uri="{BB962C8B-B14F-4D97-AF65-F5344CB8AC3E}">
        <p14:creationId xmlns:p14="http://schemas.microsoft.com/office/powerpoint/2010/main" val="1257078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D8D9665-C1A5-4BC9-99F5-68232506B3A3}" type="datetimeFigureOut">
              <a:rPr lang="en-US" smtClean="0"/>
              <a:t>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6E908-3D03-4F90-B447-589CF7E0DE06}" type="slidenum">
              <a:rPr lang="en-US" smtClean="0"/>
              <a:t>‹#›</a:t>
            </a:fld>
            <a:endParaRPr lang="en-US"/>
          </a:p>
        </p:txBody>
      </p:sp>
    </p:spTree>
    <p:extLst>
      <p:ext uri="{BB962C8B-B14F-4D97-AF65-F5344CB8AC3E}">
        <p14:creationId xmlns:p14="http://schemas.microsoft.com/office/powerpoint/2010/main" val="310147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D8D9665-C1A5-4BC9-99F5-68232506B3A3}" type="datetimeFigureOut">
              <a:rPr lang="en-US" smtClean="0"/>
              <a:t>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6E908-3D03-4F90-B447-589CF7E0DE0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3320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D8D9665-C1A5-4BC9-99F5-68232506B3A3}" type="datetimeFigureOut">
              <a:rPr lang="en-US" smtClean="0"/>
              <a:t>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6E908-3D03-4F90-B447-589CF7E0DE06}" type="slidenum">
              <a:rPr lang="en-US" smtClean="0"/>
              <a:t>‹#›</a:t>
            </a:fld>
            <a:endParaRPr lang="en-US"/>
          </a:p>
        </p:txBody>
      </p:sp>
    </p:spTree>
    <p:extLst>
      <p:ext uri="{BB962C8B-B14F-4D97-AF65-F5344CB8AC3E}">
        <p14:creationId xmlns:p14="http://schemas.microsoft.com/office/powerpoint/2010/main" val="36207261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D8D9665-C1A5-4BC9-99F5-68232506B3A3}" type="datetimeFigureOut">
              <a:rPr lang="en-US" smtClean="0"/>
              <a:t>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6E908-3D03-4F90-B447-589CF7E0DE0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370285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D8D9665-C1A5-4BC9-99F5-68232506B3A3}" type="datetimeFigureOut">
              <a:rPr lang="en-US" smtClean="0"/>
              <a:t>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6E908-3D03-4F90-B447-589CF7E0DE06}" type="slidenum">
              <a:rPr lang="en-US" smtClean="0"/>
              <a:t>‹#›</a:t>
            </a:fld>
            <a:endParaRPr lang="en-US"/>
          </a:p>
        </p:txBody>
      </p:sp>
    </p:spTree>
    <p:extLst>
      <p:ext uri="{BB962C8B-B14F-4D97-AF65-F5344CB8AC3E}">
        <p14:creationId xmlns:p14="http://schemas.microsoft.com/office/powerpoint/2010/main" val="21535720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8D9665-C1A5-4BC9-99F5-68232506B3A3}" type="datetimeFigureOut">
              <a:rPr lang="en-US" smtClean="0"/>
              <a:t>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6E908-3D03-4F90-B447-589CF7E0DE06}" type="slidenum">
              <a:rPr lang="en-US" smtClean="0"/>
              <a:t>‹#›</a:t>
            </a:fld>
            <a:endParaRPr lang="en-US"/>
          </a:p>
        </p:txBody>
      </p:sp>
    </p:spTree>
    <p:extLst>
      <p:ext uri="{BB962C8B-B14F-4D97-AF65-F5344CB8AC3E}">
        <p14:creationId xmlns:p14="http://schemas.microsoft.com/office/powerpoint/2010/main" val="36857908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8D9665-C1A5-4BC9-99F5-68232506B3A3}" type="datetimeFigureOut">
              <a:rPr lang="en-US" smtClean="0"/>
              <a:t>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6E908-3D03-4F90-B447-589CF7E0DE06}" type="slidenum">
              <a:rPr lang="en-US" smtClean="0"/>
              <a:t>‹#›</a:t>
            </a:fld>
            <a:endParaRPr lang="en-US"/>
          </a:p>
        </p:txBody>
      </p:sp>
    </p:spTree>
    <p:extLst>
      <p:ext uri="{BB962C8B-B14F-4D97-AF65-F5344CB8AC3E}">
        <p14:creationId xmlns:p14="http://schemas.microsoft.com/office/powerpoint/2010/main" val="1804549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8D9665-C1A5-4BC9-99F5-68232506B3A3}" type="datetimeFigureOut">
              <a:rPr lang="en-US" smtClean="0"/>
              <a:t>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6E908-3D03-4F90-B447-589CF7E0DE06}" type="slidenum">
              <a:rPr lang="en-US" smtClean="0"/>
              <a:t>‹#›</a:t>
            </a:fld>
            <a:endParaRPr lang="en-US"/>
          </a:p>
        </p:txBody>
      </p:sp>
    </p:spTree>
    <p:extLst>
      <p:ext uri="{BB962C8B-B14F-4D97-AF65-F5344CB8AC3E}">
        <p14:creationId xmlns:p14="http://schemas.microsoft.com/office/powerpoint/2010/main" val="478038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D8D9665-C1A5-4BC9-99F5-68232506B3A3}" type="datetimeFigureOut">
              <a:rPr lang="en-US" smtClean="0"/>
              <a:t>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46E908-3D03-4F90-B447-589CF7E0DE06}" type="slidenum">
              <a:rPr lang="en-US" smtClean="0"/>
              <a:t>‹#›</a:t>
            </a:fld>
            <a:endParaRPr lang="en-US"/>
          </a:p>
        </p:txBody>
      </p:sp>
    </p:spTree>
    <p:extLst>
      <p:ext uri="{BB962C8B-B14F-4D97-AF65-F5344CB8AC3E}">
        <p14:creationId xmlns:p14="http://schemas.microsoft.com/office/powerpoint/2010/main" val="927001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D8D9665-C1A5-4BC9-99F5-68232506B3A3}" type="datetimeFigureOut">
              <a:rPr lang="en-US" smtClean="0"/>
              <a:t>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46E908-3D03-4F90-B447-589CF7E0DE06}" type="slidenum">
              <a:rPr lang="en-US" smtClean="0"/>
              <a:t>‹#›</a:t>
            </a:fld>
            <a:endParaRPr lang="en-US"/>
          </a:p>
        </p:txBody>
      </p:sp>
    </p:spTree>
    <p:extLst>
      <p:ext uri="{BB962C8B-B14F-4D97-AF65-F5344CB8AC3E}">
        <p14:creationId xmlns:p14="http://schemas.microsoft.com/office/powerpoint/2010/main" val="1006811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D8D9665-C1A5-4BC9-99F5-68232506B3A3}" type="datetimeFigureOut">
              <a:rPr lang="en-US" smtClean="0"/>
              <a:t>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46E908-3D03-4F90-B447-589CF7E0DE06}" type="slidenum">
              <a:rPr lang="en-US" smtClean="0"/>
              <a:t>‹#›</a:t>
            </a:fld>
            <a:endParaRPr lang="en-US"/>
          </a:p>
        </p:txBody>
      </p:sp>
    </p:spTree>
    <p:extLst>
      <p:ext uri="{BB962C8B-B14F-4D97-AF65-F5344CB8AC3E}">
        <p14:creationId xmlns:p14="http://schemas.microsoft.com/office/powerpoint/2010/main" val="3642974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D8D9665-C1A5-4BC9-99F5-68232506B3A3}" type="datetimeFigureOut">
              <a:rPr lang="en-US" smtClean="0"/>
              <a:t>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46E908-3D03-4F90-B447-589CF7E0DE06}" type="slidenum">
              <a:rPr lang="en-US" smtClean="0"/>
              <a:t>‹#›</a:t>
            </a:fld>
            <a:endParaRPr lang="en-US"/>
          </a:p>
        </p:txBody>
      </p:sp>
    </p:spTree>
    <p:extLst>
      <p:ext uri="{BB962C8B-B14F-4D97-AF65-F5344CB8AC3E}">
        <p14:creationId xmlns:p14="http://schemas.microsoft.com/office/powerpoint/2010/main" val="1390431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8D9665-C1A5-4BC9-99F5-68232506B3A3}" type="datetimeFigureOut">
              <a:rPr lang="en-US" smtClean="0"/>
              <a:t>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46E908-3D03-4F90-B447-589CF7E0DE06}" type="slidenum">
              <a:rPr lang="en-US" smtClean="0"/>
              <a:t>‹#›</a:t>
            </a:fld>
            <a:endParaRPr lang="en-US"/>
          </a:p>
        </p:txBody>
      </p:sp>
    </p:spTree>
    <p:extLst>
      <p:ext uri="{BB962C8B-B14F-4D97-AF65-F5344CB8AC3E}">
        <p14:creationId xmlns:p14="http://schemas.microsoft.com/office/powerpoint/2010/main" val="628530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D8D9665-C1A5-4BC9-99F5-68232506B3A3}" type="datetimeFigureOut">
              <a:rPr lang="en-US" smtClean="0"/>
              <a:t>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46E908-3D03-4F90-B447-589CF7E0DE06}" type="slidenum">
              <a:rPr lang="en-US" smtClean="0"/>
              <a:t>‹#›</a:t>
            </a:fld>
            <a:endParaRPr lang="en-US"/>
          </a:p>
        </p:txBody>
      </p:sp>
    </p:spTree>
    <p:extLst>
      <p:ext uri="{BB962C8B-B14F-4D97-AF65-F5344CB8AC3E}">
        <p14:creationId xmlns:p14="http://schemas.microsoft.com/office/powerpoint/2010/main" val="2643460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46E908-3D03-4F90-B447-589CF7E0DE06}" type="slidenum">
              <a:rPr lang="en-US" smtClean="0"/>
              <a:t>‹#›</a:t>
            </a:fld>
            <a:endParaRPr lang="en-US"/>
          </a:p>
        </p:txBody>
      </p:sp>
      <p:sp>
        <p:nvSpPr>
          <p:cNvPr id="5" name="Date Placeholder 4"/>
          <p:cNvSpPr>
            <a:spLocks noGrp="1"/>
          </p:cNvSpPr>
          <p:nvPr>
            <p:ph type="dt" sz="half" idx="10"/>
          </p:nvPr>
        </p:nvSpPr>
        <p:spPr/>
        <p:txBody>
          <a:bodyPr/>
          <a:lstStyle/>
          <a:p>
            <a:fld id="{3D8D9665-C1A5-4BC9-99F5-68232506B3A3}" type="datetimeFigureOut">
              <a:rPr lang="en-US" smtClean="0"/>
              <a:t>2/3/2019</a:t>
            </a:fld>
            <a:endParaRPr lang="en-US"/>
          </a:p>
        </p:txBody>
      </p:sp>
    </p:spTree>
    <p:extLst>
      <p:ext uri="{BB962C8B-B14F-4D97-AF65-F5344CB8AC3E}">
        <p14:creationId xmlns:p14="http://schemas.microsoft.com/office/powerpoint/2010/main" val="3053643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D8D9665-C1A5-4BC9-99F5-68232506B3A3}" type="datetimeFigureOut">
              <a:rPr lang="en-US" smtClean="0"/>
              <a:t>2/3/2019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046E908-3D03-4F90-B447-589CF7E0DE06}" type="slidenum">
              <a:rPr lang="en-US" smtClean="0"/>
              <a:t>‹#›</a:t>
            </a:fld>
            <a:endParaRPr lang="en-US"/>
          </a:p>
        </p:txBody>
      </p:sp>
    </p:spTree>
    <p:extLst>
      <p:ext uri="{BB962C8B-B14F-4D97-AF65-F5344CB8AC3E}">
        <p14:creationId xmlns:p14="http://schemas.microsoft.com/office/powerpoint/2010/main" val="115447806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607734"/>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600" b="1" dirty="0" smtClean="0">
                <a:ln/>
                <a:solidFill>
                  <a:schemeClr val="accent3"/>
                </a:solidFill>
              </a:rPr>
              <a:t>The Deception of Worldly Wisdom</a:t>
            </a:r>
            <a:endParaRPr lang="en-US" sz="6600" b="1" dirty="0">
              <a:ln/>
              <a:solidFill>
                <a:schemeClr val="accent3"/>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252927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379" y="314632"/>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Putting them together:</a:t>
            </a:r>
            <a:endParaRPr lang="en-US" sz="4800" b="1" dirty="0">
              <a:ln/>
              <a:solidFill>
                <a:schemeClr val="accent3"/>
              </a:solidFill>
            </a:endParaRPr>
          </a:p>
        </p:txBody>
      </p:sp>
      <p:sp>
        <p:nvSpPr>
          <p:cNvPr id="3" name="Content Placeholder 2"/>
          <p:cNvSpPr>
            <a:spLocks noGrp="1"/>
          </p:cNvSpPr>
          <p:nvPr>
            <p:ph idx="1"/>
          </p:nvPr>
        </p:nvSpPr>
        <p:spPr>
          <a:xfrm>
            <a:off x="264379" y="1260939"/>
            <a:ext cx="10693674" cy="5169358"/>
          </a:xfrm>
        </p:spPr>
        <p:txBody>
          <a:bodyPr>
            <a:noAutofit/>
          </a:bodyPr>
          <a:lstStyle/>
          <a:p>
            <a:r>
              <a:rPr lang="en-US" sz="2400" b="1" dirty="0">
                <a:ln/>
                <a:solidFill>
                  <a:schemeClr val="tx1"/>
                </a:solidFill>
              </a:rPr>
              <a:t>“But if you have bitter jealousy</a:t>
            </a:r>
            <a:r>
              <a:rPr lang="en-US" sz="2400" b="1" dirty="0" smtClean="0">
                <a:ln/>
                <a:solidFill>
                  <a:schemeClr val="tx1"/>
                </a:solidFill>
              </a:rPr>
              <a:t>…”</a:t>
            </a:r>
          </a:p>
          <a:p>
            <a:r>
              <a:rPr lang="en-US" sz="2400" b="1" dirty="0" smtClean="0">
                <a:ln/>
                <a:solidFill>
                  <a:schemeClr val="tx1"/>
                </a:solidFill>
              </a:rPr>
              <a:t>When you are bitter towards a person, you cannot bear it when anyone else sees them in a positive light. So, you tear them down.</a:t>
            </a:r>
          </a:p>
          <a:p>
            <a:r>
              <a:rPr lang="en-US" sz="2400" b="1" dirty="0" smtClean="0">
                <a:ln/>
                <a:solidFill>
                  <a:schemeClr val="tx1"/>
                </a:solidFill>
              </a:rPr>
              <a:t>“I’m just being honest.”, or “If you only knew…”  </a:t>
            </a:r>
          </a:p>
          <a:p>
            <a:r>
              <a:rPr lang="en-US" sz="2400" b="1" dirty="0" smtClean="0">
                <a:ln/>
                <a:solidFill>
                  <a:schemeClr val="tx1"/>
                </a:solidFill>
              </a:rPr>
              <a:t>When you are jealous towards a person you will hate the very mention of their name. You will do whatever you can to make sure no one else is deceived by “that” person. </a:t>
            </a:r>
          </a:p>
          <a:p>
            <a:r>
              <a:rPr lang="en-US" sz="2400" b="1" dirty="0" smtClean="0">
                <a:ln/>
                <a:solidFill>
                  <a:schemeClr val="tx1"/>
                </a:solidFill>
              </a:rPr>
              <a:t>You will proactively seek out people to warn.</a:t>
            </a:r>
          </a:p>
          <a:p>
            <a:r>
              <a:rPr lang="en-US" sz="2400" b="1" dirty="0" smtClean="0">
                <a:ln/>
                <a:solidFill>
                  <a:schemeClr val="tx1"/>
                </a:solidFill>
              </a:rPr>
              <a:t>A person with bitter jealousy will zealously pick another person apart because they believe it is their responsibility to make sure “that” person can never hurt another person.</a:t>
            </a:r>
          </a:p>
          <a:p>
            <a:r>
              <a:rPr lang="en-US" sz="2400" b="1" dirty="0" smtClean="0">
                <a:ln/>
                <a:solidFill>
                  <a:schemeClr val="tx1"/>
                </a:solidFill>
              </a:rPr>
              <a:t>If you must expose and destroy that person’s reputation so be it. After all, they deserve it! </a:t>
            </a:r>
            <a:endParaRPr lang="en-US" sz="2400" dirty="0">
              <a:solidFill>
                <a:schemeClr val="tx1"/>
              </a:solidFill>
            </a:endParaRPr>
          </a:p>
        </p:txBody>
      </p:sp>
    </p:spTree>
    <p:extLst>
      <p:ext uri="{BB962C8B-B14F-4D97-AF65-F5344CB8AC3E}">
        <p14:creationId xmlns:p14="http://schemas.microsoft.com/office/powerpoint/2010/main" val="1052955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60438" y="3864625"/>
            <a:ext cx="9571704"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b="1" dirty="0" smtClean="0">
                <a:ln/>
                <a:solidFill>
                  <a:schemeClr val="accent3"/>
                </a:solidFill>
              </a:rPr>
              <a:t>“But </a:t>
            </a:r>
            <a:r>
              <a:rPr lang="en-US" b="1" dirty="0">
                <a:ln/>
                <a:solidFill>
                  <a:schemeClr val="accent3"/>
                </a:solidFill>
              </a:rPr>
              <a:t>if you have bitter jealousy and </a:t>
            </a:r>
            <a:r>
              <a:rPr lang="en-US" b="1" dirty="0">
                <a:ln/>
                <a:solidFill>
                  <a:srgbClr val="FF0000"/>
                </a:solidFill>
              </a:rPr>
              <a:t>selfish ambition </a:t>
            </a:r>
            <a:r>
              <a:rPr lang="en-US" b="1" dirty="0">
                <a:ln/>
                <a:solidFill>
                  <a:schemeClr val="accent3"/>
                </a:solidFill>
              </a:rPr>
              <a:t>in your heart, do not be arrogant and so lie against the truth</a:t>
            </a:r>
            <a:r>
              <a:rPr lang="en-US" b="1" dirty="0" smtClean="0">
                <a:ln/>
                <a:solidFill>
                  <a:schemeClr val="accent3"/>
                </a:solidFill>
              </a:rPr>
              <a:t>.” </a:t>
            </a:r>
            <a:endParaRPr lang="en-US" b="1" dirty="0">
              <a:ln/>
              <a:solidFill>
                <a:schemeClr val="accent3"/>
              </a:solidFill>
            </a:endParaRPr>
          </a:p>
        </p:txBody>
      </p:sp>
      <p:sp>
        <p:nvSpPr>
          <p:cNvPr id="5" name="Subtitle 4"/>
          <p:cNvSpPr>
            <a:spLocks noGrp="1"/>
          </p:cNvSpPr>
          <p:nvPr>
            <p:ph type="subTitle" idx="1"/>
          </p:nvPr>
        </p:nvSpPr>
        <p:spPr>
          <a:xfrm>
            <a:off x="9542206" y="5761101"/>
            <a:ext cx="2649794" cy="1096899"/>
          </a:xfrm>
        </p:spPr>
        <p:txBody>
          <a:bodyPr>
            <a:normAutofit/>
          </a:bodyPr>
          <a:lstStyle/>
          <a:p>
            <a:pPr algn="l"/>
            <a:r>
              <a:rPr lang="en-US" sz="3200" b="1" dirty="0" smtClean="0">
                <a:solidFill>
                  <a:schemeClr val="tx1"/>
                </a:solidFill>
              </a:rPr>
              <a:t>James 3:14</a:t>
            </a:r>
            <a:endParaRPr lang="en-US" sz="3200" b="1" dirty="0">
              <a:solidFill>
                <a:schemeClr val="tx1"/>
              </a:solidFill>
            </a:endParaRPr>
          </a:p>
        </p:txBody>
      </p:sp>
    </p:spTree>
    <p:extLst>
      <p:ext uri="{BB962C8B-B14F-4D97-AF65-F5344CB8AC3E}">
        <p14:creationId xmlns:p14="http://schemas.microsoft.com/office/powerpoint/2010/main" val="29993727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1976831"/>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600" b="1" dirty="0" smtClean="0">
                <a:ln/>
                <a:solidFill>
                  <a:schemeClr val="accent3"/>
                </a:solidFill>
              </a:rPr>
              <a:t>“Selfish Ambition”</a:t>
            </a:r>
            <a:endParaRPr lang="en-US" sz="66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5885819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379" y="403122"/>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“And </a:t>
            </a:r>
            <a:r>
              <a:rPr lang="en-US" sz="4800" b="1" dirty="0" smtClean="0">
                <a:ln/>
                <a:solidFill>
                  <a:srgbClr val="FF0000"/>
                </a:solidFill>
              </a:rPr>
              <a:t>selfish</a:t>
            </a:r>
            <a:r>
              <a:rPr lang="en-US" sz="4800" b="1" dirty="0" smtClean="0">
                <a:ln/>
                <a:solidFill>
                  <a:schemeClr val="accent3"/>
                </a:solidFill>
              </a:rPr>
              <a:t> </a:t>
            </a:r>
            <a:r>
              <a:rPr lang="en-US" sz="4800" b="1" dirty="0" smtClean="0">
                <a:ln/>
                <a:solidFill>
                  <a:srgbClr val="FF0000"/>
                </a:solidFill>
              </a:rPr>
              <a:t>ambition</a:t>
            </a:r>
            <a:r>
              <a:rPr lang="en-US" sz="4800" b="1" dirty="0" smtClean="0">
                <a:ln/>
                <a:solidFill>
                  <a:schemeClr val="accent3"/>
                </a:solidFill>
              </a:rPr>
              <a:t>…”</a:t>
            </a:r>
            <a:endParaRPr lang="en-US" sz="4800" b="1" dirty="0">
              <a:ln/>
              <a:solidFill>
                <a:schemeClr val="accent3"/>
              </a:solidFill>
            </a:endParaRPr>
          </a:p>
        </p:txBody>
      </p:sp>
      <p:sp>
        <p:nvSpPr>
          <p:cNvPr id="3" name="Content Placeholder 2"/>
          <p:cNvSpPr>
            <a:spLocks noGrp="1"/>
          </p:cNvSpPr>
          <p:nvPr>
            <p:ph idx="1"/>
          </p:nvPr>
        </p:nvSpPr>
        <p:spPr>
          <a:xfrm>
            <a:off x="264378" y="1585402"/>
            <a:ext cx="9425311" cy="4962882"/>
          </a:xfrm>
        </p:spPr>
        <p:txBody>
          <a:bodyPr>
            <a:normAutofit lnSpcReduction="10000"/>
          </a:bodyPr>
          <a:lstStyle/>
          <a:p>
            <a:r>
              <a:rPr lang="en-US" sz="2400" b="1" dirty="0" smtClean="0"/>
              <a:t>Selfish ambition is derived from a single Greek word</a:t>
            </a:r>
          </a:p>
          <a:p>
            <a:r>
              <a:rPr lang="en-US" sz="2400" b="1" dirty="0" smtClean="0"/>
              <a:t>It denotes a strong drive for personal success without moral inhibitions.</a:t>
            </a:r>
          </a:p>
          <a:p>
            <a:r>
              <a:rPr lang="en-US" sz="2400" b="1" dirty="0" smtClean="0"/>
              <a:t>To labor for wages. In Jesus’ day crowds would stand in the market place in order to get hired for one day. They did this every day. The goal was to do anything it took to be picked over all others. </a:t>
            </a:r>
          </a:p>
          <a:p>
            <a:r>
              <a:rPr lang="en-US" sz="2400" b="1" dirty="0" smtClean="0"/>
              <a:t>This word was also used for a politician. It described someone who would say anything to get the support of others. Usually, the implication was that the politician had not intention of honoring his word. </a:t>
            </a:r>
          </a:p>
          <a:p>
            <a:r>
              <a:rPr lang="en-US" sz="2400" b="1" dirty="0" smtClean="0"/>
              <a:t>A person with selfish ambition is only concerned with their agenda, and does not care about how anyone else is affected. </a:t>
            </a:r>
          </a:p>
          <a:p>
            <a:endParaRPr lang="en-US" dirty="0"/>
          </a:p>
        </p:txBody>
      </p:sp>
    </p:spTree>
    <p:extLst>
      <p:ext uri="{BB962C8B-B14F-4D97-AF65-F5344CB8AC3E}">
        <p14:creationId xmlns:p14="http://schemas.microsoft.com/office/powerpoint/2010/main" val="2260334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86697" y="3230443"/>
            <a:ext cx="9851922"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Worldly wisdom is highly motivated, but improperly focused</a:t>
            </a:r>
            <a:endParaRPr lang="en-US" sz="6000" b="1" dirty="0">
              <a:ln/>
              <a:solidFill>
                <a:schemeClr val="accent3"/>
              </a:solidFill>
            </a:endParaRPr>
          </a:p>
        </p:txBody>
      </p:sp>
      <p:sp>
        <p:nvSpPr>
          <p:cNvPr id="5" name="Subtitle 4"/>
          <p:cNvSpPr>
            <a:spLocks noGrp="1"/>
          </p:cNvSpPr>
          <p:nvPr>
            <p:ph type="subTitle" idx="1"/>
          </p:nvPr>
        </p:nvSpPr>
        <p:spPr>
          <a:xfrm>
            <a:off x="4425064" y="5726634"/>
            <a:ext cx="7766936" cy="1096899"/>
          </a:xfrm>
        </p:spPr>
        <p:txBody>
          <a:bodyPr/>
          <a:lstStyle/>
          <a:p>
            <a:endParaRPr lang="en-US" dirty="0"/>
          </a:p>
        </p:txBody>
      </p:sp>
    </p:spTree>
    <p:extLst>
      <p:ext uri="{BB962C8B-B14F-4D97-AF65-F5344CB8AC3E}">
        <p14:creationId xmlns:p14="http://schemas.microsoft.com/office/powerpoint/2010/main" val="16258752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22669" y="3658147"/>
            <a:ext cx="9261988"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b="1" dirty="0">
                <a:ln/>
                <a:solidFill>
                  <a:schemeClr val="accent3"/>
                </a:solidFill>
              </a:rPr>
              <a:t>“But if you have bitter jealousy and selfish ambition in your heart, do not be arrogant and so lie against the truth.” </a:t>
            </a:r>
          </a:p>
        </p:txBody>
      </p:sp>
      <p:sp>
        <p:nvSpPr>
          <p:cNvPr id="5" name="Subtitle 4"/>
          <p:cNvSpPr>
            <a:spLocks noGrp="1"/>
          </p:cNvSpPr>
          <p:nvPr>
            <p:ph type="subTitle" idx="1"/>
          </p:nvPr>
        </p:nvSpPr>
        <p:spPr>
          <a:xfrm>
            <a:off x="4648473" y="6041866"/>
            <a:ext cx="7766936" cy="1096899"/>
          </a:xfrm>
        </p:spPr>
        <p:txBody>
          <a:bodyPr/>
          <a:lstStyle/>
          <a:p>
            <a:endParaRPr lang="en-US" dirty="0"/>
          </a:p>
        </p:txBody>
      </p:sp>
    </p:spTree>
    <p:extLst>
      <p:ext uri="{BB962C8B-B14F-4D97-AF65-F5344CB8AC3E}">
        <p14:creationId xmlns:p14="http://schemas.microsoft.com/office/powerpoint/2010/main" val="35038815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392" y="235106"/>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“Do not be arrogant…”</a:t>
            </a:r>
            <a:endParaRPr lang="en-US" sz="4800" b="1" dirty="0">
              <a:ln/>
              <a:solidFill>
                <a:schemeClr val="accent3"/>
              </a:solidFill>
            </a:endParaRPr>
          </a:p>
        </p:txBody>
      </p:sp>
      <p:sp>
        <p:nvSpPr>
          <p:cNvPr id="3" name="Content Placeholder 2"/>
          <p:cNvSpPr>
            <a:spLocks noGrp="1"/>
          </p:cNvSpPr>
          <p:nvPr>
            <p:ph idx="1"/>
          </p:nvPr>
        </p:nvSpPr>
        <p:spPr>
          <a:xfrm>
            <a:off x="279127" y="1305184"/>
            <a:ext cx="10324963" cy="3880773"/>
          </a:xfrm>
        </p:spPr>
        <p:txBody>
          <a:bodyPr>
            <a:noAutofit/>
          </a:bodyPr>
          <a:lstStyle/>
          <a:p>
            <a:r>
              <a:rPr lang="en-US" sz="2400" b="1" dirty="0" smtClean="0"/>
              <a:t>Arrogant: To boast of one’s achievements over and against someone or something else.</a:t>
            </a:r>
          </a:p>
          <a:p>
            <a:r>
              <a:rPr lang="en-US" sz="2400" b="1" dirty="0" smtClean="0">
                <a:solidFill>
                  <a:srgbClr val="FF0000"/>
                </a:solidFill>
              </a:rPr>
              <a:t>A parable of this kind of arrogance in a Baptist church:</a:t>
            </a:r>
          </a:p>
          <a:p>
            <a:pPr lvl="1"/>
            <a:r>
              <a:rPr lang="en-US" sz="2200" b="1" dirty="0" smtClean="0"/>
              <a:t>At the next business meeting there will be a vote that you are against.</a:t>
            </a:r>
          </a:p>
          <a:p>
            <a:pPr lvl="1"/>
            <a:r>
              <a:rPr lang="en-US" sz="2200" b="1" dirty="0" smtClean="0"/>
              <a:t>You go home and call every member both active and inactive that you think will vote your way. You especially look for people you think are currently angry with the church.</a:t>
            </a:r>
          </a:p>
          <a:p>
            <a:pPr lvl="1"/>
            <a:r>
              <a:rPr lang="en-US" sz="2200" b="1" dirty="0" smtClean="0"/>
              <a:t>When the meeting comes you see all the people who are present because of your influence. Naturally the vote goes your way.</a:t>
            </a:r>
          </a:p>
          <a:p>
            <a:pPr lvl="1"/>
            <a:r>
              <a:rPr lang="en-US" sz="2200" b="1" dirty="0" smtClean="0"/>
              <a:t>Now you go home congratulating yourself knowing that your influence carried the vote.</a:t>
            </a:r>
          </a:p>
          <a:p>
            <a:pPr lvl="1"/>
            <a:r>
              <a:rPr lang="en-US" sz="2200" b="1" dirty="0" smtClean="0"/>
              <a:t>Congratulations, you are now reveling in the arrogance that God’s Word warns against.</a:t>
            </a:r>
            <a:endParaRPr lang="en-US" sz="2200" b="1" dirty="0"/>
          </a:p>
        </p:txBody>
      </p:sp>
    </p:spTree>
    <p:extLst>
      <p:ext uri="{BB962C8B-B14F-4D97-AF65-F5344CB8AC3E}">
        <p14:creationId xmlns:p14="http://schemas.microsoft.com/office/powerpoint/2010/main" val="1224976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027" y="179295"/>
            <a:ext cx="9578290"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“and so lie against the truth.”</a:t>
            </a:r>
            <a:endParaRPr lang="en-US" sz="4800" b="1" dirty="0">
              <a:ln/>
              <a:solidFill>
                <a:schemeClr val="accent3"/>
              </a:solidFill>
            </a:endParaRPr>
          </a:p>
        </p:txBody>
      </p:sp>
      <p:sp>
        <p:nvSpPr>
          <p:cNvPr id="3" name="Content Placeholder 2"/>
          <p:cNvSpPr>
            <a:spLocks noGrp="1"/>
          </p:cNvSpPr>
          <p:nvPr>
            <p:ph idx="1"/>
          </p:nvPr>
        </p:nvSpPr>
        <p:spPr>
          <a:xfrm>
            <a:off x="247027" y="1156542"/>
            <a:ext cx="10600267" cy="3880773"/>
          </a:xfrm>
        </p:spPr>
        <p:txBody>
          <a:bodyPr>
            <a:noAutofit/>
          </a:bodyPr>
          <a:lstStyle/>
          <a:p>
            <a:r>
              <a:rPr lang="en-US" sz="2400" b="1" dirty="0" smtClean="0"/>
              <a:t>Bitter strife: Pick things apart with great zeal and energy</a:t>
            </a:r>
          </a:p>
          <a:p>
            <a:r>
              <a:rPr lang="en-US" sz="2400" b="1" dirty="0" smtClean="0"/>
              <a:t>Selfish ambition: Driven by personal agenda</a:t>
            </a:r>
          </a:p>
          <a:p>
            <a:r>
              <a:rPr lang="en-US" sz="2400" b="1" dirty="0" smtClean="0"/>
              <a:t>Arrogance: Embracing and reveling in attitudes that do not honor God</a:t>
            </a:r>
          </a:p>
          <a:p>
            <a:r>
              <a:rPr lang="en-US" sz="2400" b="1" dirty="0" smtClean="0"/>
              <a:t>If a person is motivated by bitter strife, selfish ambition, and arrogance, they will push their agenda and defend it to the end. </a:t>
            </a:r>
          </a:p>
          <a:p>
            <a:r>
              <a:rPr lang="en-US" sz="2400" b="1" dirty="0" smtClean="0">
                <a:solidFill>
                  <a:srgbClr val="FF0000"/>
                </a:solidFill>
              </a:rPr>
              <a:t>How is this lying against the truth?</a:t>
            </a:r>
          </a:p>
          <a:p>
            <a:r>
              <a:rPr lang="en-US" sz="2400" b="1" dirty="0" smtClean="0"/>
              <a:t>A person motivated by bitter strife, selfish ambition and arrogance is more concerned with their personal agenda than they are with God’s will. </a:t>
            </a:r>
          </a:p>
          <a:p>
            <a:r>
              <a:rPr lang="en-US" sz="2400" b="1" dirty="0" smtClean="0"/>
              <a:t>They will sacrifice God’s will in order to carry out their agenda.</a:t>
            </a:r>
          </a:p>
          <a:p>
            <a:r>
              <a:rPr lang="en-US" sz="2400" b="1" dirty="0" smtClean="0"/>
              <a:t>By promoting personal agenda over God’s will, they are by their actions lying against the truth, because they are elevating personal ambition over the word and will of God.</a:t>
            </a:r>
            <a:endParaRPr lang="en-US" sz="2400" b="1" dirty="0"/>
          </a:p>
        </p:txBody>
      </p:sp>
    </p:spTree>
    <p:extLst>
      <p:ext uri="{BB962C8B-B14F-4D97-AF65-F5344CB8AC3E}">
        <p14:creationId xmlns:p14="http://schemas.microsoft.com/office/powerpoint/2010/main" val="3930488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19701"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The deception of worldly wisdom</a:t>
            </a:r>
            <a:endParaRPr lang="en-US" sz="4400" b="1" dirty="0">
              <a:ln/>
              <a:solidFill>
                <a:schemeClr val="accent3"/>
              </a:solidFill>
            </a:endParaRPr>
          </a:p>
        </p:txBody>
      </p:sp>
      <p:sp>
        <p:nvSpPr>
          <p:cNvPr id="3" name="Content Placeholder 2"/>
          <p:cNvSpPr>
            <a:spLocks noGrp="1"/>
          </p:cNvSpPr>
          <p:nvPr>
            <p:ph idx="1"/>
          </p:nvPr>
        </p:nvSpPr>
        <p:spPr>
          <a:xfrm>
            <a:off x="87806" y="833783"/>
            <a:ext cx="10397977" cy="6052930"/>
          </a:xfrm>
        </p:spPr>
        <p:txBody>
          <a:bodyPr>
            <a:normAutofit fontScale="92500" lnSpcReduction="10000"/>
          </a:bodyPr>
          <a:lstStyle/>
          <a:p>
            <a:r>
              <a:rPr lang="en-US" sz="2200" b="1" dirty="0" smtClean="0">
                <a:solidFill>
                  <a:srgbClr val="FF0000"/>
                </a:solidFill>
              </a:rPr>
              <a:t>Personal experience:</a:t>
            </a:r>
          </a:p>
          <a:p>
            <a:r>
              <a:rPr lang="en-US" sz="2200" b="1" dirty="0" smtClean="0"/>
              <a:t>People who operate in worldly wisdom usually do not realize it.</a:t>
            </a:r>
          </a:p>
          <a:p>
            <a:r>
              <a:rPr lang="en-US" sz="2200" b="1" dirty="0" smtClean="0"/>
              <a:t>They are deceived because they believe they are doing the work of God when in fact they are thwarting the work of God.</a:t>
            </a:r>
          </a:p>
          <a:p>
            <a:r>
              <a:rPr lang="en-US" sz="2200" b="1" dirty="0" smtClean="0">
                <a:solidFill>
                  <a:srgbClr val="FF0000"/>
                </a:solidFill>
              </a:rPr>
              <a:t>So, how can you avoid operating in worldly wisdom?</a:t>
            </a:r>
          </a:p>
          <a:p>
            <a:r>
              <a:rPr lang="en-US" sz="2200" b="1" dirty="0" smtClean="0"/>
              <a:t>Learn what worldly wisdom is, and learn what godly wisdom is.</a:t>
            </a:r>
          </a:p>
          <a:p>
            <a:r>
              <a:rPr lang="en-US" sz="2200" b="1" dirty="0"/>
              <a:t>Pray through every decision you make</a:t>
            </a:r>
            <a:r>
              <a:rPr lang="en-US" sz="2200" b="1" dirty="0" smtClean="0"/>
              <a:t>. Ask God to reveal the motivation behind any agenda you may have. Ask God, “Is this really your will, or is this just my personal agenda?”</a:t>
            </a:r>
            <a:endParaRPr lang="en-US" sz="2200" b="1" dirty="0"/>
          </a:p>
          <a:p>
            <a:r>
              <a:rPr lang="en-US" sz="2200" b="1" dirty="0" smtClean="0"/>
              <a:t>If you have a disagreement, before you pursue any other course of action, actively seek to reconcile whatever difference you have. Do it quietly.</a:t>
            </a:r>
          </a:p>
          <a:p>
            <a:r>
              <a:rPr lang="en-US" sz="2200" b="1" dirty="0" smtClean="0"/>
              <a:t>Before you proceed with any action determine how it exalts God, edifies the church and draws you closer to Jesus. </a:t>
            </a:r>
          </a:p>
          <a:p>
            <a:r>
              <a:rPr lang="en-US" sz="2200" b="1" dirty="0" smtClean="0"/>
              <a:t>Seek the council of godly people who you know are walk with God’s wisdom and ask them.</a:t>
            </a:r>
          </a:p>
          <a:p>
            <a:r>
              <a:rPr lang="en-US" sz="2200" b="1" dirty="0" smtClean="0"/>
              <a:t>Ask yourself: “When I stand before God, if He asks me about this situation, what will I say? How will I explain my actions?”</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2662321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06400" y="4114799"/>
            <a:ext cx="9753599" cy="1646302"/>
          </a:xfrm>
        </p:spPr>
        <p:txBody>
          <a:bodyPr/>
          <a:lstStyle/>
          <a:p>
            <a:pPr algn="ctr"/>
            <a:r>
              <a:rPr lang="en-US" sz="3200" b="1" dirty="0">
                <a:solidFill>
                  <a:schemeClr val="tx1"/>
                </a:solidFill>
              </a:rPr>
              <a:t>13 Who among you is wise and understanding? Let him show by his good behavior his deeds in the gentleness of wisdom. </a:t>
            </a:r>
            <a:r>
              <a:rPr lang="en-US" sz="3200" b="1" dirty="0">
                <a:solidFill>
                  <a:srgbClr val="FF0000"/>
                </a:solidFill>
              </a:rPr>
              <a:t>14 But if you have bitter jealousy and selfish ambition in your heart, do not be arrogant and so lie against the truth. </a:t>
            </a:r>
            <a:r>
              <a:rPr lang="en-US" sz="3200" b="1" dirty="0">
                <a:solidFill>
                  <a:schemeClr val="tx1"/>
                </a:solidFill>
              </a:rPr>
              <a:t>15 This wisdom is not that which comes down from above, but is earthly, natural, demonic. 16 For where jealousy and selfish ambition exist, there is disorder and every evil thing. </a:t>
            </a:r>
          </a:p>
        </p:txBody>
      </p:sp>
      <p:sp>
        <p:nvSpPr>
          <p:cNvPr id="5" name="Subtitle 4"/>
          <p:cNvSpPr>
            <a:spLocks noGrp="1"/>
          </p:cNvSpPr>
          <p:nvPr>
            <p:ph type="subTitle" idx="1"/>
          </p:nvPr>
        </p:nvSpPr>
        <p:spPr>
          <a:xfrm>
            <a:off x="9768114" y="5761101"/>
            <a:ext cx="4252686" cy="1096899"/>
          </a:xfrm>
        </p:spPr>
        <p:txBody>
          <a:bodyPr>
            <a:normAutofit/>
          </a:bodyPr>
          <a:lstStyle/>
          <a:p>
            <a:pPr algn="l"/>
            <a:r>
              <a:rPr lang="en-US" sz="2400" b="1" dirty="0" smtClean="0">
                <a:solidFill>
                  <a:schemeClr val="tx1"/>
                </a:solidFill>
              </a:rPr>
              <a:t>James 3:14</a:t>
            </a:r>
            <a:endParaRPr lang="en-US" sz="2400" b="1" dirty="0">
              <a:solidFill>
                <a:schemeClr val="tx1"/>
              </a:solidFill>
            </a:endParaRPr>
          </a:p>
        </p:txBody>
      </p:sp>
    </p:spTree>
    <p:extLst>
      <p:ext uri="{BB962C8B-B14F-4D97-AF65-F5344CB8AC3E}">
        <p14:creationId xmlns:p14="http://schemas.microsoft.com/office/powerpoint/2010/main" val="23765191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62857" y="3783391"/>
            <a:ext cx="9898743" cy="1646302"/>
          </a:xfrm>
        </p:spPr>
        <p:txBody>
          <a:bodyPr/>
          <a:lstStyle/>
          <a:p>
            <a:pPr algn="ctr"/>
            <a:r>
              <a:rPr lang="en-US" sz="3600" b="1" dirty="0">
                <a:solidFill>
                  <a:schemeClr val="tx1"/>
                </a:solidFill>
              </a:rPr>
              <a:t>This passage of Scripture has impacted my understanding of God’s Word than </a:t>
            </a:r>
            <a:r>
              <a:rPr lang="en-US" sz="3600" b="1" dirty="0" smtClean="0">
                <a:solidFill>
                  <a:schemeClr val="tx1"/>
                </a:solidFill>
              </a:rPr>
              <a:t>perhaps any </a:t>
            </a:r>
            <a:r>
              <a:rPr lang="en-US" sz="3600" b="1" dirty="0">
                <a:solidFill>
                  <a:schemeClr val="tx1"/>
                </a:solidFill>
              </a:rPr>
              <a:t>other I have read.  </a:t>
            </a:r>
            <a:r>
              <a:rPr lang="en-US" sz="3600" b="1" dirty="0" smtClean="0">
                <a:solidFill>
                  <a:schemeClr val="tx1"/>
                </a:solidFill>
              </a:rPr>
              <a:t>This passage </a:t>
            </a:r>
            <a:r>
              <a:rPr lang="en-US" sz="3600" b="1" dirty="0">
                <a:solidFill>
                  <a:schemeClr val="tx1"/>
                </a:solidFill>
              </a:rPr>
              <a:t>of Scripture has transformed my understanding of how and why God works through people.  It has also revealed to me what I must do before the Lord will work through me. </a:t>
            </a:r>
          </a:p>
        </p:txBody>
      </p:sp>
      <p:sp>
        <p:nvSpPr>
          <p:cNvPr id="5" name="Subtitle 4"/>
          <p:cNvSpPr>
            <a:spLocks noGrp="1"/>
          </p:cNvSpPr>
          <p:nvPr>
            <p:ph type="subTitle" idx="1"/>
          </p:nvPr>
        </p:nvSpPr>
        <p:spPr>
          <a:xfrm>
            <a:off x="4425064" y="5589347"/>
            <a:ext cx="7766936" cy="1096899"/>
          </a:xfrm>
        </p:spPr>
        <p:txBody>
          <a:bodyPr/>
          <a:lstStyle/>
          <a:p>
            <a:endParaRPr lang="en-US" dirty="0"/>
          </a:p>
        </p:txBody>
      </p:sp>
    </p:spTree>
    <p:extLst>
      <p:ext uri="{BB962C8B-B14F-4D97-AF65-F5344CB8AC3E}">
        <p14:creationId xmlns:p14="http://schemas.microsoft.com/office/powerpoint/2010/main" val="3267637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29148" y="3259940"/>
            <a:ext cx="899651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Worldly wisdom is highly motivated, but wrongly motivated</a:t>
            </a:r>
            <a:endParaRPr lang="en-US" sz="6000" b="1" dirty="0">
              <a:ln/>
              <a:solidFill>
                <a:schemeClr val="accent3"/>
              </a:solidFill>
            </a:endParaRPr>
          </a:p>
        </p:txBody>
      </p:sp>
      <p:sp>
        <p:nvSpPr>
          <p:cNvPr id="5" name="Subtitle 4"/>
          <p:cNvSpPr>
            <a:spLocks noGrp="1"/>
          </p:cNvSpPr>
          <p:nvPr>
            <p:ph type="subTitle" idx="1"/>
          </p:nvPr>
        </p:nvSpPr>
        <p:spPr>
          <a:xfrm>
            <a:off x="4309261" y="5496175"/>
            <a:ext cx="7766936" cy="1096899"/>
          </a:xfrm>
        </p:spPr>
        <p:txBody>
          <a:bodyPr/>
          <a:lstStyle/>
          <a:p>
            <a:endParaRPr lang="en-US" dirty="0"/>
          </a:p>
        </p:txBody>
      </p:sp>
    </p:spTree>
    <p:extLst>
      <p:ext uri="{BB962C8B-B14F-4D97-AF65-F5344CB8AC3E}">
        <p14:creationId xmlns:p14="http://schemas.microsoft.com/office/powerpoint/2010/main" val="12203040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373" y="403123"/>
            <a:ext cx="859666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Worldly wisdom has two driving characteristics</a:t>
            </a:r>
            <a:endParaRPr lang="en-US" sz="4400" b="1" dirty="0">
              <a:ln/>
              <a:solidFill>
                <a:schemeClr val="accent3"/>
              </a:solidFill>
            </a:endParaRPr>
          </a:p>
        </p:txBody>
      </p:sp>
      <p:sp>
        <p:nvSpPr>
          <p:cNvPr id="3" name="Content Placeholder 2"/>
          <p:cNvSpPr>
            <a:spLocks noGrp="1"/>
          </p:cNvSpPr>
          <p:nvPr>
            <p:ph idx="1"/>
          </p:nvPr>
        </p:nvSpPr>
        <p:spPr>
          <a:xfrm>
            <a:off x="323373" y="2013105"/>
            <a:ext cx="8596668" cy="3880773"/>
          </a:xfrm>
        </p:spPr>
        <p:txBody>
          <a:bodyPr>
            <a:normAutofit/>
          </a:bodyPr>
          <a:lstStyle/>
          <a:p>
            <a:r>
              <a:rPr lang="en-US" sz="4000" b="1" dirty="0" smtClean="0"/>
              <a:t>Bitter jealousy</a:t>
            </a:r>
          </a:p>
          <a:p>
            <a:r>
              <a:rPr lang="en-US" sz="4000" b="1" dirty="0" smtClean="0"/>
              <a:t>Selfish ambition</a:t>
            </a:r>
            <a:endParaRPr lang="en-US" sz="4000" b="1" dirty="0"/>
          </a:p>
        </p:txBody>
      </p:sp>
    </p:spTree>
    <p:extLst>
      <p:ext uri="{BB962C8B-B14F-4D97-AF65-F5344CB8AC3E}">
        <p14:creationId xmlns:p14="http://schemas.microsoft.com/office/powerpoint/2010/main" val="592534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560438" y="3864625"/>
            <a:ext cx="9571704"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b="1" dirty="0" smtClean="0">
                <a:ln/>
                <a:solidFill>
                  <a:schemeClr val="accent3"/>
                </a:solidFill>
              </a:rPr>
              <a:t>“But </a:t>
            </a:r>
            <a:r>
              <a:rPr lang="en-US" b="1" dirty="0">
                <a:ln/>
                <a:solidFill>
                  <a:schemeClr val="accent3"/>
                </a:solidFill>
              </a:rPr>
              <a:t>if you have </a:t>
            </a:r>
            <a:r>
              <a:rPr lang="en-US" b="1" dirty="0">
                <a:ln/>
                <a:solidFill>
                  <a:srgbClr val="FF0000"/>
                </a:solidFill>
              </a:rPr>
              <a:t>bitter jealousy</a:t>
            </a:r>
            <a:r>
              <a:rPr lang="en-US" b="1" dirty="0">
                <a:ln/>
                <a:solidFill>
                  <a:schemeClr val="accent3"/>
                </a:solidFill>
              </a:rPr>
              <a:t> and selfish ambition in your heart, do not be arrogant and so lie against the truth</a:t>
            </a:r>
            <a:r>
              <a:rPr lang="en-US" b="1" dirty="0" smtClean="0">
                <a:ln/>
                <a:solidFill>
                  <a:schemeClr val="accent3"/>
                </a:solidFill>
              </a:rPr>
              <a:t>.” </a:t>
            </a:r>
            <a:endParaRPr lang="en-US" b="1" dirty="0">
              <a:ln/>
              <a:solidFill>
                <a:schemeClr val="accent3"/>
              </a:solidFill>
            </a:endParaRPr>
          </a:p>
        </p:txBody>
      </p:sp>
      <p:sp>
        <p:nvSpPr>
          <p:cNvPr id="5" name="Subtitle 4"/>
          <p:cNvSpPr>
            <a:spLocks noGrp="1"/>
          </p:cNvSpPr>
          <p:nvPr>
            <p:ph type="subTitle" idx="1"/>
          </p:nvPr>
        </p:nvSpPr>
        <p:spPr>
          <a:xfrm>
            <a:off x="9542206" y="5761101"/>
            <a:ext cx="2649794" cy="1096899"/>
          </a:xfrm>
        </p:spPr>
        <p:txBody>
          <a:bodyPr>
            <a:normAutofit/>
          </a:bodyPr>
          <a:lstStyle/>
          <a:p>
            <a:pPr algn="l"/>
            <a:r>
              <a:rPr lang="en-US" sz="3200" b="1" dirty="0" smtClean="0">
                <a:solidFill>
                  <a:schemeClr val="tx1"/>
                </a:solidFill>
              </a:rPr>
              <a:t>James 3:14</a:t>
            </a:r>
            <a:endParaRPr lang="en-US" sz="3200" b="1" dirty="0">
              <a:solidFill>
                <a:schemeClr val="tx1"/>
              </a:solidFill>
            </a:endParaRPr>
          </a:p>
        </p:txBody>
      </p:sp>
    </p:spTree>
    <p:extLst>
      <p:ext uri="{BB962C8B-B14F-4D97-AF65-F5344CB8AC3E}">
        <p14:creationId xmlns:p14="http://schemas.microsoft.com/office/powerpoint/2010/main" val="40389231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600" b="1" dirty="0" smtClean="0">
                <a:ln/>
                <a:solidFill>
                  <a:schemeClr val="accent3"/>
                </a:solidFill>
              </a:rPr>
              <a:t>“Bitter Jealousy”</a:t>
            </a:r>
            <a:endParaRPr lang="en-US" sz="6600" b="1" dirty="0">
              <a:ln/>
              <a:solidFill>
                <a:schemeClr val="accent3"/>
              </a:solidFill>
            </a:endParaRPr>
          </a:p>
        </p:txBody>
      </p:sp>
      <p:sp>
        <p:nvSpPr>
          <p:cNvPr id="5" name="Subtitle 4"/>
          <p:cNvSpPr>
            <a:spLocks noGrp="1"/>
          </p:cNvSpPr>
          <p:nvPr>
            <p:ph type="subTitle" idx="1"/>
          </p:nvPr>
        </p:nvSpPr>
        <p:spPr>
          <a:xfrm>
            <a:off x="4250267" y="5726634"/>
            <a:ext cx="7766936" cy="1096899"/>
          </a:xfrm>
        </p:spPr>
        <p:txBody>
          <a:bodyPr/>
          <a:lstStyle/>
          <a:p>
            <a:pPr algn="ctr"/>
            <a:endParaRPr lang="en-US" dirty="0"/>
          </a:p>
        </p:txBody>
      </p:sp>
    </p:spTree>
    <p:extLst>
      <p:ext uri="{BB962C8B-B14F-4D97-AF65-F5344CB8AC3E}">
        <p14:creationId xmlns:p14="http://schemas.microsoft.com/office/powerpoint/2010/main" val="29058414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631" y="314633"/>
            <a:ext cx="10074240"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a:ln/>
                <a:solidFill>
                  <a:schemeClr val="accent3"/>
                </a:solidFill>
              </a:rPr>
              <a:t>“But if you have </a:t>
            </a:r>
            <a:r>
              <a:rPr lang="en-US" sz="4800" b="1" dirty="0">
                <a:ln/>
                <a:solidFill>
                  <a:srgbClr val="FF0000"/>
                </a:solidFill>
              </a:rPr>
              <a:t>bitter</a:t>
            </a:r>
            <a:r>
              <a:rPr lang="en-US" sz="4800" b="1" dirty="0">
                <a:ln/>
                <a:solidFill>
                  <a:schemeClr val="accent3"/>
                </a:solidFill>
              </a:rPr>
              <a:t> jealousy…”</a:t>
            </a:r>
          </a:p>
        </p:txBody>
      </p:sp>
      <p:sp>
        <p:nvSpPr>
          <p:cNvPr id="3" name="Content Placeholder 2"/>
          <p:cNvSpPr>
            <a:spLocks noGrp="1"/>
          </p:cNvSpPr>
          <p:nvPr>
            <p:ph idx="1"/>
          </p:nvPr>
        </p:nvSpPr>
        <p:spPr>
          <a:xfrm>
            <a:off x="249631" y="1437918"/>
            <a:ext cx="10074240" cy="3880773"/>
          </a:xfrm>
        </p:spPr>
        <p:txBody>
          <a:bodyPr>
            <a:noAutofit/>
          </a:bodyPr>
          <a:lstStyle/>
          <a:p>
            <a:r>
              <a:rPr lang="en-US" sz="2400" b="1" dirty="0" smtClean="0"/>
              <a:t>Bitter jealousy comes from the Greek words “</a:t>
            </a:r>
            <a:r>
              <a:rPr lang="en-US" sz="2400" b="1" dirty="0" err="1" smtClean="0"/>
              <a:t>pikros</a:t>
            </a:r>
            <a:r>
              <a:rPr lang="en-US" sz="2400" b="1" dirty="0" smtClean="0"/>
              <a:t>” and “</a:t>
            </a:r>
            <a:r>
              <a:rPr lang="en-US" sz="2400" b="1" dirty="0" err="1" smtClean="0"/>
              <a:t>zelos</a:t>
            </a:r>
            <a:r>
              <a:rPr lang="en-US" sz="2400" b="1" dirty="0" smtClean="0"/>
              <a:t>.”</a:t>
            </a:r>
          </a:p>
          <a:p>
            <a:r>
              <a:rPr lang="en-US" sz="2400" b="1" dirty="0" smtClean="0"/>
              <a:t>Bitter: (</a:t>
            </a:r>
            <a:r>
              <a:rPr lang="en-US" sz="2400" b="1" dirty="0" err="1" smtClean="0"/>
              <a:t>pikros</a:t>
            </a:r>
            <a:r>
              <a:rPr lang="en-US" sz="2400" b="1" dirty="0" smtClean="0"/>
              <a:t>), To cut or prick. In this case, to cut apart with words.</a:t>
            </a:r>
          </a:p>
          <a:p>
            <a:r>
              <a:rPr lang="en-US" sz="2400" b="1" dirty="0" smtClean="0"/>
              <a:t>You can tell when you are bitter towards another person.  When that other person’s name comes up your first instinct is to tear them down. You want to pick them apart. If anyone ever speaks highly of “that” person, you may make it your duty to inform them of just how bad “that” person really is. After all, if everyone knew “that” person the way you did, they would all be angry just like you.</a:t>
            </a:r>
          </a:p>
          <a:p>
            <a:r>
              <a:rPr lang="en-US" sz="2400" b="1" dirty="0" smtClean="0"/>
              <a:t>If any thing you say or do towards another person is motivated by a desire to tear them down because of some past experience, then you are operating under worldly wisdom.</a:t>
            </a:r>
          </a:p>
        </p:txBody>
      </p:sp>
    </p:spTree>
    <p:extLst>
      <p:ext uri="{BB962C8B-B14F-4D97-AF65-F5344CB8AC3E}">
        <p14:creationId xmlns:p14="http://schemas.microsoft.com/office/powerpoint/2010/main" val="2982464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631" y="314633"/>
            <a:ext cx="10074240"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a:ln/>
                <a:solidFill>
                  <a:schemeClr val="accent3"/>
                </a:solidFill>
              </a:rPr>
              <a:t>“But if you have bitter </a:t>
            </a:r>
            <a:r>
              <a:rPr lang="en-US" sz="4800" b="1" dirty="0">
                <a:ln/>
                <a:solidFill>
                  <a:srgbClr val="FF0000"/>
                </a:solidFill>
              </a:rPr>
              <a:t>jealousy</a:t>
            </a:r>
            <a:r>
              <a:rPr lang="en-US" sz="4800" b="1" dirty="0">
                <a:ln/>
                <a:solidFill>
                  <a:schemeClr val="accent3"/>
                </a:solidFill>
              </a:rPr>
              <a:t>…”</a:t>
            </a:r>
          </a:p>
        </p:txBody>
      </p:sp>
      <p:sp>
        <p:nvSpPr>
          <p:cNvPr id="3" name="Content Placeholder 2"/>
          <p:cNvSpPr>
            <a:spLocks noGrp="1"/>
          </p:cNvSpPr>
          <p:nvPr>
            <p:ph idx="1"/>
          </p:nvPr>
        </p:nvSpPr>
        <p:spPr>
          <a:xfrm>
            <a:off x="249630" y="1327355"/>
            <a:ext cx="11268860" cy="6784258"/>
          </a:xfrm>
        </p:spPr>
        <p:txBody>
          <a:bodyPr>
            <a:normAutofit/>
          </a:bodyPr>
          <a:lstStyle/>
          <a:p>
            <a:r>
              <a:rPr lang="en-US" sz="2400" b="1" dirty="0" smtClean="0"/>
              <a:t>Jealousy: (</a:t>
            </a:r>
            <a:r>
              <a:rPr lang="en-US" sz="2400" b="1" dirty="0" err="1" smtClean="0"/>
              <a:t>zelos</a:t>
            </a:r>
            <a:r>
              <a:rPr lang="en-US" sz="2400" b="1" dirty="0" smtClean="0"/>
              <a:t>), this word is also translated zeal.</a:t>
            </a:r>
          </a:p>
          <a:p>
            <a:r>
              <a:rPr lang="en-US" sz="2400" b="1" dirty="0" smtClean="0"/>
              <a:t>To bubble or boil up. Energy, enthusiasm, excitement and motivation all rolled together. Zeal can either be a good thing or a bad thing.</a:t>
            </a:r>
          </a:p>
          <a:p>
            <a:r>
              <a:rPr lang="en-US" sz="2400" b="1" dirty="0" smtClean="0"/>
              <a:t>“The zeal of your house has eaten me up.” (Ps. 69:9) Kind David’s zeal was his passion to live in God’s presence. This is a good thing!</a:t>
            </a:r>
          </a:p>
          <a:p>
            <a:r>
              <a:rPr lang="en-US" sz="2400" b="1" dirty="0" smtClean="0"/>
              <a:t>Israel has a zeal for God, but not according to knowledge. (Ro. 10:2) Israel protected the traditions of men over the commands of God; a bad thing!</a:t>
            </a:r>
          </a:p>
          <a:p>
            <a:r>
              <a:rPr lang="en-US" sz="2400" b="1" dirty="0" smtClean="0"/>
              <a:t>Are you jealous </a:t>
            </a:r>
            <a:r>
              <a:rPr lang="en-US" sz="2400" b="1" dirty="0"/>
              <a:t>towards </a:t>
            </a:r>
            <a:r>
              <a:rPr lang="en-US" sz="2400" b="1" dirty="0" smtClean="0"/>
              <a:t>another? When “that” person’s </a:t>
            </a:r>
            <a:r>
              <a:rPr lang="en-US" sz="2400" b="1" dirty="0"/>
              <a:t>name comes up </a:t>
            </a:r>
            <a:r>
              <a:rPr lang="en-US" sz="2400" b="1" dirty="0" smtClean="0"/>
              <a:t>all of your passion and energy is focused on that person but in a negative way. You may proactively call people to warn them about “that” person. You will not take a chance on anyone being deceived by “that” person, so, you zealously tell others whatever you think they need to know. </a:t>
            </a:r>
          </a:p>
          <a:p>
            <a:r>
              <a:rPr lang="en-US" sz="2400" b="1" dirty="0" smtClean="0"/>
              <a:t>After all, it is your “Christian” duty to warn everyone about “that” wolf!</a:t>
            </a:r>
          </a:p>
          <a:p>
            <a:endParaRPr lang="en-US" b="1" dirty="0"/>
          </a:p>
        </p:txBody>
      </p:sp>
    </p:spTree>
    <p:extLst>
      <p:ext uri="{BB962C8B-B14F-4D97-AF65-F5344CB8AC3E}">
        <p14:creationId xmlns:p14="http://schemas.microsoft.com/office/powerpoint/2010/main" val="1790087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145</TotalTime>
  <Words>1403</Words>
  <Application>Microsoft Office PowerPoint</Application>
  <PresentationFormat>Widescreen</PresentationFormat>
  <Paragraphs>71</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Trebuchet MS</vt:lpstr>
      <vt:lpstr>Wingdings 3</vt:lpstr>
      <vt:lpstr>Facet</vt:lpstr>
      <vt:lpstr>The Deception of Worldly Wisdom</vt:lpstr>
      <vt:lpstr>13 Who among you is wise and understanding? Let him show by his good behavior his deeds in the gentleness of wisdom. 14 But if you have bitter jealousy and selfish ambition in your heart, do not be arrogant and so lie against the truth. 15 This wisdom is not that which comes down from above, but is earthly, natural, demonic. 16 For where jealousy and selfish ambition exist, there is disorder and every evil thing. </vt:lpstr>
      <vt:lpstr>This passage of Scripture has impacted my understanding of God’s Word than perhaps any other I have read.  This passage of Scripture has transformed my understanding of how and why God works through people.  It has also revealed to me what I must do before the Lord will work through me. </vt:lpstr>
      <vt:lpstr>Worldly wisdom is highly motivated, but wrongly motivated</vt:lpstr>
      <vt:lpstr>Worldly wisdom has two driving characteristics</vt:lpstr>
      <vt:lpstr>“But if you have bitter jealousy and selfish ambition in your heart, do not be arrogant and so lie against the truth.” </vt:lpstr>
      <vt:lpstr>“Bitter Jealousy”</vt:lpstr>
      <vt:lpstr>“But if you have bitter jealousy…”</vt:lpstr>
      <vt:lpstr>“But if you have bitter jealousy…”</vt:lpstr>
      <vt:lpstr>Putting them together:</vt:lpstr>
      <vt:lpstr>“But if you have bitter jealousy and selfish ambition in your heart, do not be arrogant and so lie against the truth.” </vt:lpstr>
      <vt:lpstr>“Selfish Ambition”</vt:lpstr>
      <vt:lpstr>“And selfish ambition…”</vt:lpstr>
      <vt:lpstr>Worldly wisdom is highly motivated, but improperly focused</vt:lpstr>
      <vt:lpstr>“But if you have bitter jealousy and selfish ambition in your heart, do not be arrogant and so lie against the truth.” </vt:lpstr>
      <vt:lpstr>“Do not be arrogant…”</vt:lpstr>
      <vt:lpstr>“and so lie against the truth.”</vt:lpstr>
      <vt:lpstr>The deception of worldly wisdom</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Carpenter</dc:creator>
  <cp:lastModifiedBy>Mark Carpenter</cp:lastModifiedBy>
  <cp:revision>46</cp:revision>
  <dcterms:created xsi:type="dcterms:W3CDTF">2019-01-28T15:11:51Z</dcterms:created>
  <dcterms:modified xsi:type="dcterms:W3CDTF">2019-02-03T23:12:48Z</dcterms:modified>
</cp:coreProperties>
</file>