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9" r:id="rId3"/>
    <p:sldId id="261" r:id="rId4"/>
    <p:sldId id="260" r:id="rId5"/>
    <p:sldId id="258" r:id="rId6"/>
    <p:sldId id="267" r:id="rId7"/>
    <p:sldId id="266" r:id="rId8"/>
    <p:sldId id="268" r:id="rId9"/>
    <p:sldId id="265" r:id="rId10"/>
    <p:sldId id="269" r:id="rId11"/>
    <p:sldId id="270" r:id="rId12"/>
    <p:sldId id="264" r:id="rId13"/>
    <p:sldId id="279" r:id="rId14"/>
    <p:sldId id="263"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1437915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2733355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65376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2600760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3754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1200296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2940116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103839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167553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193605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3830590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180175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3983971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178803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8B10C5-A346-41F2-BD3B-9D50B53509CC}" type="datetimeFigureOut">
              <a:rPr lang="en-US" smtClean="0"/>
              <a:t>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4C4B1F-505F-40DC-8099-D142974D22E3}" type="slidenum">
              <a:rPr lang="en-US" smtClean="0"/>
              <a:t>‹#›</a:t>
            </a:fld>
            <a:endParaRPr lang="en-US" dirty="0"/>
          </a:p>
        </p:txBody>
      </p:sp>
    </p:spTree>
    <p:extLst>
      <p:ext uri="{BB962C8B-B14F-4D97-AF65-F5344CB8AC3E}">
        <p14:creationId xmlns:p14="http://schemas.microsoft.com/office/powerpoint/2010/main" val="2318292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4C4B1F-505F-40DC-8099-D142974D22E3}" type="slidenum">
              <a:rPr lang="en-US" smtClean="0"/>
              <a:t>‹#›</a:t>
            </a:fld>
            <a:endParaRPr lang="en-US" dirty="0"/>
          </a:p>
        </p:txBody>
      </p:sp>
      <p:sp>
        <p:nvSpPr>
          <p:cNvPr id="5" name="Date Placeholder 4"/>
          <p:cNvSpPr>
            <a:spLocks noGrp="1"/>
          </p:cNvSpPr>
          <p:nvPr>
            <p:ph type="dt" sz="half" idx="10"/>
          </p:nvPr>
        </p:nvSpPr>
        <p:spPr/>
        <p:txBody>
          <a:bodyPr/>
          <a:lstStyle/>
          <a:p>
            <a:fld id="{7A8B10C5-A346-41F2-BD3B-9D50B53509CC}" type="datetimeFigureOut">
              <a:rPr lang="en-US" smtClean="0"/>
              <a:t>2/11/2019</a:t>
            </a:fld>
            <a:endParaRPr lang="en-US" dirty="0"/>
          </a:p>
        </p:txBody>
      </p:sp>
    </p:spTree>
    <p:extLst>
      <p:ext uri="{BB962C8B-B14F-4D97-AF65-F5344CB8AC3E}">
        <p14:creationId xmlns:p14="http://schemas.microsoft.com/office/powerpoint/2010/main" val="1952480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A8B10C5-A346-41F2-BD3B-9D50B53509CC}" type="datetimeFigureOut">
              <a:rPr lang="en-US" smtClean="0"/>
              <a:t>2/11/2019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54C4B1F-505F-40DC-8099-D142974D22E3}" type="slidenum">
              <a:rPr lang="en-US" smtClean="0"/>
              <a:t>‹#›</a:t>
            </a:fld>
            <a:endParaRPr lang="en-US" dirty="0"/>
          </a:p>
        </p:txBody>
      </p:sp>
    </p:spTree>
    <p:extLst>
      <p:ext uri="{BB962C8B-B14F-4D97-AF65-F5344CB8AC3E}">
        <p14:creationId xmlns:p14="http://schemas.microsoft.com/office/powerpoint/2010/main" val="14050591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04534"/>
            <a:ext cx="991091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9600" dirty="0" smtClean="0">
                <a:ln/>
                <a:solidFill>
                  <a:schemeClr val="accent3"/>
                </a:solidFill>
              </a:rPr>
              <a:t>Worldly Wisdom</a:t>
            </a:r>
            <a:endParaRPr lang="en-US" sz="9600" dirty="0">
              <a:ln/>
              <a:solidFill>
                <a:schemeClr val="accent3"/>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49309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643" y="146615"/>
            <a:ext cx="997100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Characteristics of Worldly Wisdom</a:t>
            </a:r>
            <a:endParaRPr lang="en-US" sz="4800" b="1" dirty="0">
              <a:ln/>
              <a:solidFill>
                <a:schemeClr val="accent3"/>
              </a:solidFill>
            </a:endParaRPr>
          </a:p>
        </p:txBody>
      </p:sp>
      <p:sp>
        <p:nvSpPr>
          <p:cNvPr id="3" name="Content Placeholder 2"/>
          <p:cNvSpPr>
            <a:spLocks noGrp="1"/>
          </p:cNvSpPr>
          <p:nvPr>
            <p:ph idx="1"/>
          </p:nvPr>
        </p:nvSpPr>
        <p:spPr>
          <a:xfrm>
            <a:off x="131643" y="1260938"/>
            <a:ext cx="9971001" cy="5597062"/>
          </a:xfrm>
        </p:spPr>
        <p:txBody>
          <a:bodyPr>
            <a:normAutofit fontScale="92500" lnSpcReduction="20000"/>
          </a:bodyPr>
          <a:lstStyle/>
          <a:p>
            <a:r>
              <a:rPr lang="en-US" sz="2800" b="1" dirty="0" smtClean="0">
                <a:solidFill>
                  <a:srgbClr val="FF0000"/>
                </a:solidFill>
              </a:rPr>
              <a:t>2. Natural</a:t>
            </a:r>
            <a:r>
              <a:rPr lang="en-US" sz="2800" b="1" dirty="0" smtClean="0">
                <a:solidFill>
                  <a:schemeClr val="tx1"/>
                </a:solidFill>
              </a:rPr>
              <a:t>: (Relying on the five senses). </a:t>
            </a:r>
            <a:endParaRPr lang="en-US" sz="2800" b="1" dirty="0">
              <a:solidFill>
                <a:schemeClr val="tx1"/>
              </a:solidFill>
            </a:endParaRPr>
          </a:p>
          <a:p>
            <a:r>
              <a:rPr lang="en-US" sz="2800" b="1" dirty="0" smtClean="0">
                <a:solidFill>
                  <a:schemeClr val="tx1"/>
                </a:solidFill>
              </a:rPr>
              <a:t>To understand the world based on what one can see, touch, hear, taste, and feel.</a:t>
            </a:r>
          </a:p>
          <a:p>
            <a:r>
              <a:rPr lang="en-US" sz="2800" b="1" dirty="0" smtClean="0">
                <a:solidFill>
                  <a:schemeClr val="tx1"/>
                </a:solidFill>
              </a:rPr>
              <a:t>The Greek word used is </a:t>
            </a:r>
            <a:r>
              <a:rPr lang="en-US" sz="2800" b="1" dirty="0" err="1" smtClean="0">
                <a:solidFill>
                  <a:schemeClr val="tx1"/>
                </a:solidFill>
              </a:rPr>
              <a:t>pseuche</a:t>
            </a:r>
            <a:r>
              <a:rPr lang="en-US" sz="2800" b="1" dirty="0" smtClean="0">
                <a:solidFill>
                  <a:schemeClr val="tx1"/>
                </a:solidFill>
              </a:rPr>
              <a:t>, or soul. Literally, to be soulish. There is no English word that appropriately expresses this meaning.</a:t>
            </a:r>
          </a:p>
          <a:p>
            <a:r>
              <a:rPr lang="en-US" sz="2800" b="1" dirty="0" smtClean="0">
                <a:solidFill>
                  <a:schemeClr val="tx1"/>
                </a:solidFill>
              </a:rPr>
              <a:t>It is to understand the world in relation to how one personally experiences it. </a:t>
            </a:r>
          </a:p>
          <a:p>
            <a:r>
              <a:rPr lang="en-US" sz="2800" b="1" dirty="0" smtClean="0">
                <a:solidFill>
                  <a:schemeClr val="tx1"/>
                </a:solidFill>
              </a:rPr>
              <a:t>The problem arises when personal experience is put on an equal level with proper biblical exegesis.</a:t>
            </a:r>
          </a:p>
          <a:p>
            <a:r>
              <a:rPr lang="en-US" sz="2800" b="1" dirty="0" smtClean="0">
                <a:solidFill>
                  <a:schemeClr val="tx1"/>
                </a:solidFill>
              </a:rPr>
              <a:t>There is nothing wrong with experience. However, if one attempts to interpret God’s Word and God’s will based on personal experience, that person may reject any biblical counsel that challenges their experience.</a:t>
            </a:r>
          </a:p>
          <a:p>
            <a:endParaRPr lang="en-US" dirty="0" smtClean="0">
              <a:solidFill>
                <a:schemeClr val="tx1"/>
              </a:solidFill>
            </a:endParaRPr>
          </a:p>
          <a:p>
            <a:pPr marL="0" indent="0">
              <a:buNone/>
            </a:pPr>
            <a:endParaRPr lang="en-US" dirty="0" smtClean="0">
              <a:solidFill>
                <a:schemeClr val="tx1"/>
              </a:solidFill>
            </a:endParaRPr>
          </a:p>
        </p:txBody>
      </p:sp>
    </p:spTree>
    <p:extLst>
      <p:ext uri="{BB962C8B-B14F-4D97-AF65-F5344CB8AC3E}">
        <p14:creationId xmlns:p14="http://schemas.microsoft.com/office/powerpoint/2010/main" val="1708085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643" y="146615"/>
            <a:ext cx="997100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Characteristics of Worldly Wisdom</a:t>
            </a:r>
            <a:endParaRPr lang="en-US" sz="4800" b="1" dirty="0">
              <a:ln/>
              <a:solidFill>
                <a:schemeClr val="accent3"/>
              </a:solidFill>
            </a:endParaRPr>
          </a:p>
        </p:txBody>
      </p:sp>
      <p:sp>
        <p:nvSpPr>
          <p:cNvPr id="3" name="Content Placeholder 2"/>
          <p:cNvSpPr>
            <a:spLocks noGrp="1"/>
          </p:cNvSpPr>
          <p:nvPr>
            <p:ph idx="1"/>
          </p:nvPr>
        </p:nvSpPr>
        <p:spPr>
          <a:xfrm>
            <a:off x="131642" y="1467415"/>
            <a:ext cx="9971002" cy="5272598"/>
          </a:xfrm>
        </p:spPr>
        <p:txBody>
          <a:bodyPr>
            <a:normAutofit lnSpcReduction="10000"/>
          </a:bodyPr>
          <a:lstStyle/>
          <a:p>
            <a:r>
              <a:rPr lang="en-US" sz="2800" b="1" dirty="0" smtClean="0">
                <a:solidFill>
                  <a:srgbClr val="FF0000"/>
                </a:solidFill>
              </a:rPr>
              <a:t>3. Demonic: </a:t>
            </a:r>
            <a:r>
              <a:rPr lang="en-US" sz="2800" b="1" dirty="0" smtClean="0">
                <a:solidFill>
                  <a:schemeClr val="tx1"/>
                </a:solidFill>
              </a:rPr>
              <a:t>From a Greek word that was ancient in Jesus’ day. Dao, which means intelligence or knowledge.</a:t>
            </a:r>
          </a:p>
          <a:p>
            <a:r>
              <a:rPr lang="en-US" sz="2800" b="1" dirty="0" smtClean="0">
                <a:solidFill>
                  <a:schemeClr val="tx1"/>
                </a:solidFill>
              </a:rPr>
              <a:t>Much knowledge can be gained from personal experience, but this is not what is being spoken of here.</a:t>
            </a:r>
          </a:p>
          <a:p>
            <a:r>
              <a:rPr lang="en-US" sz="2800" b="1" dirty="0" smtClean="0">
                <a:solidFill>
                  <a:schemeClr val="tx1"/>
                </a:solidFill>
              </a:rPr>
              <a:t>There is also a knowledge that is not of this world, and it is not of God.</a:t>
            </a:r>
          </a:p>
          <a:p>
            <a:r>
              <a:rPr lang="en-US" sz="2800" b="1" dirty="0" smtClean="0">
                <a:solidFill>
                  <a:schemeClr val="tx1"/>
                </a:solidFill>
              </a:rPr>
              <a:t>“Has God really said…? Genesis 3:1</a:t>
            </a:r>
          </a:p>
          <a:p>
            <a:r>
              <a:rPr lang="en-US" sz="2800" b="1" dirty="0" smtClean="0">
                <a:solidFill>
                  <a:schemeClr val="tx1"/>
                </a:solidFill>
              </a:rPr>
              <a:t>“God himself was once as we are, and is an exalted man… you have to learn how to be gods yourselves.” Joseph Smith</a:t>
            </a:r>
          </a:p>
          <a:p>
            <a:endParaRPr lang="en-US" dirty="0" smtClean="0">
              <a:solidFill>
                <a:schemeClr val="tx1"/>
              </a:solidFill>
            </a:endParaRPr>
          </a:p>
          <a:p>
            <a:pPr marL="0" indent="0">
              <a:buNone/>
            </a:pPr>
            <a:endParaRPr lang="en-US" dirty="0" smtClean="0">
              <a:solidFill>
                <a:schemeClr val="tx1"/>
              </a:solidFill>
            </a:endParaRPr>
          </a:p>
        </p:txBody>
      </p:sp>
    </p:spTree>
    <p:extLst>
      <p:ext uri="{BB962C8B-B14F-4D97-AF65-F5344CB8AC3E}">
        <p14:creationId xmlns:p14="http://schemas.microsoft.com/office/powerpoint/2010/main" val="396739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78" y="417871"/>
            <a:ext cx="9484305"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word about earthly and natural knowledge.</a:t>
            </a:r>
            <a:endParaRPr lang="en-US" sz="4400" b="1" dirty="0">
              <a:ln/>
              <a:solidFill>
                <a:schemeClr val="accent3"/>
              </a:solidFill>
            </a:endParaRPr>
          </a:p>
        </p:txBody>
      </p:sp>
      <p:sp>
        <p:nvSpPr>
          <p:cNvPr id="3" name="Content Placeholder 2"/>
          <p:cNvSpPr>
            <a:spLocks noGrp="1"/>
          </p:cNvSpPr>
          <p:nvPr>
            <p:ph idx="1"/>
          </p:nvPr>
        </p:nvSpPr>
        <p:spPr>
          <a:xfrm>
            <a:off x="264377" y="1968860"/>
            <a:ext cx="10841157" cy="3880773"/>
          </a:xfrm>
        </p:spPr>
        <p:txBody>
          <a:bodyPr>
            <a:noAutofit/>
          </a:bodyPr>
          <a:lstStyle/>
          <a:p>
            <a:r>
              <a:rPr lang="en-US" sz="2400" b="1" dirty="0" smtClean="0"/>
              <a:t>All worldly wisdom has earthly and natural knowledge at its foundation.</a:t>
            </a:r>
          </a:p>
          <a:p>
            <a:r>
              <a:rPr lang="en-US" sz="2400" b="1" dirty="0" smtClean="0"/>
              <a:t>However, all earthly and natural knowledge is not worldly wisdom as it is defined in James 3:15-16.</a:t>
            </a:r>
          </a:p>
          <a:p>
            <a:r>
              <a:rPr lang="en-US" sz="2400" b="1" dirty="0" smtClean="0"/>
              <a:t>Just because something is earthly and natural does not automatically mean it is demonic. </a:t>
            </a:r>
          </a:p>
          <a:p>
            <a:r>
              <a:rPr lang="en-US" sz="2400" b="1" dirty="0" smtClean="0"/>
              <a:t>Example: I am a woodworker. I have years of personal experience and I have never consulted God’s Word regarding how to turn wood on a lathe! </a:t>
            </a:r>
            <a:r>
              <a:rPr lang="en-US" sz="2400" b="1" dirty="0"/>
              <a:t>S</a:t>
            </a:r>
            <a:r>
              <a:rPr lang="en-US" sz="2400" b="1" dirty="0" smtClean="0"/>
              <a:t>uch knowledge has nothing to do with salvation, eternity, God’s will or anything particularly spiritual. It is a personal hobby.</a:t>
            </a:r>
          </a:p>
          <a:p>
            <a:r>
              <a:rPr lang="en-US" sz="2400" b="1" dirty="0" smtClean="0"/>
              <a:t>Earthly and natural knowledge becomes worldly wisdom as defined James 3:15-16 when it is used to interpret God’s Word and God’s will.</a:t>
            </a:r>
            <a:endParaRPr lang="en-US" sz="2400" b="1" dirty="0"/>
          </a:p>
        </p:txBody>
      </p:sp>
    </p:spTree>
    <p:extLst>
      <p:ext uri="{BB962C8B-B14F-4D97-AF65-F5344CB8AC3E}">
        <p14:creationId xmlns:p14="http://schemas.microsoft.com/office/powerpoint/2010/main" val="157968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66057" y="3675985"/>
            <a:ext cx="975360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rPr>
              <a:t>I firmly believe that through studying nature the Holy Spirit can bring illumination to the Word of God. However, if any knowledge gained from studying nature contradicts the Word of God, then that will fall into the category of worldly wisdom</a:t>
            </a:r>
            <a:endParaRPr lang="en-US" sz="36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13199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876" y="344129"/>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result of worldly wisdom</a:t>
            </a:r>
            <a:endParaRPr lang="en-US" sz="4800" b="1" dirty="0">
              <a:ln/>
              <a:solidFill>
                <a:schemeClr val="accent3"/>
              </a:solidFill>
            </a:endParaRPr>
          </a:p>
        </p:txBody>
      </p:sp>
      <p:sp>
        <p:nvSpPr>
          <p:cNvPr id="3" name="Content Placeholder 2"/>
          <p:cNvSpPr>
            <a:spLocks noGrp="1"/>
          </p:cNvSpPr>
          <p:nvPr>
            <p:ph idx="1"/>
          </p:nvPr>
        </p:nvSpPr>
        <p:spPr>
          <a:xfrm>
            <a:off x="293876" y="1347788"/>
            <a:ext cx="10015248" cy="5510211"/>
          </a:xfrm>
        </p:spPr>
        <p:txBody>
          <a:bodyPr>
            <a:normAutofit/>
          </a:bodyPr>
          <a:lstStyle/>
          <a:p>
            <a:r>
              <a:rPr lang="en-US" sz="2400" b="1" dirty="0" smtClean="0"/>
              <a:t>“For </a:t>
            </a:r>
            <a:r>
              <a:rPr lang="en-US" sz="2400" b="1" dirty="0"/>
              <a:t>where jealousy and selfish ambition exist, there is </a:t>
            </a:r>
            <a:r>
              <a:rPr lang="en-US" sz="2400" b="1" dirty="0">
                <a:solidFill>
                  <a:srgbClr val="FF0000"/>
                </a:solidFill>
              </a:rPr>
              <a:t>disorder</a:t>
            </a:r>
            <a:r>
              <a:rPr lang="en-US" sz="2400" b="1" dirty="0"/>
              <a:t> and </a:t>
            </a:r>
            <a:r>
              <a:rPr lang="en-US" sz="2400" b="1" dirty="0">
                <a:solidFill>
                  <a:srgbClr val="FF0000"/>
                </a:solidFill>
              </a:rPr>
              <a:t>every evil thing</a:t>
            </a:r>
            <a:r>
              <a:rPr lang="en-US" sz="2400" b="1" dirty="0" smtClean="0"/>
              <a:t>.” James 3:16</a:t>
            </a:r>
          </a:p>
          <a:p>
            <a:r>
              <a:rPr lang="en-US" sz="2400" b="1" dirty="0" smtClean="0">
                <a:solidFill>
                  <a:srgbClr val="FF0000"/>
                </a:solidFill>
              </a:rPr>
              <a:t>Disorder: </a:t>
            </a:r>
            <a:r>
              <a:rPr lang="en-US" sz="2400" b="1" dirty="0" smtClean="0"/>
              <a:t>Can also be translated as instability, or confusion.</a:t>
            </a:r>
          </a:p>
          <a:p>
            <a:r>
              <a:rPr lang="en-US" sz="2400" b="1" dirty="0" smtClean="0"/>
              <a:t>“God is not a God of confusion, but peace, as in all the churches of the saints.” I Corinthians 14:33</a:t>
            </a:r>
          </a:p>
          <a:p>
            <a:r>
              <a:rPr lang="en-US" sz="2400" b="1" dirty="0" smtClean="0"/>
              <a:t>A classic example of this is when a church member, or minister, does not get their way, they will do everything in their power to undermine whatever they do not agree with. This kind of disagreement does not revolve around doctrine, but personal opinions. “I wanted blue carpet, but the church voted on red! So, I am going to make life miserable until I get my way. If I do not get my way, I will make life even more miserable for everyone!”</a:t>
            </a:r>
          </a:p>
          <a:p>
            <a:endParaRPr lang="en-US" dirty="0" smtClean="0"/>
          </a:p>
          <a:p>
            <a:endParaRPr lang="en-US" dirty="0"/>
          </a:p>
        </p:txBody>
      </p:sp>
    </p:spTree>
    <p:extLst>
      <p:ext uri="{BB962C8B-B14F-4D97-AF65-F5344CB8AC3E}">
        <p14:creationId xmlns:p14="http://schemas.microsoft.com/office/powerpoint/2010/main" val="6130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876" y="344129"/>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The result of worldly wisdom</a:t>
            </a:r>
            <a:endParaRPr lang="en-US" sz="4800" b="1" dirty="0">
              <a:ln/>
              <a:solidFill>
                <a:schemeClr val="accent3"/>
              </a:solidFill>
            </a:endParaRPr>
          </a:p>
        </p:txBody>
      </p:sp>
      <p:sp>
        <p:nvSpPr>
          <p:cNvPr id="3" name="Content Placeholder 2"/>
          <p:cNvSpPr>
            <a:spLocks noGrp="1"/>
          </p:cNvSpPr>
          <p:nvPr>
            <p:ph idx="1"/>
          </p:nvPr>
        </p:nvSpPr>
        <p:spPr>
          <a:xfrm>
            <a:off x="293876" y="1347788"/>
            <a:ext cx="10015248" cy="5510211"/>
          </a:xfrm>
        </p:spPr>
        <p:txBody>
          <a:bodyPr>
            <a:normAutofit/>
          </a:bodyPr>
          <a:lstStyle/>
          <a:p>
            <a:r>
              <a:rPr lang="en-US" sz="2400" b="1" dirty="0" smtClean="0"/>
              <a:t>“For </a:t>
            </a:r>
            <a:r>
              <a:rPr lang="en-US" sz="2400" b="1" dirty="0"/>
              <a:t>where jealousy and selfish ambition exist, there is </a:t>
            </a:r>
            <a:r>
              <a:rPr lang="en-US" sz="2400" b="1" dirty="0">
                <a:solidFill>
                  <a:srgbClr val="FF0000"/>
                </a:solidFill>
              </a:rPr>
              <a:t>disorder</a:t>
            </a:r>
            <a:r>
              <a:rPr lang="en-US" sz="2400" b="1" dirty="0"/>
              <a:t> and </a:t>
            </a:r>
            <a:r>
              <a:rPr lang="en-US" sz="2400" b="1" dirty="0">
                <a:solidFill>
                  <a:srgbClr val="FF0000"/>
                </a:solidFill>
              </a:rPr>
              <a:t>every evil thing</a:t>
            </a:r>
            <a:r>
              <a:rPr lang="en-US" sz="2400" b="1" dirty="0" smtClean="0"/>
              <a:t>.” James 3:16</a:t>
            </a:r>
          </a:p>
          <a:p>
            <a:r>
              <a:rPr lang="en-US" sz="2400" b="1" dirty="0" smtClean="0">
                <a:solidFill>
                  <a:srgbClr val="FF0000"/>
                </a:solidFill>
              </a:rPr>
              <a:t>Every evil thing: </a:t>
            </a:r>
            <a:r>
              <a:rPr lang="en-US" sz="2400" b="1" dirty="0" smtClean="0">
                <a:solidFill>
                  <a:schemeClr val="tx1"/>
                </a:solidFill>
              </a:rPr>
              <a:t>Basically, all evil in the church is a product of worldly wisdom. That is, decisions that are made without any concern for God’s will.</a:t>
            </a:r>
          </a:p>
          <a:p>
            <a:r>
              <a:rPr lang="en-US" sz="2400" b="1" dirty="0" smtClean="0">
                <a:solidFill>
                  <a:srgbClr val="FF0000"/>
                </a:solidFill>
              </a:rPr>
              <a:t>Evil: </a:t>
            </a:r>
            <a:r>
              <a:rPr lang="en-US" sz="2400" b="1" dirty="0" smtClean="0">
                <a:solidFill>
                  <a:schemeClr val="tx1"/>
                </a:solidFill>
              </a:rPr>
              <a:t>Good for nothing, trivial, not adhering to ethical principles. </a:t>
            </a:r>
          </a:p>
          <a:p>
            <a:pPr lvl="1"/>
            <a:r>
              <a:rPr lang="en-US" sz="2200" b="1" dirty="0" smtClean="0">
                <a:solidFill>
                  <a:schemeClr val="tx1"/>
                </a:solidFill>
              </a:rPr>
              <a:t>Good for nothing: Worthless. It serves no viable purpose.</a:t>
            </a:r>
          </a:p>
          <a:p>
            <a:pPr lvl="1"/>
            <a:r>
              <a:rPr lang="en-US" sz="2200" b="1" dirty="0" smtClean="0">
                <a:solidFill>
                  <a:schemeClr val="tx1"/>
                </a:solidFill>
              </a:rPr>
              <a:t>Trivial: It is unimportant and irrelevant.</a:t>
            </a:r>
          </a:p>
          <a:p>
            <a:pPr lvl="1"/>
            <a:r>
              <a:rPr lang="en-US" sz="2200" b="1" dirty="0" smtClean="0">
                <a:solidFill>
                  <a:schemeClr val="tx1"/>
                </a:solidFill>
              </a:rPr>
              <a:t>Unethical: Will compromise truth and deceive for selfish gain.</a:t>
            </a:r>
          </a:p>
          <a:p>
            <a:pPr marL="0" indent="0">
              <a:buNone/>
            </a:pPr>
            <a:endParaRPr lang="en-US" sz="2400" b="1" dirty="0" smtClean="0">
              <a:solidFill>
                <a:schemeClr val="tx1"/>
              </a:solidFill>
            </a:endParaRPr>
          </a:p>
          <a:p>
            <a:endParaRPr lang="en-US" sz="2400" b="1" dirty="0" smtClean="0">
              <a:solidFill>
                <a:schemeClr val="tx1"/>
              </a:solidFill>
            </a:endParaRPr>
          </a:p>
          <a:p>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26696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52167" y="4847603"/>
            <a:ext cx="9851923" cy="1646302"/>
          </a:xfrm>
        </p:spPr>
        <p:txBody>
          <a:bodyPr/>
          <a:lstStyle/>
          <a:p>
            <a:pPr algn="ctr"/>
            <a:r>
              <a:rPr lang="en-US" sz="3200" b="1" dirty="0">
                <a:solidFill>
                  <a:schemeClr val="tx1"/>
                </a:solidFill>
              </a:rPr>
              <a:t>13 Who among you is wise and understanding? Let him show by his good behavior his deeds in the gentleness of wisdom. 14 But if you have bitter jealousy and selfish ambition in your heart, do not be arrogant and so lie against the truth. </a:t>
            </a:r>
            <a:r>
              <a:rPr lang="en-US" sz="3200" b="1" dirty="0">
                <a:solidFill>
                  <a:srgbClr val="FF0000"/>
                </a:solidFill>
              </a:rPr>
              <a:t>15 This wisdom is not that which comes down from above, but is earthly, natural, demonic. 16 For where jealousy and selfish ambition exist, there is disorder and every evil thing. </a:t>
            </a:r>
            <a:r>
              <a:rPr lang="en-US" dirty="0">
                <a:solidFill>
                  <a:srgbClr val="FF0000"/>
                </a:solidFill>
              </a:rPr>
              <a:t/>
            </a:r>
            <a:br>
              <a:rPr lang="en-US" dirty="0">
                <a:solidFill>
                  <a:srgbClr val="FF0000"/>
                </a:solidFill>
              </a:rPr>
            </a:br>
            <a:endParaRPr lang="en-US" dirty="0"/>
          </a:p>
        </p:txBody>
      </p:sp>
      <p:sp>
        <p:nvSpPr>
          <p:cNvPr id="3" name="Content Placeholder 2"/>
          <p:cNvSpPr>
            <a:spLocks noGrp="1"/>
          </p:cNvSpPr>
          <p:nvPr>
            <p:ph type="subTitle" idx="1"/>
          </p:nvPr>
        </p:nvSpPr>
        <p:spPr>
          <a:xfrm>
            <a:off x="9645446" y="6129811"/>
            <a:ext cx="2433484" cy="728189"/>
          </a:xfrm>
        </p:spPr>
        <p:txBody>
          <a:bodyPr>
            <a:normAutofit/>
          </a:bodyPr>
          <a:lstStyle/>
          <a:p>
            <a:pPr algn="l"/>
            <a:r>
              <a:rPr lang="en-US" sz="2400" b="1" dirty="0" smtClean="0">
                <a:solidFill>
                  <a:schemeClr val="tx1"/>
                </a:solidFill>
              </a:rPr>
              <a:t>James 3:13-16</a:t>
            </a:r>
            <a:endParaRPr lang="en-US" sz="2400" b="1" dirty="0">
              <a:solidFill>
                <a:schemeClr val="tx1"/>
              </a:solidFill>
            </a:endParaRPr>
          </a:p>
        </p:txBody>
      </p:sp>
    </p:spTree>
    <p:extLst>
      <p:ext uri="{BB962C8B-B14F-4D97-AF65-F5344CB8AC3E}">
        <p14:creationId xmlns:p14="http://schemas.microsoft.com/office/powerpoint/2010/main" val="1317751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28" y="353092"/>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Worldly Wisdom Defined</a:t>
            </a:r>
            <a:endParaRPr lang="en-US" sz="5400" b="1" dirty="0">
              <a:ln/>
              <a:solidFill>
                <a:schemeClr val="accent3"/>
              </a:solidFill>
            </a:endParaRPr>
          </a:p>
        </p:txBody>
      </p:sp>
      <p:sp>
        <p:nvSpPr>
          <p:cNvPr id="3" name="Content Placeholder 2"/>
          <p:cNvSpPr>
            <a:spLocks noGrp="1"/>
          </p:cNvSpPr>
          <p:nvPr>
            <p:ph idx="1"/>
          </p:nvPr>
        </p:nvSpPr>
        <p:spPr>
          <a:xfrm>
            <a:off x="344128" y="1673892"/>
            <a:ext cx="9263079" cy="5184108"/>
          </a:xfrm>
        </p:spPr>
        <p:txBody>
          <a:bodyPr>
            <a:noAutofit/>
          </a:bodyPr>
          <a:lstStyle/>
          <a:p>
            <a:r>
              <a:rPr lang="en-US" sz="2800" b="1" dirty="0" smtClean="0">
                <a:solidFill>
                  <a:srgbClr val="FF0000"/>
                </a:solidFill>
              </a:rPr>
              <a:t>Bitter jealousy: </a:t>
            </a:r>
            <a:r>
              <a:rPr lang="en-US" sz="2800" b="1" dirty="0" smtClean="0">
                <a:solidFill>
                  <a:schemeClr val="tx1"/>
                </a:solidFill>
              </a:rPr>
              <a:t>Zealously pick the things apart that you do not like, or agree with. </a:t>
            </a:r>
          </a:p>
          <a:p>
            <a:r>
              <a:rPr lang="en-US" sz="2800" b="1" dirty="0" smtClean="0">
                <a:solidFill>
                  <a:srgbClr val="FF0000"/>
                </a:solidFill>
              </a:rPr>
              <a:t>Selfish ambition: </a:t>
            </a:r>
            <a:r>
              <a:rPr lang="en-US" sz="2800" b="1" dirty="0" smtClean="0">
                <a:solidFill>
                  <a:schemeClr val="tx1"/>
                </a:solidFill>
              </a:rPr>
              <a:t>Promoting personal agendas or convictions without regard of how it affects or hurts others.</a:t>
            </a:r>
          </a:p>
          <a:p>
            <a:r>
              <a:rPr lang="en-US" sz="2800" b="1" dirty="0" smtClean="0">
                <a:solidFill>
                  <a:srgbClr val="FF0000"/>
                </a:solidFill>
              </a:rPr>
              <a:t>Arrogant: </a:t>
            </a:r>
            <a:r>
              <a:rPr lang="en-US" sz="2800" b="1" dirty="0" smtClean="0">
                <a:solidFill>
                  <a:schemeClr val="tx1"/>
                </a:solidFill>
              </a:rPr>
              <a:t>Self exaltation. The belief that one’s position is superior to others. </a:t>
            </a:r>
          </a:p>
          <a:p>
            <a:r>
              <a:rPr lang="en-US" sz="2800" b="1" dirty="0" smtClean="0">
                <a:solidFill>
                  <a:srgbClr val="FF0000"/>
                </a:solidFill>
              </a:rPr>
              <a:t>Lies </a:t>
            </a:r>
            <a:r>
              <a:rPr lang="en-US" sz="2800" b="1" dirty="0">
                <a:solidFill>
                  <a:srgbClr val="FF0000"/>
                </a:solidFill>
              </a:rPr>
              <a:t>against the </a:t>
            </a:r>
            <a:r>
              <a:rPr lang="en-US" sz="2800" b="1" dirty="0" smtClean="0">
                <a:solidFill>
                  <a:srgbClr val="FF0000"/>
                </a:solidFill>
              </a:rPr>
              <a:t>truth: </a:t>
            </a:r>
            <a:r>
              <a:rPr lang="en-US" sz="2800" b="1" dirty="0" smtClean="0">
                <a:solidFill>
                  <a:schemeClr val="tx1"/>
                </a:solidFill>
              </a:rPr>
              <a:t>Willing to defy God’s Word or God’s will if doing so will benefit self.</a:t>
            </a:r>
            <a:endParaRPr lang="en-US" sz="2800" dirty="0"/>
          </a:p>
        </p:txBody>
      </p:sp>
    </p:spTree>
    <p:extLst>
      <p:ext uri="{BB962C8B-B14F-4D97-AF65-F5344CB8AC3E}">
        <p14:creationId xmlns:p14="http://schemas.microsoft.com/office/powerpoint/2010/main" val="121989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08" y="447368"/>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Putting it all together</a:t>
            </a:r>
            <a:endParaRPr lang="en-US" sz="4800" b="1" dirty="0">
              <a:ln/>
              <a:solidFill>
                <a:schemeClr val="accent3"/>
              </a:solidFill>
            </a:endParaRPr>
          </a:p>
        </p:txBody>
      </p:sp>
      <p:sp>
        <p:nvSpPr>
          <p:cNvPr id="3" name="Content Placeholder 2"/>
          <p:cNvSpPr>
            <a:spLocks noGrp="1"/>
          </p:cNvSpPr>
          <p:nvPr>
            <p:ph idx="1"/>
          </p:nvPr>
        </p:nvSpPr>
        <p:spPr>
          <a:xfrm>
            <a:off x="456107" y="1570653"/>
            <a:ext cx="9484305" cy="5139863"/>
          </a:xfrm>
        </p:spPr>
        <p:txBody>
          <a:bodyPr>
            <a:normAutofit/>
          </a:bodyPr>
          <a:lstStyle/>
          <a:p>
            <a:r>
              <a:rPr lang="en-US" sz="2800" b="1" dirty="0">
                <a:solidFill>
                  <a:schemeClr val="tx1"/>
                </a:solidFill>
              </a:rPr>
              <a:t>When a person engages in worldly wisdom they will zealously pick apart anything they disagree with. They will with great enthusiasm promote their own personal agendas or convictions without regard of how it affects or hurts others. They will dismiss and diminish anyone who challenges them. They will </a:t>
            </a:r>
            <a:r>
              <a:rPr lang="en-US" sz="2800" b="1" dirty="0" smtClean="0">
                <a:solidFill>
                  <a:schemeClr val="tx1"/>
                </a:solidFill>
              </a:rPr>
              <a:t>defy </a:t>
            </a:r>
            <a:r>
              <a:rPr lang="en-US" sz="2800" b="1" dirty="0">
                <a:solidFill>
                  <a:schemeClr val="tx1"/>
                </a:solidFill>
              </a:rPr>
              <a:t>God’s Word or God’s will if doing so will benefit self.</a:t>
            </a:r>
          </a:p>
          <a:p>
            <a:r>
              <a:rPr lang="en-US" sz="2800" b="1" dirty="0">
                <a:solidFill>
                  <a:schemeClr val="tx1"/>
                </a:solidFill>
              </a:rPr>
              <a:t>Biblical Example: King David, </a:t>
            </a:r>
            <a:r>
              <a:rPr lang="en-US" sz="2800" b="1" dirty="0" err="1">
                <a:solidFill>
                  <a:schemeClr val="tx1"/>
                </a:solidFill>
              </a:rPr>
              <a:t>Urriah</a:t>
            </a:r>
            <a:r>
              <a:rPr lang="en-US" sz="2800" b="1" dirty="0">
                <a:solidFill>
                  <a:schemeClr val="tx1"/>
                </a:solidFill>
              </a:rPr>
              <a:t> the Hittite and Bathsheba</a:t>
            </a:r>
          </a:p>
          <a:p>
            <a:r>
              <a:rPr lang="en-US" sz="2800" b="1" dirty="0">
                <a:solidFill>
                  <a:schemeClr val="tx1"/>
                </a:solidFill>
              </a:rPr>
              <a:t>Simple definition: Trusting in only your opinions and ignoring the perspective of others.</a:t>
            </a:r>
            <a:endParaRPr lang="en-US" sz="2800" dirty="0"/>
          </a:p>
          <a:p>
            <a:endParaRPr lang="en-US" b="1" dirty="0" smtClean="0">
              <a:solidFill>
                <a:schemeClr val="tx1"/>
              </a:solidFill>
            </a:endParaRPr>
          </a:p>
          <a:p>
            <a:endParaRPr lang="en-US" dirty="0"/>
          </a:p>
        </p:txBody>
      </p:sp>
    </p:spTree>
    <p:extLst>
      <p:ext uri="{BB962C8B-B14F-4D97-AF65-F5344CB8AC3E}">
        <p14:creationId xmlns:p14="http://schemas.microsoft.com/office/powerpoint/2010/main" val="152619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638" y="373626"/>
            <a:ext cx="9100846"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Quotes from a church member in Michigan</a:t>
            </a:r>
            <a:endParaRPr lang="en-US" sz="4400" b="1" dirty="0">
              <a:ln/>
              <a:solidFill>
                <a:schemeClr val="accent3"/>
              </a:solidFill>
            </a:endParaRPr>
          </a:p>
        </p:txBody>
      </p:sp>
      <p:sp>
        <p:nvSpPr>
          <p:cNvPr id="3" name="Content Placeholder 2"/>
          <p:cNvSpPr>
            <a:spLocks noGrp="1"/>
          </p:cNvSpPr>
          <p:nvPr>
            <p:ph idx="1"/>
          </p:nvPr>
        </p:nvSpPr>
        <p:spPr>
          <a:xfrm>
            <a:off x="338121" y="2033638"/>
            <a:ext cx="9056602" cy="3880773"/>
          </a:xfrm>
        </p:spPr>
        <p:txBody>
          <a:bodyPr>
            <a:noAutofit/>
          </a:bodyPr>
          <a:lstStyle/>
          <a:p>
            <a:r>
              <a:rPr lang="en-US" sz="4000" b="1" dirty="0" smtClean="0"/>
              <a:t>“I know bro. Mark is right, but I will never admit it!”</a:t>
            </a:r>
          </a:p>
          <a:p>
            <a:r>
              <a:rPr lang="en-US" sz="4000" b="1" dirty="0" smtClean="0"/>
              <a:t>“The way I am feeling may not be right and God may not like it. But, I don’t care what God thinks and that is just the way that I feel!”</a:t>
            </a:r>
            <a:endParaRPr lang="en-US" sz="4000" b="1" dirty="0"/>
          </a:p>
        </p:txBody>
      </p:sp>
    </p:spTree>
    <p:extLst>
      <p:ext uri="{BB962C8B-B14F-4D97-AF65-F5344CB8AC3E}">
        <p14:creationId xmlns:p14="http://schemas.microsoft.com/office/powerpoint/2010/main" val="411103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73393" y="2952980"/>
            <a:ext cx="920299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Both Godly wisdom and worldly wisdom each have seven characteristics</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5218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93173" y="3761385"/>
            <a:ext cx="9438968"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i="1" dirty="0" smtClean="0">
                <a:ln/>
                <a:solidFill>
                  <a:schemeClr val="accent3"/>
                </a:solidFill>
              </a:rPr>
              <a:t>“This </a:t>
            </a:r>
            <a:r>
              <a:rPr lang="en-US" sz="4400" b="1" i="1" dirty="0">
                <a:ln/>
                <a:solidFill>
                  <a:schemeClr val="accent3"/>
                </a:solidFill>
              </a:rPr>
              <a:t>wisdom is not that which comes down from above, but is </a:t>
            </a:r>
            <a:r>
              <a:rPr lang="en-US" sz="4400" b="1" i="1" dirty="0">
                <a:ln/>
                <a:solidFill>
                  <a:srgbClr val="FF0000"/>
                </a:solidFill>
              </a:rPr>
              <a:t>earthly</a:t>
            </a:r>
            <a:r>
              <a:rPr lang="en-US" sz="4400" b="1" i="1" dirty="0">
                <a:ln/>
                <a:solidFill>
                  <a:schemeClr val="accent3"/>
                </a:solidFill>
              </a:rPr>
              <a:t>, </a:t>
            </a:r>
            <a:r>
              <a:rPr lang="en-US" sz="4400" b="1" i="1" dirty="0">
                <a:ln/>
                <a:solidFill>
                  <a:srgbClr val="FF0000"/>
                </a:solidFill>
              </a:rPr>
              <a:t>natural</a:t>
            </a:r>
            <a:r>
              <a:rPr lang="en-US" sz="4400" b="1" i="1" dirty="0">
                <a:ln/>
                <a:solidFill>
                  <a:schemeClr val="accent3"/>
                </a:solidFill>
              </a:rPr>
              <a:t>, </a:t>
            </a:r>
            <a:r>
              <a:rPr lang="en-US" sz="4400" b="1" i="1" dirty="0">
                <a:ln/>
                <a:solidFill>
                  <a:srgbClr val="FF0000"/>
                </a:solidFill>
              </a:rPr>
              <a:t>demonic</a:t>
            </a:r>
            <a:r>
              <a:rPr lang="en-US" sz="4400" b="1" i="1" dirty="0">
                <a:ln/>
                <a:solidFill>
                  <a:schemeClr val="accent3"/>
                </a:solidFill>
              </a:rPr>
              <a:t>. </a:t>
            </a:r>
            <a:r>
              <a:rPr lang="en-US" sz="4400" b="1" i="1" dirty="0" smtClean="0">
                <a:ln/>
                <a:solidFill>
                  <a:schemeClr val="accent3"/>
                </a:solidFill>
              </a:rPr>
              <a:t>For </a:t>
            </a:r>
            <a:r>
              <a:rPr lang="en-US" sz="4400" b="1" i="1" dirty="0">
                <a:ln/>
                <a:solidFill>
                  <a:schemeClr val="accent3"/>
                </a:solidFill>
              </a:rPr>
              <a:t>where </a:t>
            </a:r>
            <a:r>
              <a:rPr lang="en-US" sz="4400" b="1" i="1" dirty="0">
                <a:ln/>
                <a:solidFill>
                  <a:srgbClr val="FF0000"/>
                </a:solidFill>
              </a:rPr>
              <a:t>jealousy</a:t>
            </a:r>
            <a:r>
              <a:rPr lang="en-US" sz="4400" b="1" i="1" dirty="0">
                <a:ln/>
                <a:solidFill>
                  <a:schemeClr val="accent3"/>
                </a:solidFill>
              </a:rPr>
              <a:t> and </a:t>
            </a:r>
            <a:r>
              <a:rPr lang="en-US" sz="4400" b="1" i="1" dirty="0">
                <a:ln/>
                <a:solidFill>
                  <a:srgbClr val="FF0000"/>
                </a:solidFill>
              </a:rPr>
              <a:t>selfish ambition</a:t>
            </a:r>
            <a:r>
              <a:rPr lang="en-US" sz="4400" b="1" i="1" dirty="0">
                <a:ln/>
                <a:solidFill>
                  <a:schemeClr val="accent3"/>
                </a:solidFill>
              </a:rPr>
              <a:t> exist, there is </a:t>
            </a:r>
            <a:r>
              <a:rPr lang="en-US" sz="4400" b="1" i="1" dirty="0">
                <a:ln/>
                <a:solidFill>
                  <a:srgbClr val="FF0000"/>
                </a:solidFill>
              </a:rPr>
              <a:t>disorder</a:t>
            </a:r>
            <a:r>
              <a:rPr lang="en-US" sz="4400" b="1" i="1" dirty="0">
                <a:ln/>
                <a:solidFill>
                  <a:schemeClr val="accent3"/>
                </a:solidFill>
              </a:rPr>
              <a:t> and </a:t>
            </a:r>
            <a:r>
              <a:rPr lang="en-US" sz="4400" b="1" i="1" dirty="0">
                <a:ln/>
                <a:solidFill>
                  <a:srgbClr val="FF0000"/>
                </a:solidFill>
              </a:rPr>
              <a:t>every evil thing</a:t>
            </a:r>
            <a:r>
              <a:rPr lang="en-US" sz="4400" b="1" i="1" dirty="0" smtClean="0">
                <a:ln/>
                <a:solidFill>
                  <a:schemeClr val="accent3"/>
                </a:solidFill>
              </a:rPr>
              <a:t>.”</a:t>
            </a:r>
            <a:endParaRPr lang="en-US" sz="4400" b="1" dirty="0">
              <a:ln/>
              <a:solidFill>
                <a:schemeClr val="accent3"/>
              </a:solidFill>
            </a:endParaRPr>
          </a:p>
        </p:txBody>
      </p:sp>
      <p:sp>
        <p:nvSpPr>
          <p:cNvPr id="5" name="Subtitle 4"/>
          <p:cNvSpPr>
            <a:spLocks noGrp="1"/>
          </p:cNvSpPr>
          <p:nvPr>
            <p:ph type="subTitle" idx="1"/>
          </p:nvPr>
        </p:nvSpPr>
        <p:spPr>
          <a:xfrm>
            <a:off x="9645993" y="6248343"/>
            <a:ext cx="2373942" cy="609657"/>
          </a:xfrm>
        </p:spPr>
        <p:txBody>
          <a:bodyPr>
            <a:normAutofit/>
          </a:bodyPr>
          <a:lstStyle/>
          <a:p>
            <a:pPr algn="l"/>
            <a:r>
              <a:rPr lang="en-US" sz="2400" b="1" dirty="0" smtClean="0">
                <a:solidFill>
                  <a:schemeClr val="tx1"/>
                </a:solidFill>
              </a:rPr>
              <a:t>James 3:15-16</a:t>
            </a:r>
            <a:endParaRPr lang="en-US" sz="2400" b="1" dirty="0">
              <a:solidFill>
                <a:schemeClr val="tx1"/>
              </a:solidFill>
            </a:endParaRPr>
          </a:p>
        </p:txBody>
      </p:sp>
    </p:spTree>
    <p:extLst>
      <p:ext uri="{BB962C8B-B14F-4D97-AF65-F5344CB8AC3E}">
        <p14:creationId xmlns:p14="http://schemas.microsoft.com/office/powerpoint/2010/main" val="28185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21773" y="2952980"/>
            <a:ext cx="893752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Jealousy and Selfish ambition were covered in the last ppt. presentation</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58343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643" y="146615"/>
            <a:ext cx="997100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Characteristics of Worldly Wisdom</a:t>
            </a:r>
            <a:endParaRPr lang="en-US" sz="4800" b="1" dirty="0">
              <a:ln/>
              <a:solidFill>
                <a:schemeClr val="accent3"/>
              </a:solidFill>
            </a:endParaRPr>
          </a:p>
        </p:txBody>
      </p:sp>
      <p:sp>
        <p:nvSpPr>
          <p:cNvPr id="3" name="Content Placeholder 2"/>
          <p:cNvSpPr>
            <a:spLocks noGrp="1"/>
          </p:cNvSpPr>
          <p:nvPr>
            <p:ph idx="1"/>
          </p:nvPr>
        </p:nvSpPr>
        <p:spPr>
          <a:xfrm>
            <a:off x="131642" y="1467415"/>
            <a:ext cx="9631789" cy="5324083"/>
          </a:xfrm>
        </p:spPr>
        <p:txBody>
          <a:bodyPr>
            <a:normAutofit fontScale="85000" lnSpcReduction="20000"/>
          </a:bodyPr>
          <a:lstStyle/>
          <a:p>
            <a:r>
              <a:rPr lang="en-US" sz="2800" b="1" dirty="0" smtClean="0">
                <a:solidFill>
                  <a:srgbClr val="FF0000"/>
                </a:solidFill>
              </a:rPr>
              <a:t>1. Earthly:</a:t>
            </a:r>
            <a:r>
              <a:rPr lang="en-US" sz="2800" b="1" dirty="0" smtClean="0"/>
              <a:t> From the earth. It is not from heaven. It is not from God.</a:t>
            </a:r>
          </a:p>
          <a:p>
            <a:r>
              <a:rPr lang="en-US" sz="2800" b="1" dirty="0" smtClean="0"/>
              <a:t>“God helps those who help themselves.”</a:t>
            </a:r>
          </a:p>
          <a:p>
            <a:r>
              <a:rPr lang="en-US" sz="2800" b="1" dirty="0" smtClean="0"/>
              <a:t>“The main problem of humanity is poor self esteem.” Robert Schuller</a:t>
            </a:r>
          </a:p>
          <a:p>
            <a:r>
              <a:rPr lang="en-US" sz="2800" b="1" dirty="0" smtClean="0">
                <a:solidFill>
                  <a:srgbClr val="FF0000"/>
                </a:solidFill>
              </a:rPr>
              <a:t>Natural theology: </a:t>
            </a:r>
            <a:r>
              <a:rPr lang="en-US" sz="2800" b="1" dirty="0" smtClean="0"/>
              <a:t>A theological system that believes since God created nature, that nature by itself is sufficient to teach us who God is.</a:t>
            </a:r>
          </a:p>
          <a:p>
            <a:r>
              <a:rPr lang="en-US" sz="2800" b="1" dirty="0" smtClean="0">
                <a:solidFill>
                  <a:srgbClr val="FF0000"/>
                </a:solidFill>
              </a:rPr>
              <a:t>Deism: </a:t>
            </a:r>
            <a:r>
              <a:rPr lang="en-US" sz="2800" b="1" dirty="0" smtClean="0"/>
              <a:t>Was a 15-18</a:t>
            </a:r>
            <a:r>
              <a:rPr lang="en-US" sz="2800" b="1" baseline="30000" dirty="0" smtClean="0"/>
              <a:t>th</a:t>
            </a:r>
            <a:r>
              <a:rPr lang="en-US" sz="2800" b="1" dirty="0" smtClean="0"/>
              <a:t> century belief that one could get to know God through logic and science and that the Bible was not necessary.</a:t>
            </a:r>
          </a:p>
          <a:p>
            <a:r>
              <a:rPr lang="en-US" sz="2800" b="1" dirty="0" smtClean="0">
                <a:solidFill>
                  <a:srgbClr val="FF0000"/>
                </a:solidFill>
              </a:rPr>
              <a:t>Word Faith Movement: </a:t>
            </a:r>
            <a:r>
              <a:rPr lang="en-US" sz="2800" b="1" dirty="0" smtClean="0"/>
              <a:t>The belief that God is still revealing himself in ways that may even be contrary to Scripture. Also, there is a belief that words have intrinsic power. When certain words are used they can either help or hurt a person</a:t>
            </a:r>
          </a:p>
          <a:p>
            <a:endParaRPr lang="en-US" dirty="0" smtClean="0"/>
          </a:p>
          <a:p>
            <a:pPr marL="0" indent="0">
              <a:buNone/>
            </a:pPr>
            <a:endParaRPr lang="en-US" dirty="0" smtClean="0"/>
          </a:p>
        </p:txBody>
      </p:sp>
    </p:spTree>
    <p:extLst>
      <p:ext uri="{BB962C8B-B14F-4D97-AF65-F5344CB8AC3E}">
        <p14:creationId xmlns:p14="http://schemas.microsoft.com/office/powerpoint/2010/main" val="31276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154</TotalTime>
  <Words>1183</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Worldly Wisdom</vt:lpstr>
      <vt:lpstr>13 Who among you is wise and understanding? Let him show by his good behavior his deeds in the gentleness of wisdom. 14 But if you have bitter jealousy and selfish ambition in your heart, do not be arrogant and so lie against the truth. 15 This wisdom is not that which comes down from above, but is earthly, natural, demonic. 16 For where jealousy and selfish ambition exist, there is disorder and every evil thing.  </vt:lpstr>
      <vt:lpstr>Worldly Wisdom Defined</vt:lpstr>
      <vt:lpstr>Putting it all together</vt:lpstr>
      <vt:lpstr>Quotes from a church member in Michigan</vt:lpstr>
      <vt:lpstr>Both Godly wisdom and worldly wisdom each have seven characteristics</vt:lpstr>
      <vt:lpstr>“This wisdom is not that which comes down from above, but is earthly, natural, demonic. For where jealousy and selfish ambition exist, there is disorder and every evil thing.”</vt:lpstr>
      <vt:lpstr>Jealousy and Selfish ambition were covered in the last ppt. presentation</vt:lpstr>
      <vt:lpstr>Characteristics of Worldly Wisdom</vt:lpstr>
      <vt:lpstr>Characteristics of Worldly Wisdom</vt:lpstr>
      <vt:lpstr>Characteristics of Worldly Wisdom</vt:lpstr>
      <vt:lpstr>A word about earthly and natural knowledge.</vt:lpstr>
      <vt:lpstr>I firmly believe that through studying nature the Holy Spirit can bring illumination to the Word of God. However, if any knowledge gained from studying nature contradicts the Word of God, then that will fall into the category of worldly wisdom</vt:lpstr>
      <vt:lpstr>The result of worldly wisdom</vt:lpstr>
      <vt:lpstr>The result of worldly wisdom</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Worldly Wisdom</dc:title>
  <dc:creator>Mark Carpenter</dc:creator>
  <cp:lastModifiedBy>Mark Carpenter</cp:lastModifiedBy>
  <cp:revision>56</cp:revision>
  <dcterms:created xsi:type="dcterms:W3CDTF">2019-02-04T07:15:18Z</dcterms:created>
  <dcterms:modified xsi:type="dcterms:W3CDTF">2019-02-11T18:16:19Z</dcterms:modified>
</cp:coreProperties>
</file>