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2" r:id="rId1"/>
  </p:sldMasterIdLst>
  <p:sldIdLst>
    <p:sldId id="256" r:id="rId2"/>
    <p:sldId id="260" r:id="rId3"/>
    <p:sldId id="259" r:id="rId4"/>
    <p:sldId id="258" r:id="rId5"/>
    <p:sldId id="264" r:id="rId6"/>
    <p:sldId id="265" r:id="rId7"/>
    <p:sldId id="274" r:id="rId8"/>
    <p:sldId id="266" r:id="rId9"/>
    <p:sldId id="263" r:id="rId10"/>
    <p:sldId id="257" r:id="rId11"/>
    <p:sldId id="272" r:id="rId12"/>
    <p:sldId id="271" r:id="rId13"/>
    <p:sldId id="270" r:id="rId14"/>
    <p:sldId id="269" r:id="rId15"/>
    <p:sldId id="268" r:id="rId16"/>
    <p:sldId id="273" r:id="rId17"/>
    <p:sldId id="27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6" d="100"/>
          <a:sy n="66" d="100"/>
        </p:scale>
        <p:origin x="66" y="11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A564EB6-0F64-47FA-A1D3-B99EB3A7476F}" type="datetimeFigureOut">
              <a:rPr lang="en-US" smtClean="0"/>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3FC2D3-BCEE-4E7A-A96D-2C9AD74F1070}" type="slidenum">
              <a:rPr lang="en-US" smtClean="0"/>
              <a:t>‹#›</a:t>
            </a:fld>
            <a:endParaRPr lang="en-US"/>
          </a:p>
        </p:txBody>
      </p:sp>
    </p:spTree>
    <p:extLst>
      <p:ext uri="{BB962C8B-B14F-4D97-AF65-F5344CB8AC3E}">
        <p14:creationId xmlns:p14="http://schemas.microsoft.com/office/powerpoint/2010/main" val="4277559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A564EB6-0F64-47FA-A1D3-B99EB3A7476F}" type="datetimeFigureOut">
              <a:rPr lang="en-US" smtClean="0"/>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3FC2D3-BCEE-4E7A-A96D-2C9AD74F1070}" type="slidenum">
              <a:rPr lang="en-US" smtClean="0"/>
              <a:t>‹#›</a:t>
            </a:fld>
            <a:endParaRPr lang="en-US"/>
          </a:p>
        </p:txBody>
      </p:sp>
    </p:spTree>
    <p:extLst>
      <p:ext uri="{BB962C8B-B14F-4D97-AF65-F5344CB8AC3E}">
        <p14:creationId xmlns:p14="http://schemas.microsoft.com/office/powerpoint/2010/main" val="604749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A564EB6-0F64-47FA-A1D3-B99EB3A7476F}" type="datetimeFigureOut">
              <a:rPr lang="en-US" smtClean="0"/>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3FC2D3-BCEE-4E7A-A96D-2C9AD74F107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881881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A564EB6-0F64-47FA-A1D3-B99EB3A7476F}" type="datetimeFigureOut">
              <a:rPr lang="en-US" smtClean="0"/>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3FC2D3-BCEE-4E7A-A96D-2C9AD74F1070}" type="slidenum">
              <a:rPr lang="en-US" smtClean="0"/>
              <a:t>‹#›</a:t>
            </a:fld>
            <a:endParaRPr lang="en-US"/>
          </a:p>
        </p:txBody>
      </p:sp>
    </p:spTree>
    <p:extLst>
      <p:ext uri="{BB962C8B-B14F-4D97-AF65-F5344CB8AC3E}">
        <p14:creationId xmlns:p14="http://schemas.microsoft.com/office/powerpoint/2010/main" val="28767683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A564EB6-0F64-47FA-A1D3-B99EB3A7476F}" type="datetimeFigureOut">
              <a:rPr lang="en-US" smtClean="0"/>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3FC2D3-BCEE-4E7A-A96D-2C9AD74F107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267613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A564EB6-0F64-47FA-A1D3-B99EB3A7476F}" type="datetimeFigureOut">
              <a:rPr lang="en-US" smtClean="0"/>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3FC2D3-BCEE-4E7A-A96D-2C9AD74F1070}" type="slidenum">
              <a:rPr lang="en-US" smtClean="0"/>
              <a:t>‹#›</a:t>
            </a:fld>
            <a:endParaRPr lang="en-US"/>
          </a:p>
        </p:txBody>
      </p:sp>
    </p:spTree>
    <p:extLst>
      <p:ext uri="{BB962C8B-B14F-4D97-AF65-F5344CB8AC3E}">
        <p14:creationId xmlns:p14="http://schemas.microsoft.com/office/powerpoint/2010/main" val="24709340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564EB6-0F64-47FA-A1D3-B99EB3A7476F}" type="datetimeFigureOut">
              <a:rPr lang="en-US" smtClean="0"/>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3FC2D3-BCEE-4E7A-A96D-2C9AD74F1070}" type="slidenum">
              <a:rPr lang="en-US" smtClean="0"/>
              <a:t>‹#›</a:t>
            </a:fld>
            <a:endParaRPr lang="en-US"/>
          </a:p>
        </p:txBody>
      </p:sp>
    </p:spTree>
    <p:extLst>
      <p:ext uri="{BB962C8B-B14F-4D97-AF65-F5344CB8AC3E}">
        <p14:creationId xmlns:p14="http://schemas.microsoft.com/office/powerpoint/2010/main" val="13777488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564EB6-0F64-47FA-A1D3-B99EB3A7476F}" type="datetimeFigureOut">
              <a:rPr lang="en-US" smtClean="0"/>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3FC2D3-BCEE-4E7A-A96D-2C9AD74F1070}" type="slidenum">
              <a:rPr lang="en-US" smtClean="0"/>
              <a:t>‹#›</a:t>
            </a:fld>
            <a:endParaRPr lang="en-US"/>
          </a:p>
        </p:txBody>
      </p:sp>
    </p:spTree>
    <p:extLst>
      <p:ext uri="{BB962C8B-B14F-4D97-AF65-F5344CB8AC3E}">
        <p14:creationId xmlns:p14="http://schemas.microsoft.com/office/powerpoint/2010/main" val="3766660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564EB6-0F64-47FA-A1D3-B99EB3A7476F}" type="datetimeFigureOut">
              <a:rPr lang="en-US" smtClean="0"/>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3FC2D3-BCEE-4E7A-A96D-2C9AD74F1070}" type="slidenum">
              <a:rPr lang="en-US" smtClean="0"/>
              <a:t>‹#›</a:t>
            </a:fld>
            <a:endParaRPr lang="en-US"/>
          </a:p>
        </p:txBody>
      </p:sp>
    </p:spTree>
    <p:extLst>
      <p:ext uri="{BB962C8B-B14F-4D97-AF65-F5344CB8AC3E}">
        <p14:creationId xmlns:p14="http://schemas.microsoft.com/office/powerpoint/2010/main" val="1056520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A564EB6-0F64-47FA-A1D3-B99EB3A7476F}" type="datetimeFigureOut">
              <a:rPr lang="en-US" smtClean="0"/>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3FC2D3-BCEE-4E7A-A96D-2C9AD74F1070}" type="slidenum">
              <a:rPr lang="en-US" smtClean="0"/>
              <a:t>‹#›</a:t>
            </a:fld>
            <a:endParaRPr lang="en-US"/>
          </a:p>
        </p:txBody>
      </p:sp>
    </p:spTree>
    <p:extLst>
      <p:ext uri="{BB962C8B-B14F-4D97-AF65-F5344CB8AC3E}">
        <p14:creationId xmlns:p14="http://schemas.microsoft.com/office/powerpoint/2010/main" val="430648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A564EB6-0F64-47FA-A1D3-B99EB3A7476F}" type="datetimeFigureOut">
              <a:rPr lang="en-US" smtClean="0"/>
              <a:t>2/24/2019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3FC2D3-BCEE-4E7A-A96D-2C9AD74F1070}" type="slidenum">
              <a:rPr lang="en-US" smtClean="0"/>
              <a:t>‹#›</a:t>
            </a:fld>
            <a:endParaRPr lang="en-US"/>
          </a:p>
        </p:txBody>
      </p:sp>
    </p:spTree>
    <p:extLst>
      <p:ext uri="{BB962C8B-B14F-4D97-AF65-F5344CB8AC3E}">
        <p14:creationId xmlns:p14="http://schemas.microsoft.com/office/powerpoint/2010/main" val="2206754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A564EB6-0F64-47FA-A1D3-B99EB3A7476F}" type="datetimeFigureOut">
              <a:rPr lang="en-US" smtClean="0"/>
              <a:t>2/24/2019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3FC2D3-BCEE-4E7A-A96D-2C9AD74F1070}" type="slidenum">
              <a:rPr lang="en-US" smtClean="0"/>
              <a:t>‹#›</a:t>
            </a:fld>
            <a:endParaRPr lang="en-US"/>
          </a:p>
        </p:txBody>
      </p:sp>
    </p:spTree>
    <p:extLst>
      <p:ext uri="{BB962C8B-B14F-4D97-AF65-F5344CB8AC3E}">
        <p14:creationId xmlns:p14="http://schemas.microsoft.com/office/powerpoint/2010/main" val="4082214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A564EB6-0F64-47FA-A1D3-B99EB3A7476F}" type="datetimeFigureOut">
              <a:rPr lang="en-US" smtClean="0"/>
              <a:t>2/24/2019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3FC2D3-BCEE-4E7A-A96D-2C9AD74F1070}" type="slidenum">
              <a:rPr lang="en-US" smtClean="0"/>
              <a:t>‹#›</a:t>
            </a:fld>
            <a:endParaRPr lang="en-US"/>
          </a:p>
        </p:txBody>
      </p:sp>
    </p:spTree>
    <p:extLst>
      <p:ext uri="{BB962C8B-B14F-4D97-AF65-F5344CB8AC3E}">
        <p14:creationId xmlns:p14="http://schemas.microsoft.com/office/powerpoint/2010/main" val="1327615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564EB6-0F64-47FA-A1D3-B99EB3A7476F}" type="datetimeFigureOut">
              <a:rPr lang="en-US" smtClean="0"/>
              <a:t>2/24/2019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3FC2D3-BCEE-4E7A-A96D-2C9AD74F1070}" type="slidenum">
              <a:rPr lang="en-US" smtClean="0"/>
              <a:t>‹#›</a:t>
            </a:fld>
            <a:endParaRPr lang="en-US"/>
          </a:p>
        </p:txBody>
      </p:sp>
    </p:spTree>
    <p:extLst>
      <p:ext uri="{BB962C8B-B14F-4D97-AF65-F5344CB8AC3E}">
        <p14:creationId xmlns:p14="http://schemas.microsoft.com/office/powerpoint/2010/main" val="187616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A564EB6-0F64-47FA-A1D3-B99EB3A7476F}" type="datetimeFigureOut">
              <a:rPr lang="en-US" smtClean="0"/>
              <a:t>2/24/2019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3FC2D3-BCEE-4E7A-A96D-2C9AD74F1070}" type="slidenum">
              <a:rPr lang="en-US" smtClean="0"/>
              <a:t>‹#›</a:t>
            </a:fld>
            <a:endParaRPr lang="en-US"/>
          </a:p>
        </p:txBody>
      </p:sp>
    </p:spTree>
    <p:extLst>
      <p:ext uri="{BB962C8B-B14F-4D97-AF65-F5344CB8AC3E}">
        <p14:creationId xmlns:p14="http://schemas.microsoft.com/office/powerpoint/2010/main" val="3218018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3FC2D3-BCEE-4E7A-A96D-2C9AD74F1070}" type="slidenum">
              <a:rPr lang="en-US" smtClean="0"/>
              <a:t>‹#›</a:t>
            </a:fld>
            <a:endParaRPr lang="en-US"/>
          </a:p>
        </p:txBody>
      </p:sp>
      <p:sp>
        <p:nvSpPr>
          <p:cNvPr id="5" name="Date Placeholder 4"/>
          <p:cNvSpPr>
            <a:spLocks noGrp="1"/>
          </p:cNvSpPr>
          <p:nvPr>
            <p:ph type="dt" sz="half" idx="10"/>
          </p:nvPr>
        </p:nvSpPr>
        <p:spPr/>
        <p:txBody>
          <a:bodyPr/>
          <a:lstStyle/>
          <a:p>
            <a:fld id="{AA564EB6-0F64-47FA-A1D3-B99EB3A7476F}" type="datetimeFigureOut">
              <a:rPr lang="en-US" smtClean="0"/>
              <a:t>2/24/2019</a:t>
            </a:fld>
            <a:endParaRPr lang="en-US"/>
          </a:p>
        </p:txBody>
      </p:sp>
    </p:spTree>
    <p:extLst>
      <p:ext uri="{BB962C8B-B14F-4D97-AF65-F5344CB8AC3E}">
        <p14:creationId xmlns:p14="http://schemas.microsoft.com/office/powerpoint/2010/main" val="2062799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A564EB6-0F64-47FA-A1D3-B99EB3A7476F}" type="datetimeFigureOut">
              <a:rPr lang="en-US" smtClean="0"/>
              <a:t>2/24/2019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F3FC2D3-BCEE-4E7A-A96D-2C9AD74F1070}" type="slidenum">
              <a:rPr lang="en-US" smtClean="0"/>
              <a:t>‹#›</a:t>
            </a:fld>
            <a:endParaRPr lang="en-US"/>
          </a:p>
        </p:txBody>
      </p:sp>
    </p:spTree>
    <p:extLst>
      <p:ext uri="{BB962C8B-B14F-4D97-AF65-F5344CB8AC3E}">
        <p14:creationId xmlns:p14="http://schemas.microsoft.com/office/powerpoint/2010/main" val="1861505133"/>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 id="2147483854" r:id="rId12"/>
    <p:sldLayoutId id="2147483855" r:id="rId13"/>
    <p:sldLayoutId id="2147483856" r:id="rId14"/>
    <p:sldLayoutId id="2147483857" r:id="rId15"/>
    <p:sldLayoutId id="214748385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48392" y="2554164"/>
            <a:ext cx="9110749"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b="1" dirty="0" smtClean="0">
                <a:ln/>
                <a:solidFill>
                  <a:schemeClr val="accent3"/>
                </a:solidFill>
              </a:rPr>
              <a:t>The Seven Characteristics of Godly Wisdom</a:t>
            </a:r>
            <a:endParaRPr lang="en-US"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427936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449" y="391885"/>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Purity</a:t>
            </a:r>
            <a:endParaRPr lang="en-US" sz="4800" b="1" dirty="0">
              <a:ln/>
              <a:solidFill>
                <a:schemeClr val="accent3"/>
              </a:solidFill>
            </a:endParaRPr>
          </a:p>
        </p:txBody>
      </p:sp>
      <p:sp>
        <p:nvSpPr>
          <p:cNvPr id="3" name="Content Placeholder 2"/>
          <p:cNvSpPr>
            <a:spLocks noGrp="1"/>
          </p:cNvSpPr>
          <p:nvPr>
            <p:ph idx="1"/>
          </p:nvPr>
        </p:nvSpPr>
        <p:spPr>
          <a:xfrm>
            <a:off x="285449" y="1463903"/>
            <a:ext cx="9511694" cy="4965926"/>
          </a:xfrm>
        </p:spPr>
        <p:txBody>
          <a:bodyPr/>
          <a:lstStyle/>
          <a:p>
            <a:r>
              <a:rPr lang="en-US" sz="2400" b="1" dirty="0"/>
              <a:t>But the wisdom from above is first </a:t>
            </a:r>
            <a:r>
              <a:rPr lang="en-US" sz="2400" b="1" dirty="0" smtClean="0"/>
              <a:t>pure</a:t>
            </a:r>
          </a:p>
          <a:p>
            <a:r>
              <a:rPr lang="en-US" sz="2400" b="1" dirty="0" smtClean="0"/>
              <a:t>The Greek word for pure implies sincere, moral and spiritual integrity</a:t>
            </a:r>
          </a:p>
          <a:p>
            <a:r>
              <a:rPr lang="en-US" sz="2400" b="1" dirty="0" smtClean="0"/>
              <a:t>In Matthew 5:8 Jesus says, “Blessed are the pure in heart for they shall see God.</a:t>
            </a:r>
          </a:p>
          <a:p>
            <a:r>
              <a:rPr lang="en-US" sz="2400" b="1" dirty="0" smtClean="0"/>
              <a:t>When you are walking in spiritual purity, you can see the will of God very clearly. Why, because there is nothing in your life that is clouding your judgement.</a:t>
            </a:r>
          </a:p>
          <a:p>
            <a:r>
              <a:rPr lang="en-US" sz="2400" b="1" dirty="0" smtClean="0"/>
              <a:t>Purity is not only defined by your attitude, it is also defined by your activity and your thoughts.</a:t>
            </a:r>
          </a:p>
          <a:p>
            <a:endParaRPr lang="en-US" dirty="0" smtClean="0"/>
          </a:p>
          <a:p>
            <a:endParaRPr lang="en-US" dirty="0"/>
          </a:p>
        </p:txBody>
      </p:sp>
    </p:spTree>
    <p:extLst>
      <p:ext uri="{BB962C8B-B14F-4D97-AF65-F5344CB8AC3E}">
        <p14:creationId xmlns:p14="http://schemas.microsoft.com/office/powerpoint/2010/main" val="1791864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449" y="391885"/>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Peaceable</a:t>
            </a:r>
            <a:endParaRPr lang="en-US" sz="4800" b="1" dirty="0">
              <a:ln/>
              <a:solidFill>
                <a:schemeClr val="accent3"/>
              </a:solidFill>
            </a:endParaRPr>
          </a:p>
        </p:txBody>
      </p:sp>
      <p:sp>
        <p:nvSpPr>
          <p:cNvPr id="3" name="Content Placeholder 2"/>
          <p:cNvSpPr>
            <a:spLocks noGrp="1"/>
          </p:cNvSpPr>
          <p:nvPr>
            <p:ph idx="1"/>
          </p:nvPr>
        </p:nvSpPr>
        <p:spPr>
          <a:xfrm>
            <a:off x="285449" y="1463903"/>
            <a:ext cx="9511694" cy="4965926"/>
          </a:xfrm>
        </p:spPr>
        <p:txBody>
          <a:bodyPr/>
          <a:lstStyle/>
          <a:p>
            <a:r>
              <a:rPr lang="en-US" sz="2400" b="1" dirty="0" smtClean="0"/>
              <a:t>One who promotes peace.</a:t>
            </a:r>
          </a:p>
          <a:p>
            <a:r>
              <a:rPr lang="en-US" sz="2400" b="1" dirty="0" smtClean="0"/>
              <a:t>One of Jesus’ titles is the Prince of Peace.</a:t>
            </a:r>
          </a:p>
          <a:p>
            <a:r>
              <a:rPr lang="en-US" sz="2400" b="1" dirty="0" smtClean="0"/>
              <a:t>One of the fruits of the Spirit is peace.</a:t>
            </a:r>
          </a:p>
          <a:p>
            <a:r>
              <a:rPr lang="en-US" sz="2400" b="1" dirty="0" smtClean="0"/>
              <a:t>In the Beatitudes Jesus declared that peacemakers would be blessed.</a:t>
            </a:r>
          </a:p>
          <a:p>
            <a:r>
              <a:rPr lang="en-US" sz="2400" b="1" dirty="0" smtClean="0"/>
              <a:t>We are told in Romans that if it is possible, we are to be at peace with all men.</a:t>
            </a:r>
          </a:p>
          <a:p>
            <a:r>
              <a:rPr lang="en-US" sz="2400" b="1" dirty="0" smtClean="0"/>
              <a:t>A person of with godly wisdom will always seek the path of peace.</a:t>
            </a:r>
          </a:p>
          <a:p>
            <a:endParaRPr lang="en-US" dirty="0"/>
          </a:p>
        </p:txBody>
      </p:sp>
    </p:spTree>
    <p:extLst>
      <p:ext uri="{BB962C8B-B14F-4D97-AF65-F5344CB8AC3E}">
        <p14:creationId xmlns:p14="http://schemas.microsoft.com/office/powerpoint/2010/main" val="3429089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449" y="391885"/>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Gentle</a:t>
            </a:r>
            <a:endParaRPr lang="en-US" sz="4800" b="1" dirty="0">
              <a:ln/>
              <a:solidFill>
                <a:schemeClr val="accent3"/>
              </a:solidFill>
            </a:endParaRPr>
          </a:p>
        </p:txBody>
      </p:sp>
      <p:sp>
        <p:nvSpPr>
          <p:cNvPr id="3" name="Content Placeholder 2"/>
          <p:cNvSpPr>
            <a:spLocks noGrp="1"/>
          </p:cNvSpPr>
          <p:nvPr>
            <p:ph idx="1"/>
          </p:nvPr>
        </p:nvSpPr>
        <p:spPr>
          <a:xfrm>
            <a:off x="285449" y="1463902"/>
            <a:ext cx="10354842" cy="5394097"/>
          </a:xfrm>
        </p:spPr>
        <p:txBody>
          <a:bodyPr>
            <a:noAutofit/>
          </a:bodyPr>
          <a:lstStyle/>
          <a:p>
            <a:r>
              <a:rPr lang="en-US" sz="2300" b="1" dirty="0" smtClean="0"/>
              <a:t>To be gentle, humble and patient.</a:t>
            </a:r>
          </a:p>
          <a:p>
            <a:r>
              <a:rPr lang="en-US" sz="2300" b="1" dirty="0" smtClean="0"/>
              <a:t>A character which is steadfast and able to submit to injustice and maltreatment without hatred and malice. </a:t>
            </a:r>
          </a:p>
          <a:p>
            <a:r>
              <a:rPr lang="en-US" sz="2300" b="1" dirty="0" smtClean="0"/>
              <a:t>Philippians 4:4; “Let your forbearing spirit be known to all men.”</a:t>
            </a:r>
          </a:p>
          <a:p>
            <a:r>
              <a:rPr lang="en-US" sz="2300" b="1" dirty="0" smtClean="0"/>
              <a:t>Romans 8:28; “All things work together for good for those who love God and are called according to His purpose.”</a:t>
            </a:r>
          </a:p>
          <a:p>
            <a:r>
              <a:rPr lang="en-US" sz="2300" b="1" dirty="0" smtClean="0"/>
              <a:t>With godly wisdom, a persons sees from God’s perspective. God often uses injustice to test us. The wise person knows this and acts accordingly. James 1:1-2</a:t>
            </a:r>
          </a:p>
          <a:p>
            <a:r>
              <a:rPr lang="en-US" sz="2300" b="1" dirty="0" smtClean="0"/>
              <a:t>Jesus gently endured the most incredible injustices. He was innocent, he willingly endured beatings, mockery and crucifixion. Why? Because He knew God’s plan and His suffering was part of God’s plan.</a:t>
            </a:r>
            <a:endParaRPr lang="en-US" sz="2300" b="1" dirty="0"/>
          </a:p>
        </p:txBody>
      </p:sp>
    </p:spTree>
    <p:extLst>
      <p:ext uri="{BB962C8B-B14F-4D97-AF65-F5344CB8AC3E}">
        <p14:creationId xmlns:p14="http://schemas.microsoft.com/office/powerpoint/2010/main" val="3384484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449" y="391885"/>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Reasonable</a:t>
            </a:r>
            <a:endParaRPr lang="en-US" sz="4800" b="1" dirty="0">
              <a:ln/>
              <a:solidFill>
                <a:schemeClr val="accent3"/>
              </a:solidFill>
            </a:endParaRPr>
          </a:p>
        </p:txBody>
      </p:sp>
      <p:sp>
        <p:nvSpPr>
          <p:cNvPr id="3" name="Content Placeholder 2"/>
          <p:cNvSpPr>
            <a:spLocks noGrp="1"/>
          </p:cNvSpPr>
          <p:nvPr>
            <p:ph idx="1"/>
          </p:nvPr>
        </p:nvSpPr>
        <p:spPr>
          <a:xfrm>
            <a:off x="285449" y="1463903"/>
            <a:ext cx="9511694" cy="4965926"/>
          </a:xfrm>
        </p:spPr>
        <p:txBody>
          <a:bodyPr>
            <a:normAutofit lnSpcReduction="10000"/>
          </a:bodyPr>
          <a:lstStyle/>
          <a:p>
            <a:r>
              <a:rPr lang="en-US" sz="2400" b="1" dirty="0" smtClean="0"/>
              <a:t>Willing to yield, to be compliant.</a:t>
            </a:r>
          </a:p>
          <a:p>
            <a:r>
              <a:rPr lang="en-US" sz="2400" b="1" dirty="0" smtClean="0"/>
              <a:t>The Greek word is often used of submission to military discipline and observance of legal and moral standards in ordinary life.</a:t>
            </a:r>
          </a:p>
          <a:p>
            <a:r>
              <a:rPr lang="en-US" sz="2400" b="1" dirty="0" smtClean="0"/>
              <a:t>This is one who willingly submits to the Lord without question.</a:t>
            </a:r>
          </a:p>
          <a:p>
            <a:r>
              <a:rPr lang="en-US" sz="2400" b="1" dirty="0" smtClean="0"/>
              <a:t>He also willingly submits to earthly authority. Even if that authority is unreasonable. </a:t>
            </a:r>
            <a:r>
              <a:rPr lang="en-US" sz="2400" b="1" dirty="0" smtClean="0">
                <a:solidFill>
                  <a:srgbClr val="FF0000"/>
                </a:solidFill>
              </a:rPr>
              <a:t>I Peter 2:18-19</a:t>
            </a:r>
          </a:p>
          <a:p>
            <a:r>
              <a:rPr lang="en-US" sz="2400" b="1" dirty="0" smtClean="0"/>
              <a:t>“Servants, be submissive to your masters with all respect, not only to those who are good, but also to those who are unreasonable. For this finds favor, </a:t>
            </a:r>
            <a:r>
              <a:rPr lang="en-US" sz="2400" b="1" dirty="0" smtClean="0">
                <a:solidFill>
                  <a:srgbClr val="0070C0"/>
                </a:solidFill>
              </a:rPr>
              <a:t>if for the sake of conscience toward God</a:t>
            </a:r>
            <a:r>
              <a:rPr lang="en-US" sz="2400" b="1" dirty="0" smtClean="0"/>
              <a:t> a person bears up under sorrows when suffering unjustly.”</a:t>
            </a:r>
          </a:p>
          <a:p>
            <a:pPr marL="0" indent="0">
              <a:buNone/>
            </a:pPr>
            <a:endParaRPr lang="en-US" sz="2400" b="1" dirty="0" smtClean="0"/>
          </a:p>
          <a:p>
            <a:endParaRPr lang="en-US" dirty="0" smtClean="0"/>
          </a:p>
          <a:p>
            <a:endParaRPr lang="en-US" dirty="0"/>
          </a:p>
        </p:txBody>
      </p:sp>
    </p:spTree>
    <p:extLst>
      <p:ext uri="{BB962C8B-B14F-4D97-AF65-F5344CB8AC3E}">
        <p14:creationId xmlns:p14="http://schemas.microsoft.com/office/powerpoint/2010/main" val="674759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449" y="391885"/>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Full of Mercy and Good Fruits</a:t>
            </a:r>
            <a:endParaRPr lang="en-US" sz="4800" b="1" dirty="0">
              <a:ln/>
              <a:solidFill>
                <a:schemeClr val="accent3"/>
              </a:solidFill>
            </a:endParaRPr>
          </a:p>
        </p:txBody>
      </p:sp>
      <p:sp>
        <p:nvSpPr>
          <p:cNvPr id="3" name="Content Placeholder 2"/>
          <p:cNvSpPr>
            <a:spLocks noGrp="1"/>
          </p:cNvSpPr>
          <p:nvPr>
            <p:ph idx="1"/>
          </p:nvPr>
        </p:nvSpPr>
        <p:spPr>
          <a:xfrm>
            <a:off x="285449" y="1463903"/>
            <a:ext cx="9511694" cy="4965926"/>
          </a:xfrm>
        </p:spPr>
        <p:txBody>
          <a:bodyPr/>
          <a:lstStyle/>
          <a:p>
            <a:r>
              <a:rPr lang="en-US" sz="2400" b="1" dirty="0" smtClean="0"/>
              <a:t>Compassion and forbearance. </a:t>
            </a:r>
          </a:p>
          <a:p>
            <a:r>
              <a:rPr lang="en-US" sz="2400" b="1" dirty="0" smtClean="0"/>
              <a:t>Never desiring others who are wicked and unjust to get what they deserve. </a:t>
            </a:r>
          </a:p>
          <a:p>
            <a:r>
              <a:rPr lang="en-US" sz="2400" b="1" dirty="0" smtClean="0"/>
              <a:t>Not demanding justice when wronged.</a:t>
            </a:r>
          </a:p>
          <a:p>
            <a:r>
              <a:rPr lang="en-US" sz="2400" b="1" dirty="0" smtClean="0"/>
              <a:t>“Bless those who curse you and pray for those who despitefully use you.” </a:t>
            </a:r>
            <a:r>
              <a:rPr lang="en-US" sz="2400" b="1" dirty="0" smtClean="0">
                <a:solidFill>
                  <a:srgbClr val="FF0000"/>
                </a:solidFill>
              </a:rPr>
              <a:t>Luke 6:28</a:t>
            </a:r>
          </a:p>
          <a:p>
            <a:r>
              <a:rPr lang="en-US" sz="2400" b="1" dirty="0" smtClean="0"/>
              <a:t>Never retaliating.</a:t>
            </a:r>
          </a:p>
          <a:p>
            <a:r>
              <a:rPr lang="en-US" sz="2400" b="1" dirty="0" smtClean="0"/>
              <a:t>Good fruits is simply the demonstration of a Spirit filled life.</a:t>
            </a:r>
          </a:p>
          <a:p>
            <a:r>
              <a:rPr lang="en-US" sz="2400" b="1" dirty="0" smtClean="0"/>
              <a:t>The implication here is that walking in mercy toward others is the result of a Spirit filled life that demonstrates the fruits of the Spirit.</a:t>
            </a:r>
          </a:p>
          <a:p>
            <a:endParaRPr lang="en-US" dirty="0" smtClean="0"/>
          </a:p>
          <a:p>
            <a:endParaRPr lang="en-US" dirty="0"/>
          </a:p>
        </p:txBody>
      </p:sp>
    </p:spTree>
    <p:extLst>
      <p:ext uri="{BB962C8B-B14F-4D97-AF65-F5344CB8AC3E}">
        <p14:creationId xmlns:p14="http://schemas.microsoft.com/office/powerpoint/2010/main" val="2200462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449" y="391885"/>
            <a:ext cx="9337522"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Unwavering without Hypocrisy</a:t>
            </a:r>
            <a:endParaRPr lang="en-US" sz="4800" b="1" dirty="0">
              <a:ln/>
              <a:solidFill>
                <a:schemeClr val="accent3"/>
              </a:solidFill>
            </a:endParaRPr>
          </a:p>
        </p:txBody>
      </p:sp>
      <p:sp>
        <p:nvSpPr>
          <p:cNvPr id="3" name="Content Placeholder 2"/>
          <p:cNvSpPr>
            <a:spLocks noGrp="1"/>
          </p:cNvSpPr>
          <p:nvPr>
            <p:ph idx="1"/>
          </p:nvPr>
        </p:nvSpPr>
        <p:spPr>
          <a:xfrm>
            <a:off x="285449" y="1463903"/>
            <a:ext cx="9511694" cy="4965926"/>
          </a:xfrm>
        </p:spPr>
        <p:txBody>
          <a:bodyPr/>
          <a:lstStyle/>
          <a:p>
            <a:r>
              <a:rPr lang="en-US" sz="2400" b="1" dirty="0" smtClean="0">
                <a:solidFill>
                  <a:srgbClr val="FF0000"/>
                </a:solidFill>
              </a:rPr>
              <a:t>Unwavering: </a:t>
            </a:r>
            <a:r>
              <a:rPr lang="en-US" sz="2400" b="1" dirty="0" smtClean="0"/>
              <a:t>Non-</a:t>
            </a:r>
            <a:r>
              <a:rPr lang="en-US" sz="2400" b="1" dirty="0" err="1" smtClean="0"/>
              <a:t>judgemental</a:t>
            </a:r>
            <a:r>
              <a:rPr lang="en-US" sz="2400" b="1" dirty="0" smtClean="0"/>
              <a:t>, impartial. Free from prejudice. Not divisive.</a:t>
            </a:r>
          </a:p>
          <a:p>
            <a:r>
              <a:rPr lang="en-US" sz="2400" b="1" dirty="0" smtClean="0">
                <a:solidFill>
                  <a:srgbClr val="FF0000"/>
                </a:solidFill>
              </a:rPr>
              <a:t>Without hypocrisy: </a:t>
            </a:r>
            <a:r>
              <a:rPr lang="en-US" sz="2400" b="1" dirty="0" smtClean="0"/>
              <a:t>Genuine and sincere. </a:t>
            </a:r>
          </a:p>
          <a:p>
            <a:r>
              <a:rPr lang="en-US" sz="2400" b="1" dirty="0" smtClean="0"/>
              <a:t>Steady character that does not compromise itself, no matter what.</a:t>
            </a:r>
          </a:p>
          <a:p>
            <a:r>
              <a:rPr lang="en-US" sz="2400" b="1" dirty="0" smtClean="0"/>
              <a:t>Such a person does not judge based on personal experience. </a:t>
            </a:r>
          </a:p>
          <a:p>
            <a:r>
              <a:rPr lang="en-US" sz="2400" b="1" dirty="0" smtClean="0"/>
              <a:t>Such a person does not act differently depending on the crowd or the circumstances.</a:t>
            </a:r>
          </a:p>
          <a:p>
            <a:r>
              <a:rPr lang="en-US" sz="2400" b="1" dirty="0" smtClean="0"/>
              <a:t>One who is unwavering and without hypocrisy and has a steady character. </a:t>
            </a:r>
          </a:p>
          <a:p>
            <a:pPr marL="0" indent="0">
              <a:buNone/>
            </a:pPr>
            <a:endParaRPr lang="en-US" sz="2400" b="1"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83956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62" y="348343"/>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Negative things to consider:</a:t>
            </a:r>
            <a:endParaRPr lang="en-US" sz="4800" b="1" dirty="0">
              <a:ln/>
              <a:solidFill>
                <a:schemeClr val="accent3"/>
              </a:solidFill>
            </a:endParaRPr>
          </a:p>
        </p:txBody>
      </p:sp>
      <p:sp>
        <p:nvSpPr>
          <p:cNvPr id="3" name="Content Placeholder 2"/>
          <p:cNvSpPr>
            <a:spLocks noGrp="1"/>
          </p:cNvSpPr>
          <p:nvPr>
            <p:ph idx="1"/>
          </p:nvPr>
        </p:nvSpPr>
        <p:spPr>
          <a:xfrm>
            <a:off x="198362" y="1669143"/>
            <a:ext cx="9482667" cy="5188857"/>
          </a:xfrm>
        </p:spPr>
        <p:txBody>
          <a:bodyPr>
            <a:normAutofit/>
          </a:bodyPr>
          <a:lstStyle/>
          <a:p>
            <a:r>
              <a:rPr lang="en-US" sz="2400" b="1" dirty="0" smtClean="0"/>
              <a:t>It is possible to be filled with biblical knowledge and not have any godly wisdom.</a:t>
            </a:r>
          </a:p>
          <a:p>
            <a:r>
              <a:rPr lang="en-US" sz="2400" b="1" dirty="0" smtClean="0"/>
              <a:t>It is possible to be in church leadership and not have any godly wisdom.</a:t>
            </a:r>
          </a:p>
          <a:p>
            <a:r>
              <a:rPr lang="en-US" sz="2400" b="1" dirty="0" smtClean="0"/>
              <a:t>It is possible to live your entire life as a believer and not walk in godly wisdom.</a:t>
            </a:r>
          </a:p>
          <a:p>
            <a:r>
              <a:rPr lang="en-US" sz="2400" b="1" dirty="0" smtClean="0"/>
              <a:t>It is possible to abandon godly wisdom and act in the flesh.</a:t>
            </a:r>
          </a:p>
          <a:p>
            <a:r>
              <a:rPr lang="en-US" sz="2400" b="1" dirty="0" smtClean="0"/>
              <a:t>The Holy Spirit produces His fruit in us, but we still must choose whether to walk in the Spirit or walk in the flesh. </a:t>
            </a:r>
          </a:p>
          <a:p>
            <a:r>
              <a:rPr lang="en-US" sz="2400" b="1" dirty="0" smtClean="0"/>
              <a:t>God will fill us with godly wisdom, but we must still choose whether or not to make decisions based on godly wisdom or worldly wisdom.</a:t>
            </a:r>
          </a:p>
          <a:p>
            <a:endParaRPr lang="en-US" dirty="0"/>
          </a:p>
        </p:txBody>
      </p:sp>
    </p:spTree>
    <p:extLst>
      <p:ext uri="{BB962C8B-B14F-4D97-AF65-F5344CB8AC3E}">
        <p14:creationId xmlns:p14="http://schemas.microsoft.com/office/powerpoint/2010/main" val="3904559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62" y="348343"/>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Positive things to consider:</a:t>
            </a:r>
            <a:endParaRPr lang="en-US" sz="4800" b="1" dirty="0">
              <a:ln/>
              <a:solidFill>
                <a:schemeClr val="accent3"/>
              </a:solidFill>
            </a:endParaRPr>
          </a:p>
        </p:txBody>
      </p:sp>
      <p:sp>
        <p:nvSpPr>
          <p:cNvPr id="3" name="Content Placeholder 2"/>
          <p:cNvSpPr>
            <a:spLocks noGrp="1"/>
          </p:cNvSpPr>
          <p:nvPr>
            <p:ph idx="1"/>
          </p:nvPr>
        </p:nvSpPr>
        <p:spPr>
          <a:xfrm>
            <a:off x="198362" y="1669143"/>
            <a:ext cx="9482667" cy="5188857"/>
          </a:xfrm>
        </p:spPr>
        <p:txBody>
          <a:bodyPr>
            <a:normAutofit lnSpcReduction="10000"/>
          </a:bodyPr>
          <a:lstStyle/>
          <a:p>
            <a:r>
              <a:rPr lang="en-US" sz="2400" b="1" dirty="0" smtClean="0"/>
              <a:t>It is possible have godly wisdom without a lot of biblical knowledge.</a:t>
            </a:r>
          </a:p>
          <a:p>
            <a:r>
              <a:rPr lang="en-US" sz="2400" b="1" dirty="0" smtClean="0"/>
              <a:t>It is possible for church members to operate with more godly wisdom than church leadership.</a:t>
            </a:r>
          </a:p>
          <a:p>
            <a:r>
              <a:rPr lang="en-US" sz="2400" b="1" dirty="0" smtClean="0"/>
              <a:t>It is possible to live your entire life as a believer and walk in godly wisdom.</a:t>
            </a:r>
          </a:p>
          <a:p>
            <a:r>
              <a:rPr lang="en-US" sz="2400" b="1" dirty="0" smtClean="0"/>
              <a:t>Walking in the Spirit and godly wisdom does not have to take a long time. </a:t>
            </a:r>
            <a:r>
              <a:rPr lang="en-US" sz="2400" b="1" dirty="0" smtClean="0">
                <a:solidFill>
                  <a:srgbClr val="FF0000"/>
                </a:solidFill>
              </a:rPr>
              <a:t>Acts 6</a:t>
            </a:r>
          </a:p>
          <a:p>
            <a:r>
              <a:rPr lang="en-US" sz="2400" b="1" dirty="0" smtClean="0"/>
              <a:t>As the Holy Spirit produces His fruit in us, He will empower us to walk in the Spirit and in godly wisdom. </a:t>
            </a:r>
          </a:p>
          <a:p>
            <a:r>
              <a:rPr lang="en-US" sz="2400" b="1" dirty="0" smtClean="0"/>
              <a:t>God desires to fill all His children with godly wisdom..</a:t>
            </a:r>
          </a:p>
          <a:p>
            <a:r>
              <a:rPr lang="en-US" sz="2400" b="1" dirty="0" smtClean="0"/>
              <a:t>To walk with godly wisdom is to walk and </a:t>
            </a:r>
            <a:r>
              <a:rPr lang="en-US" sz="2400" b="1" smtClean="0"/>
              <a:t>live like Jesus.</a:t>
            </a:r>
            <a:endParaRPr lang="en-US" sz="2400" b="1" dirty="0" smtClean="0"/>
          </a:p>
          <a:p>
            <a:endParaRPr lang="en-US" dirty="0"/>
          </a:p>
        </p:txBody>
      </p:sp>
    </p:spTree>
    <p:extLst>
      <p:ext uri="{BB962C8B-B14F-4D97-AF65-F5344CB8AC3E}">
        <p14:creationId xmlns:p14="http://schemas.microsoft.com/office/powerpoint/2010/main" val="1990842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323" y="285403"/>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Worldly Wisdom</a:t>
            </a:r>
            <a:endParaRPr lang="en-US" sz="4800" b="1" dirty="0">
              <a:ln/>
              <a:solidFill>
                <a:schemeClr val="accent3"/>
              </a:solidFill>
            </a:endParaRPr>
          </a:p>
        </p:txBody>
      </p:sp>
      <p:sp>
        <p:nvSpPr>
          <p:cNvPr id="3" name="Content Placeholder 2"/>
          <p:cNvSpPr>
            <a:spLocks noGrp="1"/>
          </p:cNvSpPr>
          <p:nvPr>
            <p:ph idx="1"/>
          </p:nvPr>
        </p:nvSpPr>
        <p:spPr>
          <a:xfrm>
            <a:off x="278323" y="1229564"/>
            <a:ext cx="9746826" cy="5503745"/>
          </a:xfrm>
        </p:spPr>
        <p:txBody>
          <a:bodyPr>
            <a:noAutofit/>
          </a:bodyPr>
          <a:lstStyle/>
          <a:p>
            <a:r>
              <a:rPr lang="en-US" sz="3200" b="1" i="1" dirty="0" smtClean="0"/>
              <a:t>James 3:13-16</a:t>
            </a:r>
          </a:p>
          <a:p>
            <a:r>
              <a:rPr lang="en-US" sz="3200" b="1" i="1" dirty="0" smtClean="0"/>
              <a:t>“13 </a:t>
            </a:r>
            <a:r>
              <a:rPr lang="en-US" sz="3200" b="1" i="1" dirty="0"/>
              <a:t>Who among you is wise and understanding? Let him show by his good behavior his deeds in the gentleness of wisdom. 14 But if you have </a:t>
            </a:r>
            <a:r>
              <a:rPr lang="en-US" sz="3200" b="1" i="1" dirty="0">
                <a:solidFill>
                  <a:srgbClr val="FF0000"/>
                </a:solidFill>
              </a:rPr>
              <a:t>bitter jealousy </a:t>
            </a:r>
            <a:r>
              <a:rPr lang="en-US" sz="3200" b="1" i="1" dirty="0"/>
              <a:t>and </a:t>
            </a:r>
            <a:r>
              <a:rPr lang="en-US" sz="3200" b="1" i="1" dirty="0">
                <a:solidFill>
                  <a:srgbClr val="FF0000"/>
                </a:solidFill>
              </a:rPr>
              <a:t>selfish ambition </a:t>
            </a:r>
            <a:r>
              <a:rPr lang="en-US" sz="3200" b="1" i="1" dirty="0"/>
              <a:t>in your heart, do not be </a:t>
            </a:r>
            <a:r>
              <a:rPr lang="en-US" sz="3200" b="1" i="1" dirty="0">
                <a:solidFill>
                  <a:srgbClr val="FF0000"/>
                </a:solidFill>
              </a:rPr>
              <a:t>arrogant</a:t>
            </a:r>
            <a:r>
              <a:rPr lang="en-US" sz="3200" b="1" i="1" dirty="0"/>
              <a:t> and so </a:t>
            </a:r>
            <a:r>
              <a:rPr lang="en-US" sz="3200" b="1" i="1" dirty="0">
                <a:solidFill>
                  <a:srgbClr val="FF0000"/>
                </a:solidFill>
              </a:rPr>
              <a:t>lie against the truth</a:t>
            </a:r>
            <a:r>
              <a:rPr lang="en-US" sz="3200" b="1" i="1" dirty="0"/>
              <a:t>. 15 This wisdom is </a:t>
            </a:r>
            <a:r>
              <a:rPr lang="en-US" sz="3200" b="1" i="1" dirty="0">
                <a:solidFill>
                  <a:srgbClr val="FF0000"/>
                </a:solidFill>
              </a:rPr>
              <a:t>not that which comes down from above</a:t>
            </a:r>
            <a:r>
              <a:rPr lang="en-US" sz="3200" b="1" i="1" dirty="0"/>
              <a:t>, but is </a:t>
            </a:r>
            <a:r>
              <a:rPr lang="en-US" sz="3200" b="1" i="1" dirty="0">
                <a:solidFill>
                  <a:srgbClr val="FF0000"/>
                </a:solidFill>
              </a:rPr>
              <a:t>earthly</a:t>
            </a:r>
            <a:r>
              <a:rPr lang="en-US" sz="3200" b="1" i="1" dirty="0"/>
              <a:t>, </a:t>
            </a:r>
            <a:r>
              <a:rPr lang="en-US" sz="3200" b="1" i="1" dirty="0">
                <a:solidFill>
                  <a:srgbClr val="FF0000"/>
                </a:solidFill>
              </a:rPr>
              <a:t>natural</a:t>
            </a:r>
            <a:r>
              <a:rPr lang="en-US" sz="3200" b="1" i="1" dirty="0"/>
              <a:t>, </a:t>
            </a:r>
            <a:r>
              <a:rPr lang="en-US" sz="3200" b="1" i="1" dirty="0">
                <a:solidFill>
                  <a:srgbClr val="FF0000"/>
                </a:solidFill>
              </a:rPr>
              <a:t>demonic</a:t>
            </a:r>
            <a:r>
              <a:rPr lang="en-US" sz="3200" b="1" i="1" dirty="0"/>
              <a:t>. 16 For where jealousy and selfish ambition exist, there is </a:t>
            </a:r>
            <a:r>
              <a:rPr lang="en-US" sz="3200" b="1" i="1" dirty="0">
                <a:solidFill>
                  <a:srgbClr val="FF0000"/>
                </a:solidFill>
              </a:rPr>
              <a:t>disorder</a:t>
            </a:r>
            <a:r>
              <a:rPr lang="en-US" sz="3200" b="1" i="1" dirty="0"/>
              <a:t> and </a:t>
            </a:r>
            <a:r>
              <a:rPr lang="en-US" sz="3200" b="1" i="1" dirty="0">
                <a:solidFill>
                  <a:srgbClr val="FF0000"/>
                </a:solidFill>
              </a:rPr>
              <a:t>every evil thing</a:t>
            </a:r>
            <a:r>
              <a:rPr lang="en-US" sz="3200" b="1" i="1" dirty="0" smtClean="0"/>
              <a:t>.” </a:t>
            </a:r>
            <a:endParaRPr lang="en-US" sz="3200" b="1" dirty="0"/>
          </a:p>
        </p:txBody>
      </p:sp>
    </p:spTree>
    <p:extLst>
      <p:ext uri="{BB962C8B-B14F-4D97-AF65-F5344CB8AC3E}">
        <p14:creationId xmlns:p14="http://schemas.microsoft.com/office/powerpoint/2010/main" val="17481393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072" y="252152"/>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Godly Wisdom</a:t>
            </a:r>
            <a:endParaRPr lang="en-US" sz="4800" b="1" dirty="0">
              <a:ln/>
              <a:solidFill>
                <a:schemeClr val="accent3"/>
              </a:solidFill>
            </a:endParaRPr>
          </a:p>
        </p:txBody>
      </p:sp>
      <p:sp>
        <p:nvSpPr>
          <p:cNvPr id="3" name="Content Placeholder 2"/>
          <p:cNvSpPr>
            <a:spLocks noGrp="1"/>
          </p:cNvSpPr>
          <p:nvPr>
            <p:ph idx="1"/>
          </p:nvPr>
        </p:nvSpPr>
        <p:spPr>
          <a:xfrm>
            <a:off x="245072" y="1395818"/>
            <a:ext cx="9514070" cy="3880773"/>
          </a:xfrm>
        </p:spPr>
        <p:txBody>
          <a:bodyPr>
            <a:noAutofit/>
          </a:bodyPr>
          <a:lstStyle/>
          <a:p>
            <a:r>
              <a:rPr lang="en-US" sz="3200" b="1" dirty="0" smtClean="0"/>
              <a:t>James 3:17-18</a:t>
            </a:r>
          </a:p>
          <a:p>
            <a:r>
              <a:rPr lang="en-US" sz="3200" b="1" dirty="0" smtClean="0"/>
              <a:t>“17 </a:t>
            </a:r>
            <a:r>
              <a:rPr lang="en-US" sz="3200" b="1" dirty="0"/>
              <a:t>But the </a:t>
            </a:r>
            <a:r>
              <a:rPr lang="en-US" sz="3200" b="1" dirty="0">
                <a:solidFill>
                  <a:srgbClr val="FF0000"/>
                </a:solidFill>
              </a:rPr>
              <a:t>wisdom from above </a:t>
            </a:r>
            <a:r>
              <a:rPr lang="en-US" sz="3200" b="1" dirty="0"/>
              <a:t>is first </a:t>
            </a:r>
            <a:r>
              <a:rPr lang="en-US" sz="3200" b="1" dirty="0">
                <a:solidFill>
                  <a:srgbClr val="FF0000"/>
                </a:solidFill>
              </a:rPr>
              <a:t>pure</a:t>
            </a:r>
            <a:r>
              <a:rPr lang="en-US" sz="3200" b="1" dirty="0"/>
              <a:t>, then </a:t>
            </a:r>
            <a:r>
              <a:rPr lang="en-US" sz="3200" b="1" dirty="0">
                <a:solidFill>
                  <a:srgbClr val="FF0000"/>
                </a:solidFill>
              </a:rPr>
              <a:t>peaceable</a:t>
            </a:r>
            <a:r>
              <a:rPr lang="en-US" sz="3200" b="1" dirty="0"/>
              <a:t>, </a:t>
            </a:r>
            <a:r>
              <a:rPr lang="en-US" sz="3200" b="1" dirty="0">
                <a:solidFill>
                  <a:srgbClr val="FF0000"/>
                </a:solidFill>
              </a:rPr>
              <a:t>gentle</a:t>
            </a:r>
            <a:r>
              <a:rPr lang="en-US" sz="3200" b="1" dirty="0"/>
              <a:t>, </a:t>
            </a:r>
            <a:r>
              <a:rPr lang="en-US" sz="3200" b="1" dirty="0">
                <a:solidFill>
                  <a:srgbClr val="FF0000"/>
                </a:solidFill>
              </a:rPr>
              <a:t>reasonable</a:t>
            </a:r>
            <a:r>
              <a:rPr lang="en-US" sz="3200" b="1" dirty="0"/>
              <a:t>, </a:t>
            </a:r>
            <a:r>
              <a:rPr lang="en-US" sz="3200" b="1" dirty="0">
                <a:solidFill>
                  <a:srgbClr val="FF0000"/>
                </a:solidFill>
              </a:rPr>
              <a:t>full of mercy </a:t>
            </a:r>
            <a:r>
              <a:rPr lang="en-US" sz="3200" b="1" dirty="0"/>
              <a:t>and </a:t>
            </a:r>
            <a:r>
              <a:rPr lang="en-US" sz="3200" b="1" dirty="0">
                <a:solidFill>
                  <a:srgbClr val="FF0000"/>
                </a:solidFill>
              </a:rPr>
              <a:t>good fruits</a:t>
            </a:r>
            <a:r>
              <a:rPr lang="en-US" sz="3200" b="1" dirty="0"/>
              <a:t>, </a:t>
            </a:r>
            <a:r>
              <a:rPr lang="en-US" sz="3200" b="1" dirty="0">
                <a:solidFill>
                  <a:srgbClr val="FF0000"/>
                </a:solidFill>
              </a:rPr>
              <a:t>unwavering</a:t>
            </a:r>
            <a:r>
              <a:rPr lang="en-US" sz="3200" b="1" dirty="0"/>
              <a:t>, </a:t>
            </a:r>
            <a:r>
              <a:rPr lang="en-US" sz="3200" b="1" dirty="0">
                <a:solidFill>
                  <a:srgbClr val="FF0000"/>
                </a:solidFill>
              </a:rPr>
              <a:t>without hypocrisy</a:t>
            </a:r>
            <a:r>
              <a:rPr lang="en-US" sz="3200" b="1" dirty="0"/>
              <a:t>. 18 And the </a:t>
            </a:r>
            <a:r>
              <a:rPr lang="en-US" sz="3200" b="1" dirty="0">
                <a:solidFill>
                  <a:srgbClr val="FF0000"/>
                </a:solidFill>
              </a:rPr>
              <a:t>seed</a:t>
            </a:r>
            <a:r>
              <a:rPr lang="en-US" sz="3200" b="1" dirty="0"/>
              <a:t> whose </a:t>
            </a:r>
            <a:r>
              <a:rPr lang="en-US" sz="3200" b="1" dirty="0">
                <a:solidFill>
                  <a:srgbClr val="FF0000"/>
                </a:solidFill>
              </a:rPr>
              <a:t>fruit is righteousness</a:t>
            </a:r>
            <a:r>
              <a:rPr lang="en-US" sz="3200" b="1" dirty="0"/>
              <a:t> is </a:t>
            </a:r>
            <a:r>
              <a:rPr lang="en-US" sz="3200" b="1" dirty="0">
                <a:solidFill>
                  <a:srgbClr val="FF0000"/>
                </a:solidFill>
              </a:rPr>
              <a:t>sown in peace </a:t>
            </a:r>
            <a:r>
              <a:rPr lang="en-US" sz="3200" b="1" dirty="0"/>
              <a:t>by </a:t>
            </a:r>
            <a:r>
              <a:rPr lang="en-US" sz="3200" b="1" dirty="0">
                <a:solidFill>
                  <a:srgbClr val="FF0000"/>
                </a:solidFill>
              </a:rPr>
              <a:t>those who make peace</a:t>
            </a:r>
            <a:r>
              <a:rPr lang="en-US" sz="3200" b="1" dirty="0" smtClean="0"/>
              <a:t>.”</a:t>
            </a:r>
            <a:endParaRPr lang="en-US" sz="3200" b="1" dirty="0"/>
          </a:p>
        </p:txBody>
      </p:sp>
    </p:spTree>
    <p:extLst>
      <p:ext uri="{BB962C8B-B14F-4D97-AF65-F5344CB8AC3E}">
        <p14:creationId xmlns:p14="http://schemas.microsoft.com/office/powerpoint/2010/main" val="34577383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632" y="293716"/>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A Quick Comparison</a:t>
            </a:r>
            <a:endParaRPr lang="en-US" sz="4400" b="1" dirty="0">
              <a:ln/>
              <a:solidFill>
                <a:schemeClr val="accent3"/>
              </a:solidFill>
            </a:endParaRPr>
          </a:p>
        </p:txBody>
      </p:sp>
      <p:sp>
        <p:nvSpPr>
          <p:cNvPr id="4" name="Text Placeholder 3"/>
          <p:cNvSpPr>
            <a:spLocks noGrp="1"/>
          </p:cNvSpPr>
          <p:nvPr>
            <p:ph type="body" idx="1"/>
          </p:nvPr>
        </p:nvSpPr>
        <p:spPr>
          <a:xfrm>
            <a:off x="153632" y="1180081"/>
            <a:ext cx="4185623" cy="576262"/>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sz="3200" b="1" dirty="0" smtClean="0">
                <a:ln/>
                <a:solidFill>
                  <a:srgbClr val="FF0000"/>
                </a:solidFill>
              </a:rPr>
              <a:t>Worldly Wisdom</a:t>
            </a:r>
            <a:endParaRPr lang="en-US" sz="3200" b="1" dirty="0">
              <a:ln/>
              <a:solidFill>
                <a:srgbClr val="FF0000"/>
              </a:solidFill>
            </a:endParaRPr>
          </a:p>
        </p:txBody>
      </p:sp>
      <p:sp>
        <p:nvSpPr>
          <p:cNvPr id="5" name="Content Placeholder 4"/>
          <p:cNvSpPr>
            <a:spLocks noGrp="1"/>
          </p:cNvSpPr>
          <p:nvPr>
            <p:ph sz="half" idx="2"/>
          </p:nvPr>
        </p:nvSpPr>
        <p:spPr>
          <a:xfrm>
            <a:off x="153632" y="2063914"/>
            <a:ext cx="4185623" cy="4594581"/>
          </a:xfrm>
        </p:spPr>
        <p:txBody>
          <a:bodyPr>
            <a:normAutofit/>
          </a:bodyPr>
          <a:lstStyle/>
          <a:p>
            <a:r>
              <a:rPr lang="en-US" sz="2000" b="1" dirty="0" smtClean="0"/>
              <a:t>Performed with arrogance by those who lie against the truth</a:t>
            </a:r>
          </a:p>
          <a:p>
            <a:r>
              <a:rPr lang="en-US" sz="2000" b="1" dirty="0" smtClean="0"/>
              <a:t>Does not come from God</a:t>
            </a:r>
          </a:p>
          <a:p>
            <a:r>
              <a:rPr lang="en-US" sz="2000" b="1" dirty="0" smtClean="0"/>
              <a:t>Bitter Jealousy</a:t>
            </a:r>
          </a:p>
          <a:p>
            <a:r>
              <a:rPr lang="en-US" sz="2000" b="1" dirty="0" smtClean="0"/>
              <a:t>Selfish Ambition</a:t>
            </a:r>
          </a:p>
          <a:p>
            <a:r>
              <a:rPr lang="en-US" sz="2000" b="1" dirty="0" smtClean="0"/>
              <a:t>Earthly</a:t>
            </a:r>
          </a:p>
          <a:p>
            <a:r>
              <a:rPr lang="en-US" sz="2000" b="1" dirty="0" smtClean="0"/>
              <a:t>Natural</a:t>
            </a:r>
          </a:p>
          <a:p>
            <a:r>
              <a:rPr lang="en-US" sz="2000" b="1" dirty="0" smtClean="0"/>
              <a:t>Demonic</a:t>
            </a:r>
          </a:p>
          <a:p>
            <a:r>
              <a:rPr lang="en-US" sz="2000" b="1" dirty="0" smtClean="0"/>
              <a:t>Disorderly</a:t>
            </a:r>
          </a:p>
          <a:p>
            <a:r>
              <a:rPr lang="en-US" sz="2000" b="1" dirty="0" smtClean="0"/>
              <a:t>Evil</a:t>
            </a:r>
            <a:endParaRPr lang="en-US" sz="2000" b="1" dirty="0"/>
          </a:p>
        </p:txBody>
      </p:sp>
      <p:sp>
        <p:nvSpPr>
          <p:cNvPr id="6" name="Text Placeholder 5"/>
          <p:cNvSpPr>
            <a:spLocks noGrp="1"/>
          </p:cNvSpPr>
          <p:nvPr>
            <p:ph type="body" sz="quarter" idx="3"/>
          </p:nvPr>
        </p:nvSpPr>
        <p:spPr>
          <a:xfrm>
            <a:off x="5312826" y="1180081"/>
            <a:ext cx="4185618" cy="576262"/>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sz="3200" b="1" dirty="0" smtClean="0">
                <a:ln/>
                <a:solidFill>
                  <a:srgbClr val="FF0000"/>
                </a:solidFill>
              </a:rPr>
              <a:t>Godly Wisdom</a:t>
            </a:r>
            <a:endParaRPr lang="en-US" sz="3200" b="1" dirty="0">
              <a:ln/>
              <a:solidFill>
                <a:srgbClr val="FF0000"/>
              </a:solidFill>
            </a:endParaRPr>
          </a:p>
        </p:txBody>
      </p:sp>
      <p:sp>
        <p:nvSpPr>
          <p:cNvPr id="7" name="Content Placeholder 6"/>
          <p:cNvSpPr>
            <a:spLocks noGrp="1"/>
          </p:cNvSpPr>
          <p:nvPr>
            <p:ph sz="quarter" idx="4"/>
          </p:nvPr>
        </p:nvSpPr>
        <p:spPr>
          <a:xfrm>
            <a:off x="5312826" y="2063913"/>
            <a:ext cx="4185617" cy="4594582"/>
          </a:xfrm>
        </p:spPr>
        <p:txBody>
          <a:bodyPr>
            <a:noAutofit/>
          </a:bodyPr>
          <a:lstStyle/>
          <a:p>
            <a:r>
              <a:rPr lang="en-US" sz="2000" b="1" dirty="0" smtClean="0"/>
              <a:t>Performed with gentleness and peace by those who make peace</a:t>
            </a:r>
          </a:p>
          <a:p>
            <a:r>
              <a:rPr lang="en-US" sz="2000" b="1" dirty="0" smtClean="0"/>
              <a:t>Comes from God</a:t>
            </a:r>
          </a:p>
          <a:p>
            <a:r>
              <a:rPr lang="en-US" sz="2000" b="1" dirty="0" smtClean="0"/>
              <a:t>Pure</a:t>
            </a:r>
          </a:p>
          <a:p>
            <a:r>
              <a:rPr lang="en-US" sz="2000" b="1" dirty="0" smtClean="0"/>
              <a:t>Peaceable</a:t>
            </a:r>
          </a:p>
          <a:p>
            <a:r>
              <a:rPr lang="en-US" sz="2000" b="1" dirty="0" smtClean="0"/>
              <a:t>Gentle</a:t>
            </a:r>
          </a:p>
          <a:p>
            <a:r>
              <a:rPr lang="en-US" sz="2000" b="1" dirty="0" smtClean="0"/>
              <a:t>Reasonable</a:t>
            </a:r>
          </a:p>
          <a:p>
            <a:r>
              <a:rPr lang="en-US" sz="2000" b="1" dirty="0" smtClean="0"/>
              <a:t>Full of Mercy and Good Fruits</a:t>
            </a:r>
          </a:p>
          <a:p>
            <a:r>
              <a:rPr lang="en-US" sz="2000" b="1" dirty="0" smtClean="0"/>
              <a:t>Unwavering</a:t>
            </a:r>
          </a:p>
          <a:p>
            <a:r>
              <a:rPr lang="en-US" sz="2000" b="1" dirty="0" smtClean="0"/>
              <a:t>Without Hypocrisy</a:t>
            </a:r>
            <a:endParaRPr lang="en-US" sz="2000" b="1" dirty="0"/>
          </a:p>
        </p:txBody>
      </p:sp>
    </p:spTree>
    <p:extLst>
      <p:ext uri="{BB962C8B-B14F-4D97-AF65-F5344CB8AC3E}">
        <p14:creationId xmlns:p14="http://schemas.microsoft.com/office/powerpoint/2010/main" val="3048098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
                                            <p:txEl>
                                              <p:pRg st="0" end="0"/>
                                            </p:txEl>
                                          </p:spTgt>
                                        </p:tgtEl>
                                        <p:attrNameLst>
                                          <p:attrName>style.visibility</p:attrName>
                                        </p:attrNameLst>
                                      </p:cBhvr>
                                      <p:to>
                                        <p:strVal val="visible"/>
                                      </p:to>
                                    </p:set>
                                    <p:animEffect transition="in" filter="fade">
                                      <p:cBhvr>
                                        <p:cTn id="52" dur="500"/>
                                        <p:tgtEl>
                                          <p:spTgt spid="7">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7">
                                            <p:txEl>
                                              <p:pRg st="1" end="1"/>
                                            </p:txEl>
                                          </p:spTgt>
                                        </p:tgtEl>
                                        <p:attrNameLst>
                                          <p:attrName>style.visibility</p:attrName>
                                        </p:attrNameLst>
                                      </p:cBhvr>
                                      <p:to>
                                        <p:strVal val="visible"/>
                                      </p:to>
                                    </p:set>
                                    <p:animEffect transition="in" filter="fade">
                                      <p:cBhvr>
                                        <p:cTn id="57" dur="500"/>
                                        <p:tgtEl>
                                          <p:spTgt spid="7">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7">
                                            <p:txEl>
                                              <p:pRg st="2" end="2"/>
                                            </p:txEl>
                                          </p:spTgt>
                                        </p:tgtEl>
                                        <p:attrNameLst>
                                          <p:attrName>style.visibility</p:attrName>
                                        </p:attrNameLst>
                                      </p:cBhvr>
                                      <p:to>
                                        <p:strVal val="visible"/>
                                      </p:to>
                                    </p:set>
                                    <p:animEffect transition="in" filter="fade">
                                      <p:cBhvr>
                                        <p:cTn id="62" dur="500"/>
                                        <p:tgtEl>
                                          <p:spTgt spid="7">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7">
                                            <p:txEl>
                                              <p:pRg st="3" end="3"/>
                                            </p:txEl>
                                          </p:spTgt>
                                        </p:tgtEl>
                                        <p:attrNameLst>
                                          <p:attrName>style.visibility</p:attrName>
                                        </p:attrNameLst>
                                      </p:cBhvr>
                                      <p:to>
                                        <p:strVal val="visible"/>
                                      </p:to>
                                    </p:set>
                                    <p:animEffect transition="in" filter="fade">
                                      <p:cBhvr>
                                        <p:cTn id="67" dur="500"/>
                                        <p:tgtEl>
                                          <p:spTgt spid="7">
                                            <p:txEl>
                                              <p:pRg st="3" end="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7">
                                            <p:txEl>
                                              <p:pRg st="4" end="4"/>
                                            </p:txEl>
                                          </p:spTgt>
                                        </p:tgtEl>
                                        <p:attrNameLst>
                                          <p:attrName>style.visibility</p:attrName>
                                        </p:attrNameLst>
                                      </p:cBhvr>
                                      <p:to>
                                        <p:strVal val="visible"/>
                                      </p:to>
                                    </p:set>
                                    <p:animEffect transition="in" filter="fade">
                                      <p:cBhvr>
                                        <p:cTn id="72" dur="500"/>
                                        <p:tgtEl>
                                          <p:spTgt spid="7">
                                            <p:txEl>
                                              <p:pRg st="4" end="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7">
                                            <p:txEl>
                                              <p:pRg st="5" end="5"/>
                                            </p:txEl>
                                          </p:spTgt>
                                        </p:tgtEl>
                                        <p:attrNameLst>
                                          <p:attrName>style.visibility</p:attrName>
                                        </p:attrNameLst>
                                      </p:cBhvr>
                                      <p:to>
                                        <p:strVal val="visible"/>
                                      </p:to>
                                    </p:set>
                                    <p:animEffect transition="in" filter="fade">
                                      <p:cBhvr>
                                        <p:cTn id="77" dur="500"/>
                                        <p:tgtEl>
                                          <p:spTgt spid="7">
                                            <p:txEl>
                                              <p:pRg st="5" end="5"/>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7">
                                            <p:txEl>
                                              <p:pRg st="6" end="6"/>
                                            </p:txEl>
                                          </p:spTgt>
                                        </p:tgtEl>
                                        <p:attrNameLst>
                                          <p:attrName>style.visibility</p:attrName>
                                        </p:attrNameLst>
                                      </p:cBhvr>
                                      <p:to>
                                        <p:strVal val="visible"/>
                                      </p:to>
                                    </p:set>
                                    <p:animEffect transition="in" filter="fade">
                                      <p:cBhvr>
                                        <p:cTn id="82" dur="500"/>
                                        <p:tgtEl>
                                          <p:spTgt spid="7">
                                            <p:txEl>
                                              <p:pRg st="6" end="6"/>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7">
                                            <p:txEl>
                                              <p:pRg st="7" end="7"/>
                                            </p:txEl>
                                          </p:spTgt>
                                        </p:tgtEl>
                                        <p:attrNameLst>
                                          <p:attrName>style.visibility</p:attrName>
                                        </p:attrNameLst>
                                      </p:cBhvr>
                                      <p:to>
                                        <p:strVal val="visible"/>
                                      </p:to>
                                    </p:set>
                                    <p:animEffect transition="in" filter="fade">
                                      <p:cBhvr>
                                        <p:cTn id="87" dur="500"/>
                                        <p:tgtEl>
                                          <p:spTgt spid="7">
                                            <p:txEl>
                                              <p:pRg st="7" end="7"/>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7">
                                            <p:txEl>
                                              <p:pRg st="8" end="8"/>
                                            </p:txEl>
                                          </p:spTgt>
                                        </p:tgtEl>
                                        <p:attrNameLst>
                                          <p:attrName>style.visibility</p:attrName>
                                        </p:attrNameLst>
                                      </p:cBhvr>
                                      <p:to>
                                        <p:strVal val="visible"/>
                                      </p:to>
                                    </p:set>
                                    <p:animEffect transition="in" filter="fade">
                                      <p:cBhvr>
                                        <p:cTn id="92" dur="5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70934" y="391886"/>
            <a:ext cx="9366552"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Godly Wisdom comes from God!</a:t>
            </a:r>
            <a:endParaRPr lang="en-US" sz="4800" b="1" dirty="0">
              <a:ln/>
              <a:solidFill>
                <a:schemeClr val="accent3"/>
              </a:solidFill>
            </a:endParaRPr>
          </a:p>
        </p:txBody>
      </p:sp>
      <p:sp>
        <p:nvSpPr>
          <p:cNvPr id="8" name="Content Placeholder 7"/>
          <p:cNvSpPr>
            <a:spLocks noGrp="1"/>
          </p:cNvSpPr>
          <p:nvPr>
            <p:ph idx="1"/>
          </p:nvPr>
        </p:nvSpPr>
        <p:spPr>
          <a:xfrm>
            <a:off x="270934" y="1434875"/>
            <a:ext cx="9468152" cy="5227182"/>
          </a:xfrm>
        </p:spPr>
        <p:txBody>
          <a:bodyPr>
            <a:normAutofit/>
          </a:bodyPr>
          <a:lstStyle/>
          <a:p>
            <a:r>
              <a:rPr lang="en-US" sz="2400" b="1" dirty="0">
                <a:solidFill>
                  <a:srgbClr val="FF0000"/>
                </a:solidFill>
              </a:rPr>
              <a:t>Proverbs 2:6-8</a:t>
            </a:r>
            <a:r>
              <a:rPr lang="en-US" sz="2400" b="1" dirty="0"/>
              <a:t>; </a:t>
            </a:r>
            <a:r>
              <a:rPr lang="en-US" sz="2400" b="1" dirty="0" smtClean="0"/>
              <a:t>“For </a:t>
            </a:r>
            <a:r>
              <a:rPr lang="en-US" sz="2400" b="1" dirty="0"/>
              <a:t>the LORD gives wisdom; From His mouth come knowledge and understanding. 7 He stores up sound wisdom for the upright; He is a shield to those who walk in integrity, 8 Guarding the paths of justice, And He preserves the way of His godly ones</a:t>
            </a:r>
            <a:r>
              <a:rPr lang="en-US" sz="2400" b="1" dirty="0" smtClean="0"/>
              <a:t>.” </a:t>
            </a:r>
            <a:endParaRPr lang="en-US" sz="2400" b="1" dirty="0"/>
          </a:p>
          <a:p>
            <a:r>
              <a:rPr lang="en-US" sz="2400" b="1" dirty="0" smtClean="0">
                <a:solidFill>
                  <a:srgbClr val="FF0000"/>
                </a:solidFill>
              </a:rPr>
              <a:t>James 1:5-7</a:t>
            </a:r>
            <a:r>
              <a:rPr lang="en-US" sz="2400" b="1" dirty="0" smtClean="0"/>
              <a:t>; “But </a:t>
            </a:r>
            <a:r>
              <a:rPr lang="en-US" sz="2400" b="1" dirty="0"/>
              <a:t>if any of you lacks wisdom, let him ask of God, who gives to all generously and without reproach, and it will be given to him. 6 But he must ask in faith without any doubting, for the one who doubts is like the surf of the sea, driven and tossed by the wind. 7 For that man ought not to expect that he will receive anything from the </a:t>
            </a:r>
            <a:r>
              <a:rPr lang="en-US" sz="2400" b="1" dirty="0" smtClean="0"/>
              <a:t>Lord.”</a:t>
            </a:r>
          </a:p>
          <a:p>
            <a:r>
              <a:rPr lang="en-US" sz="2400" b="1" dirty="0"/>
              <a:t> </a:t>
            </a:r>
            <a:r>
              <a:rPr lang="en-US" sz="2400" b="1" dirty="0">
                <a:solidFill>
                  <a:srgbClr val="FF0000"/>
                </a:solidFill>
              </a:rPr>
              <a:t>James </a:t>
            </a:r>
            <a:r>
              <a:rPr lang="en-US" sz="2400" b="1" dirty="0" smtClean="0">
                <a:solidFill>
                  <a:srgbClr val="FF0000"/>
                </a:solidFill>
              </a:rPr>
              <a:t>3:17</a:t>
            </a:r>
            <a:r>
              <a:rPr lang="en-US" sz="2400" b="1" dirty="0" smtClean="0"/>
              <a:t>; “But </a:t>
            </a:r>
            <a:r>
              <a:rPr lang="en-US" sz="2400" b="1" dirty="0"/>
              <a:t>the wisdom from </a:t>
            </a:r>
            <a:r>
              <a:rPr lang="en-US" sz="2400" b="1" dirty="0" smtClean="0"/>
              <a:t>above…”</a:t>
            </a:r>
          </a:p>
        </p:txBody>
      </p:sp>
    </p:spTree>
    <p:extLst>
      <p:ext uri="{BB962C8B-B14F-4D97-AF65-F5344CB8AC3E}">
        <p14:creationId xmlns:p14="http://schemas.microsoft.com/office/powerpoint/2010/main" val="3588766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904" y="304800"/>
            <a:ext cx="9526209"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Once you ask for it, you still must seek it out!</a:t>
            </a:r>
            <a:endParaRPr lang="en-US" sz="4400" b="1" dirty="0">
              <a:ln/>
              <a:solidFill>
                <a:schemeClr val="accent3"/>
              </a:solidFill>
            </a:endParaRPr>
          </a:p>
        </p:txBody>
      </p:sp>
      <p:sp>
        <p:nvSpPr>
          <p:cNvPr id="3" name="Content Placeholder 2"/>
          <p:cNvSpPr>
            <a:spLocks noGrp="1"/>
          </p:cNvSpPr>
          <p:nvPr>
            <p:ph idx="1"/>
          </p:nvPr>
        </p:nvSpPr>
        <p:spPr>
          <a:xfrm>
            <a:off x="241904" y="2061030"/>
            <a:ext cx="9526209" cy="5000170"/>
          </a:xfrm>
        </p:spPr>
        <p:txBody>
          <a:bodyPr>
            <a:noAutofit/>
          </a:bodyPr>
          <a:lstStyle/>
          <a:p>
            <a:r>
              <a:rPr lang="en-US" sz="2800" b="1" dirty="0" smtClean="0"/>
              <a:t>Proverbs 2:1-6: “My </a:t>
            </a:r>
            <a:r>
              <a:rPr lang="en-US" sz="2800" b="1" dirty="0"/>
              <a:t>son, if you will </a:t>
            </a:r>
            <a:r>
              <a:rPr lang="en-US" sz="2800" b="1" dirty="0">
                <a:solidFill>
                  <a:srgbClr val="FF0000"/>
                </a:solidFill>
              </a:rPr>
              <a:t>receive</a:t>
            </a:r>
            <a:r>
              <a:rPr lang="en-US" sz="2800" b="1" dirty="0"/>
              <a:t> my words And </a:t>
            </a:r>
            <a:r>
              <a:rPr lang="en-US" sz="2800" b="1" dirty="0">
                <a:solidFill>
                  <a:srgbClr val="FF0000"/>
                </a:solidFill>
              </a:rPr>
              <a:t>treasure</a:t>
            </a:r>
            <a:r>
              <a:rPr lang="en-US" sz="2800" b="1" dirty="0"/>
              <a:t> my commandments within you, 2 Make your ear </a:t>
            </a:r>
            <a:r>
              <a:rPr lang="en-US" sz="2800" b="1" dirty="0">
                <a:solidFill>
                  <a:srgbClr val="FF0000"/>
                </a:solidFill>
              </a:rPr>
              <a:t>attentive</a:t>
            </a:r>
            <a:r>
              <a:rPr lang="en-US" sz="2800" b="1" dirty="0"/>
              <a:t> to wisdom, </a:t>
            </a:r>
            <a:r>
              <a:rPr lang="en-US" sz="2800" b="1" dirty="0">
                <a:solidFill>
                  <a:srgbClr val="FF0000"/>
                </a:solidFill>
              </a:rPr>
              <a:t>Incline</a:t>
            </a:r>
            <a:r>
              <a:rPr lang="en-US" sz="2800" b="1" dirty="0"/>
              <a:t> your heart to understanding; 3 For if you </a:t>
            </a:r>
            <a:r>
              <a:rPr lang="en-US" sz="2800" b="1" dirty="0">
                <a:solidFill>
                  <a:srgbClr val="FF0000"/>
                </a:solidFill>
              </a:rPr>
              <a:t>cry</a:t>
            </a:r>
            <a:r>
              <a:rPr lang="en-US" sz="2800" b="1" dirty="0"/>
              <a:t> for discernment, </a:t>
            </a:r>
            <a:r>
              <a:rPr lang="en-US" sz="2800" b="1" dirty="0">
                <a:solidFill>
                  <a:srgbClr val="FF0000"/>
                </a:solidFill>
              </a:rPr>
              <a:t>Lift</a:t>
            </a:r>
            <a:r>
              <a:rPr lang="en-US" sz="2800" b="1" dirty="0"/>
              <a:t> your voice for understanding; 4 If you </a:t>
            </a:r>
            <a:r>
              <a:rPr lang="en-US" sz="2800" b="1" dirty="0">
                <a:solidFill>
                  <a:srgbClr val="FF0000"/>
                </a:solidFill>
              </a:rPr>
              <a:t>seek</a:t>
            </a:r>
            <a:r>
              <a:rPr lang="en-US" sz="2800" b="1" dirty="0"/>
              <a:t> her as silver And </a:t>
            </a:r>
            <a:r>
              <a:rPr lang="en-US" sz="2800" b="1" dirty="0">
                <a:solidFill>
                  <a:srgbClr val="FF0000"/>
                </a:solidFill>
              </a:rPr>
              <a:t>search</a:t>
            </a:r>
            <a:r>
              <a:rPr lang="en-US" sz="2800" b="1" dirty="0"/>
              <a:t> for her as for hidden treasures; 5 </a:t>
            </a:r>
            <a:r>
              <a:rPr lang="en-US" sz="2800" b="1" dirty="0">
                <a:solidFill>
                  <a:srgbClr val="FF0000"/>
                </a:solidFill>
              </a:rPr>
              <a:t>Then you will discern the fear of the LORD </a:t>
            </a:r>
            <a:r>
              <a:rPr lang="en-US" sz="2800" b="1" dirty="0"/>
              <a:t>And discover the knowledge of God. 6 For the LORD gives wisdom; From His mouth come knowledge and understanding</a:t>
            </a:r>
            <a:r>
              <a:rPr lang="en-US" sz="2800" b="1" dirty="0" smtClean="0"/>
              <a:t>.” </a:t>
            </a:r>
            <a:endParaRPr lang="en-US" sz="2800" b="1" dirty="0"/>
          </a:p>
        </p:txBody>
      </p:sp>
    </p:spTree>
    <p:extLst>
      <p:ext uri="{BB962C8B-B14F-4D97-AF65-F5344CB8AC3E}">
        <p14:creationId xmlns:p14="http://schemas.microsoft.com/office/powerpoint/2010/main" val="3243831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883" y="210589"/>
            <a:ext cx="9829952"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000" b="1" dirty="0" smtClean="0">
                <a:ln/>
                <a:solidFill>
                  <a:schemeClr val="accent3"/>
                </a:solidFill>
              </a:rPr>
              <a:t>Some Very Important Facts Concerning Godly Wisdom:</a:t>
            </a:r>
            <a:endParaRPr lang="en-US" sz="4000" b="1" dirty="0">
              <a:ln/>
              <a:solidFill>
                <a:schemeClr val="accent3"/>
              </a:solidFill>
            </a:endParaRPr>
          </a:p>
        </p:txBody>
      </p:sp>
      <p:sp>
        <p:nvSpPr>
          <p:cNvPr id="3" name="Content Placeholder 2"/>
          <p:cNvSpPr>
            <a:spLocks noGrp="1"/>
          </p:cNvSpPr>
          <p:nvPr>
            <p:ph idx="1"/>
          </p:nvPr>
        </p:nvSpPr>
        <p:spPr>
          <a:xfrm>
            <a:off x="186882" y="1645200"/>
            <a:ext cx="9829953" cy="5212800"/>
          </a:xfrm>
        </p:spPr>
        <p:txBody>
          <a:bodyPr>
            <a:normAutofit lnSpcReduction="10000"/>
          </a:bodyPr>
          <a:lstStyle/>
          <a:p>
            <a:r>
              <a:rPr lang="en-US" sz="2100" b="1" dirty="0" smtClean="0"/>
              <a:t>Godly wisdom comes from God: </a:t>
            </a:r>
            <a:r>
              <a:rPr lang="en-US" sz="2100" b="1" dirty="0" smtClean="0">
                <a:solidFill>
                  <a:srgbClr val="FF0000"/>
                </a:solidFill>
              </a:rPr>
              <a:t>Proverbs 2:6-8</a:t>
            </a:r>
          </a:p>
          <a:p>
            <a:r>
              <a:rPr lang="en-US" sz="2100" b="1" dirty="0" smtClean="0"/>
              <a:t>An unbeliever will not have godly wisdom: </a:t>
            </a:r>
            <a:r>
              <a:rPr lang="en-US" sz="2100" b="1" dirty="0" smtClean="0">
                <a:solidFill>
                  <a:srgbClr val="FF0000"/>
                </a:solidFill>
              </a:rPr>
              <a:t>I Corinthians 1:18-2:16</a:t>
            </a:r>
          </a:p>
          <a:p>
            <a:pPr lvl="1"/>
            <a:r>
              <a:rPr lang="en-US" sz="2100" b="1" dirty="0" smtClean="0"/>
              <a:t>Never seek spiritual advice from an unbeliever</a:t>
            </a:r>
          </a:p>
          <a:p>
            <a:r>
              <a:rPr lang="en-US" sz="2100" b="1" dirty="0" smtClean="0"/>
              <a:t>A believer does not automatically have godly wisdom: </a:t>
            </a:r>
            <a:r>
              <a:rPr lang="en-US" sz="2100" b="1" dirty="0" smtClean="0">
                <a:solidFill>
                  <a:srgbClr val="FF0000"/>
                </a:solidFill>
              </a:rPr>
              <a:t>Galatians 5:16-18</a:t>
            </a:r>
          </a:p>
          <a:p>
            <a:pPr lvl="1"/>
            <a:r>
              <a:rPr lang="en-US" sz="2100" b="1" dirty="0" smtClean="0"/>
              <a:t>Never seek spiritual advice from a fleshly believer</a:t>
            </a:r>
          </a:p>
          <a:p>
            <a:r>
              <a:rPr lang="en-US" sz="2100" b="1" dirty="0" smtClean="0"/>
              <a:t>A believer must ask God for godly wisdom: </a:t>
            </a:r>
            <a:r>
              <a:rPr lang="en-US" sz="2100" b="1" dirty="0" smtClean="0">
                <a:solidFill>
                  <a:srgbClr val="FF0000"/>
                </a:solidFill>
              </a:rPr>
              <a:t>James 1:5-7</a:t>
            </a:r>
          </a:p>
          <a:p>
            <a:r>
              <a:rPr lang="en-US" sz="2100" b="1" dirty="0" smtClean="0"/>
              <a:t>A believer must seek out godly wisdom: </a:t>
            </a:r>
            <a:r>
              <a:rPr lang="en-US" sz="2100" b="1" dirty="0" smtClean="0">
                <a:solidFill>
                  <a:srgbClr val="FF0000"/>
                </a:solidFill>
              </a:rPr>
              <a:t>Proverbs 2:1-6</a:t>
            </a:r>
          </a:p>
          <a:p>
            <a:r>
              <a:rPr lang="en-US" sz="2100" b="1" dirty="0" smtClean="0"/>
              <a:t>Godly wisdom had identifiable characteristics: </a:t>
            </a:r>
            <a:r>
              <a:rPr lang="en-US" sz="2100" b="1" dirty="0" smtClean="0">
                <a:solidFill>
                  <a:srgbClr val="FF0000"/>
                </a:solidFill>
              </a:rPr>
              <a:t>James 3:17-18</a:t>
            </a:r>
          </a:p>
          <a:p>
            <a:r>
              <a:rPr lang="en-US" sz="2100" b="1" dirty="0" smtClean="0"/>
              <a:t>It is possible to have godly wisdom and not walk in it: </a:t>
            </a:r>
            <a:r>
              <a:rPr lang="en-US" sz="2100" b="1" dirty="0" smtClean="0">
                <a:solidFill>
                  <a:srgbClr val="FF0000"/>
                </a:solidFill>
              </a:rPr>
              <a:t>I Kings 3:11-12</a:t>
            </a:r>
          </a:p>
          <a:p>
            <a:r>
              <a:rPr lang="en-US" sz="2100" b="1" dirty="0" smtClean="0"/>
              <a:t>If a believer refuses to walk in godly wisdom, what little he has, God may take away: </a:t>
            </a:r>
            <a:r>
              <a:rPr lang="en-US" sz="2100" b="1" dirty="0" smtClean="0">
                <a:solidFill>
                  <a:srgbClr val="FF0000"/>
                </a:solidFill>
              </a:rPr>
              <a:t>I Kings 11:1-11</a:t>
            </a:r>
          </a:p>
          <a:p>
            <a:r>
              <a:rPr lang="en-US" sz="2100" b="1" dirty="0" smtClean="0">
                <a:solidFill>
                  <a:schemeClr val="tx1"/>
                </a:solidFill>
              </a:rPr>
              <a:t>Maintaining a life filled with godly wisdom takes continuous prayer and effort: </a:t>
            </a:r>
            <a:r>
              <a:rPr lang="en-US" sz="2100" b="1" dirty="0" smtClean="0">
                <a:solidFill>
                  <a:srgbClr val="FF0000"/>
                </a:solidFill>
              </a:rPr>
              <a:t>Ecclesiastes 12:13-14</a:t>
            </a:r>
          </a:p>
          <a:p>
            <a:endParaRPr lang="en-US" dirty="0" smtClean="0"/>
          </a:p>
          <a:p>
            <a:endParaRPr lang="en-US" dirty="0" smtClean="0"/>
          </a:p>
          <a:p>
            <a:endParaRPr lang="en-US" dirty="0"/>
          </a:p>
        </p:txBody>
      </p:sp>
    </p:spTree>
    <p:extLst>
      <p:ext uri="{BB962C8B-B14F-4D97-AF65-F5344CB8AC3E}">
        <p14:creationId xmlns:p14="http://schemas.microsoft.com/office/powerpoint/2010/main" val="178405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500"/>
                                        <p:tgtEl>
                                          <p:spTgt spid="3">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fade">
                                      <p:cBhvr>
                                        <p:cTn id="48" dur="500"/>
                                        <p:tgtEl>
                                          <p:spTgt spid="3">
                                            <p:txEl>
                                              <p:pRg st="9" end="9"/>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Effect transition="in" filter="fade">
                                      <p:cBhvr>
                                        <p:cTn id="5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3739849"/>
            <a:ext cx="9811657"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6000" b="1" dirty="0" smtClean="0">
                <a:ln/>
                <a:solidFill>
                  <a:schemeClr val="accent3"/>
                </a:solidFill>
              </a:rPr>
              <a:t>Godly wisdom is knowing the mind of Christ and seeing the world from God’s perspective</a:t>
            </a:r>
            <a:endParaRPr lang="en-US" sz="60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785710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6600" b="1" dirty="0" smtClean="0">
                <a:ln/>
                <a:solidFill>
                  <a:schemeClr val="accent3"/>
                </a:solidFill>
              </a:rPr>
              <a:t>Characteristics of Godly Wisdom</a:t>
            </a:r>
            <a:endParaRPr lang="en-US" sz="6600" b="1" dirty="0">
              <a:ln/>
              <a:solidFill>
                <a:schemeClr val="accent3"/>
              </a:solidFill>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80031659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323</TotalTime>
  <Words>1434</Words>
  <Application>Microsoft Office PowerPoint</Application>
  <PresentationFormat>Widescreen</PresentationFormat>
  <Paragraphs>108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Trebuchet MS</vt:lpstr>
      <vt:lpstr>Wingdings 3</vt:lpstr>
      <vt:lpstr>Facet</vt:lpstr>
      <vt:lpstr>The Seven Characteristics of Godly Wisdom</vt:lpstr>
      <vt:lpstr>Worldly Wisdom</vt:lpstr>
      <vt:lpstr>Godly Wisdom</vt:lpstr>
      <vt:lpstr>A Quick Comparison</vt:lpstr>
      <vt:lpstr>Godly Wisdom comes from God!</vt:lpstr>
      <vt:lpstr>Once you ask for it, you still must seek it out!</vt:lpstr>
      <vt:lpstr>Some Very Important Facts Concerning Godly Wisdom:</vt:lpstr>
      <vt:lpstr>Godly wisdom is knowing the mind of Christ and seeing the world from God’s perspective</vt:lpstr>
      <vt:lpstr>Characteristics of Godly Wisdom</vt:lpstr>
      <vt:lpstr>Purity</vt:lpstr>
      <vt:lpstr>Peaceable</vt:lpstr>
      <vt:lpstr>Gentle</vt:lpstr>
      <vt:lpstr>Reasonable</vt:lpstr>
      <vt:lpstr>Full of Mercy and Good Fruits</vt:lpstr>
      <vt:lpstr>Unwavering without Hypocrisy</vt:lpstr>
      <vt:lpstr>Negative things to consider:</vt:lpstr>
      <vt:lpstr>Positive things to consider:</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Seven Characteristics of Godly Wisdom</dc:title>
  <dc:creator>Mark Carpenter</dc:creator>
  <cp:lastModifiedBy>Mark Carpenter</cp:lastModifiedBy>
  <cp:revision>47</cp:revision>
  <dcterms:created xsi:type="dcterms:W3CDTF">2019-02-11T18:54:56Z</dcterms:created>
  <dcterms:modified xsi:type="dcterms:W3CDTF">2019-02-24T23:15:31Z</dcterms:modified>
</cp:coreProperties>
</file>