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0" r:id="rId3"/>
    <p:sldId id="263" r:id="rId4"/>
    <p:sldId id="259" r:id="rId5"/>
    <p:sldId id="285" r:id="rId6"/>
    <p:sldId id="266" r:id="rId7"/>
    <p:sldId id="271" r:id="rId8"/>
    <p:sldId id="267" r:id="rId9"/>
    <p:sldId id="268" r:id="rId10"/>
    <p:sldId id="269" r:id="rId11"/>
    <p:sldId id="270" r:id="rId12"/>
    <p:sldId id="262" r:id="rId13"/>
    <p:sldId id="286" r:id="rId14"/>
    <p:sldId id="258" r:id="rId15"/>
    <p:sldId id="257" r:id="rId16"/>
    <p:sldId id="276" r:id="rId17"/>
    <p:sldId id="274" r:id="rId18"/>
    <p:sldId id="275" r:id="rId19"/>
    <p:sldId id="278" r:id="rId20"/>
    <p:sldId id="279" r:id="rId21"/>
    <p:sldId id="277" r:id="rId22"/>
    <p:sldId id="282" r:id="rId23"/>
    <p:sldId id="281" r:id="rId24"/>
    <p:sldId id="283" r:id="rId25"/>
    <p:sldId id="28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4110612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328744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2828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3043673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63155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3742074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1187958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2418142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412485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D17A8C-3830-411C-A26A-FAE905E9B6F6}"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2768375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D17A8C-3830-411C-A26A-FAE905E9B6F6}" type="datetimeFigureOut">
              <a:rPr lang="en-US" smtClean="0"/>
              <a:t>3/17/2019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2610288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D17A8C-3830-411C-A26A-FAE905E9B6F6}" type="datetimeFigureOut">
              <a:rPr lang="en-US" smtClean="0"/>
              <a:t>3/17/2019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1726663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D17A8C-3830-411C-A26A-FAE905E9B6F6}" type="datetimeFigureOut">
              <a:rPr lang="en-US" smtClean="0"/>
              <a:t>3/17/2019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3354000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D17A8C-3830-411C-A26A-FAE905E9B6F6}" type="datetimeFigureOut">
              <a:rPr lang="en-US" smtClean="0"/>
              <a:t>3/17/2019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49671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D17A8C-3830-411C-A26A-FAE905E9B6F6}" type="datetimeFigureOut">
              <a:rPr lang="en-US" smtClean="0"/>
              <a:t>3/17/2019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4E470-2CA5-4FCF-955A-C0DE5CBF53E0}" type="slidenum">
              <a:rPr lang="en-US" smtClean="0"/>
              <a:t>‹#›</a:t>
            </a:fld>
            <a:endParaRPr lang="en-US"/>
          </a:p>
        </p:txBody>
      </p:sp>
    </p:spTree>
    <p:extLst>
      <p:ext uri="{BB962C8B-B14F-4D97-AF65-F5344CB8AC3E}">
        <p14:creationId xmlns:p14="http://schemas.microsoft.com/office/powerpoint/2010/main" val="3079417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4E470-2CA5-4FCF-955A-C0DE5CBF53E0}" type="slidenum">
              <a:rPr lang="en-US" smtClean="0"/>
              <a:t>‹#›</a:t>
            </a:fld>
            <a:endParaRPr lang="en-US"/>
          </a:p>
        </p:txBody>
      </p:sp>
      <p:sp>
        <p:nvSpPr>
          <p:cNvPr id="5" name="Date Placeholder 4"/>
          <p:cNvSpPr>
            <a:spLocks noGrp="1"/>
          </p:cNvSpPr>
          <p:nvPr>
            <p:ph type="dt" sz="half" idx="10"/>
          </p:nvPr>
        </p:nvSpPr>
        <p:spPr/>
        <p:txBody>
          <a:bodyPr/>
          <a:lstStyle/>
          <a:p>
            <a:fld id="{90D17A8C-3830-411C-A26A-FAE905E9B6F6}" type="datetimeFigureOut">
              <a:rPr lang="en-US" smtClean="0"/>
              <a:t>3/17/2019</a:t>
            </a:fld>
            <a:endParaRPr lang="en-US"/>
          </a:p>
        </p:txBody>
      </p:sp>
    </p:spTree>
    <p:extLst>
      <p:ext uri="{BB962C8B-B14F-4D97-AF65-F5344CB8AC3E}">
        <p14:creationId xmlns:p14="http://schemas.microsoft.com/office/powerpoint/2010/main" val="117045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D17A8C-3830-411C-A26A-FAE905E9B6F6}" type="datetimeFigureOut">
              <a:rPr lang="en-US" smtClean="0"/>
              <a:t>3/17/2019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924E470-2CA5-4FCF-955A-C0DE5CBF53E0}" type="slidenum">
              <a:rPr lang="en-US" smtClean="0"/>
              <a:t>‹#›</a:t>
            </a:fld>
            <a:endParaRPr lang="en-US"/>
          </a:p>
        </p:txBody>
      </p:sp>
    </p:spTree>
    <p:extLst>
      <p:ext uri="{BB962C8B-B14F-4D97-AF65-F5344CB8AC3E}">
        <p14:creationId xmlns:p14="http://schemas.microsoft.com/office/powerpoint/2010/main" val="407186581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ln/>
                <a:solidFill>
                  <a:schemeClr val="accent3"/>
                </a:solidFill>
              </a:rPr>
              <a:t>Gentleness</a:t>
            </a:r>
            <a:endParaRPr lang="en-US" sz="80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62132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44380" y="3528796"/>
            <a:ext cx="870928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When I embrace the characteristic of godly wisdom known as gentleness, I will yield </a:t>
            </a:r>
            <a:r>
              <a:rPr lang="en-US" sz="4400" b="1" dirty="0">
                <a:ln/>
                <a:solidFill>
                  <a:schemeClr val="accent3"/>
                </a:solidFill>
              </a:rPr>
              <a:t>over my rights for the sake of God’s will</a:t>
            </a:r>
          </a:p>
        </p:txBody>
      </p:sp>
      <p:sp>
        <p:nvSpPr>
          <p:cNvPr id="5" name="Subtitle 4"/>
          <p:cNvSpPr>
            <a:spLocks noGrp="1"/>
          </p:cNvSpPr>
          <p:nvPr>
            <p:ph type="subTitle" idx="1"/>
          </p:nvPr>
        </p:nvSpPr>
        <p:spPr>
          <a:xfrm>
            <a:off x="4699972" y="5609810"/>
            <a:ext cx="7766936" cy="1096899"/>
          </a:xfrm>
        </p:spPr>
        <p:txBody>
          <a:bodyPr/>
          <a:lstStyle/>
          <a:p>
            <a:endParaRPr lang="en-US" dirty="0"/>
          </a:p>
        </p:txBody>
      </p:sp>
    </p:spTree>
    <p:extLst>
      <p:ext uri="{BB962C8B-B14F-4D97-AF65-F5344CB8AC3E}">
        <p14:creationId xmlns:p14="http://schemas.microsoft.com/office/powerpoint/2010/main" val="177086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An important note!</a:t>
            </a:r>
            <a:endParaRPr lang="en-US" sz="4800" b="1" dirty="0">
              <a:ln/>
              <a:solidFill>
                <a:schemeClr val="accent3"/>
              </a:solidFill>
            </a:endParaRPr>
          </a:p>
        </p:txBody>
      </p:sp>
      <p:sp>
        <p:nvSpPr>
          <p:cNvPr id="3" name="Content Placeholder 2"/>
          <p:cNvSpPr>
            <a:spLocks noGrp="1"/>
          </p:cNvSpPr>
          <p:nvPr>
            <p:ph idx="1"/>
          </p:nvPr>
        </p:nvSpPr>
        <p:spPr>
          <a:xfrm>
            <a:off x="438920" y="1755832"/>
            <a:ext cx="9073495" cy="4827847"/>
          </a:xfrm>
        </p:spPr>
        <p:txBody>
          <a:bodyPr>
            <a:normAutofit/>
          </a:bodyPr>
          <a:lstStyle/>
          <a:p>
            <a:r>
              <a:rPr lang="en-US" sz="2400" b="1" dirty="0" smtClean="0"/>
              <a:t>Being willing to yield does not mean that you always yield!</a:t>
            </a:r>
          </a:p>
          <a:p>
            <a:r>
              <a:rPr lang="en-US" sz="2400" b="1" dirty="0" smtClean="0"/>
              <a:t>There will be times in the life of every believer when God will lead him to accept injustice.</a:t>
            </a:r>
          </a:p>
          <a:p>
            <a:r>
              <a:rPr lang="en-US" sz="2400" b="1" dirty="0" smtClean="0"/>
              <a:t>There will also be times in the life of every believer when God will lead him to stand firm and face down injustice.</a:t>
            </a:r>
          </a:p>
          <a:p>
            <a:r>
              <a:rPr lang="en-US" sz="2400" b="1" dirty="0" smtClean="0"/>
              <a:t>We must be very sensitive to the leading of the Holy Spirit so we can discern when to act and when to yield.</a:t>
            </a:r>
          </a:p>
          <a:p>
            <a:r>
              <a:rPr lang="en-US" sz="2400" b="1" dirty="0" smtClean="0"/>
              <a:t>“There is a time to be silent and a time to speak.” </a:t>
            </a:r>
            <a:r>
              <a:rPr lang="en-US" sz="2400" b="1" dirty="0" err="1" smtClean="0">
                <a:solidFill>
                  <a:srgbClr val="FF0000"/>
                </a:solidFill>
              </a:rPr>
              <a:t>Ecc</a:t>
            </a:r>
            <a:r>
              <a:rPr lang="en-US" sz="2400" b="1" dirty="0" smtClean="0">
                <a:solidFill>
                  <a:srgbClr val="FF0000"/>
                </a:solidFill>
              </a:rPr>
              <a:t>. 3:7</a:t>
            </a:r>
          </a:p>
          <a:p>
            <a:endParaRPr lang="en-US" sz="2400" b="1" dirty="0"/>
          </a:p>
        </p:txBody>
      </p:sp>
    </p:spTree>
    <p:extLst>
      <p:ext uri="{BB962C8B-B14F-4D97-AF65-F5344CB8AC3E}">
        <p14:creationId xmlns:p14="http://schemas.microsoft.com/office/powerpoint/2010/main" val="154423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34715" y="3710064"/>
            <a:ext cx="951875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rPr>
              <a:t>Now that we understand what </a:t>
            </a:r>
            <a:r>
              <a:rPr lang="en-US" sz="3600" b="1" dirty="0">
                <a:ln/>
                <a:solidFill>
                  <a:schemeClr val="accent3"/>
                </a:solidFill>
              </a:rPr>
              <a:t>this </a:t>
            </a:r>
            <a:r>
              <a:rPr lang="en-US" sz="3600" b="1" dirty="0" smtClean="0">
                <a:ln/>
                <a:solidFill>
                  <a:schemeClr val="accent3"/>
                </a:solidFill>
              </a:rPr>
              <a:t>“gentleness” </a:t>
            </a:r>
            <a:r>
              <a:rPr lang="en-US" sz="3600" b="1" dirty="0">
                <a:ln/>
                <a:solidFill>
                  <a:schemeClr val="accent3"/>
                </a:solidFill>
              </a:rPr>
              <a:t>entails, you may agree with me that this is possibly the most difficult characteristic of wisdom.  Why?  </a:t>
            </a:r>
            <a:r>
              <a:rPr lang="en-US" sz="3600" b="1" dirty="0" smtClean="0">
                <a:ln/>
                <a:solidFill>
                  <a:schemeClr val="accent3"/>
                </a:solidFill>
              </a:rPr>
              <a:t>Because, </a:t>
            </a:r>
            <a:r>
              <a:rPr lang="en-US" sz="3600" b="1" dirty="0">
                <a:ln/>
                <a:solidFill>
                  <a:schemeClr val="accent3"/>
                </a:solidFill>
              </a:rPr>
              <a:t>this characteristic deals with a willingness to allow and even submit to injustice when we have the power not to. </a:t>
            </a:r>
          </a:p>
        </p:txBody>
      </p:sp>
      <p:sp>
        <p:nvSpPr>
          <p:cNvPr id="5" name="Subtitle 4"/>
          <p:cNvSpPr>
            <a:spLocks noGrp="1"/>
          </p:cNvSpPr>
          <p:nvPr>
            <p:ph type="subTitle" idx="1"/>
          </p:nvPr>
        </p:nvSpPr>
        <p:spPr>
          <a:xfrm>
            <a:off x="4425064" y="5761101"/>
            <a:ext cx="7766936" cy="1096899"/>
          </a:xfrm>
        </p:spPr>
        <p:txBody>
          <a:bodyPr/>
          <a:lstStyle/>
          <a:p>
            <a:endParaRPr lang="en-US" dirty="0"/>
          </a:p>
        </p:txBody>
      </p:sp>
    </p:spTree>
    <p:extLst>
      <p:ext uri="{BB962C8B-B14F-4D97-AF65-F5344CB8AC3E}">
        <p14:creationId xmlns:p14="http://schemas.microsoft.com/office/powerpoint/2010/main" val="1880689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0204" y="623455"/>
            <a:ext cx="5956147" cy="1323439"/>
          </a:xfrm>
          <a:prstGeom prst="rect">
            <a:avLst/>
          </a:prstGeom>
          <a:noFill/>
        </p:spPr>
        <p:txBody>
          <a:bodyPr wrap="square" rtlCol="0">
            <a:spAutoFit/>
          </a:bodyPr>
          <a:lstStyle/>
          <a:p>
            <a:r>
              <a:rPr lang="en-US" sz="4000" b="1" dirty="0" smtClean="0"/>
              <a:t>“Well, I don’t have to put up with that!!!</a:t>
            </a:r>
            <a:endParaRPr lang="en-US" sz="4000" b="1" dirty="0"/>
          </a:p>
        </p:txBody>
      </p:sp>
      <p:sp>
        <p:nvSpPr>
          <p:cNvPr id="5" name="TextBox 4"/>
          <p:cNvSpPr txBox="1"/>
          <p:nvPr/>
        </p:nvSpPr>
        <p:spPr>
          <a:xfrm>
            <a:off x="6234544" y="3108961"/>
            <a:ext cx="2504212" cy="707886"/>
          </a:xfrm>
          <a:prstGeom prst="rect">
            <a:avLst/>
          </a:prstGeom>
          <a:noFill/>
        </p:spPr>
        <p:txBody>
          <a:bodyPr wrap="none" rtlCol="0">
            <a:spAutoFit/>
          </a:bodyPr>
          <a:lstStyle/>
          <a:p>
            <a:r>
              <a:rPr lang="en-US" sz="4000" b="1" dirty="0" smtClean="0">
                <a:solidFill>
                  <a:srgbClr val="FF0000"/>
                </a:solidFill>
              </a:rPr>
              <a:t>Actually…</a:t>
            </a:r>
            <a:endParaRPr lang="en-US" sz="4000" b="1" dirty="0">
              <a:solidFill>
                <a:srgbClr val="FF0000"/>
              </a:solidFill>
            </a:endParaRPr>
          </a:p>
        </p:txBody>
      </p:sp>
      <p:sp>
        <p:nvSpPr>
          <p:cNvPr id="6" name="TextBox 5"/>
          <p:cNvSpPr txBox="1"/>
          <p:nvPr/>
        </p:nvSpPr>
        <p:spPr>
          <a:xfrm>
            <a:off x="1579418" y="5128953"/>
            <a:ext cx="7866256" cy="1015663"/>
          </a:xfrm>
          <a:prstGeom prst="rect">
            <a:avLst/>
          </a:prstGeom>
          <a:noFill/>
        </p:spPr>
        <p:txBody>
          <a:bodyPr wrap="none" rtlCol="0">
            <a:spAutoFit/>
          </a:bodyPr>
          <a:lstStyle/>
          <a:p>
            <a:r>
              <a:rPr lang="en-US" sz="6000" b="1" dirty="0" smtClean="0">
                <a:solidFill>
                  <a:srgbClr val="0070C0"/>
                </a:solidFill>
              </a:rPr>
              <a:t>Sometimes, you do!!!</a:t>
            </a:r>
            <a:endParaRPr lang="en-US" sz="6000" b="1" dirty="0">
              <a:solidFill>
                <a:srgbClr val="0070C0"/>
              </a:solidFill>
            </a:endParaRPr>
          </a:p>
        </p:txBody>
      </p:sp>
    </p:spTree>
    <p:extLst>
      <p:ext uri="{BB962C8B-B14F-4D97-AF65-F5344CB8AC3E}">
        <p14:creationId xmlns:p14="http://schemas.microsoft.com/office/powerpoint/2010/main" val="1668566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521" y="444708"/>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Gentleness Demonstrated</a:t>
            </a:r>
            <a:endParaRPr lang="en-US" sz="4400" b="1" dirty="0">
              <a:ln/>
              <a:solidFill>
                <a:schemeClr val="accent3"/>
              </a:solidFill>
            </a:endParaRPr>
          </a:p>
        </p:txBody>
      </p:sp>
      <p:sp>
        <p:nvSpPr>
          <p:cNvPr id="3" name="Content Placeholder 2"/>
          <p:cNvSpPr>
            <a:spLocks noGrp="1"/>
          </p:cNvSpPr>
          <p:nvPr>
            <p:ph idx="1"/>
          </p:nvPr>
        </p:nvSpPr>
        <p:spPr>
          <a:xfrm>
            <a:off x="392521" y="1765508"/>
            <a:ext cx="8596668" cy="3880773"/>
          </a:xfrm>
        </p:spPr>
        <p:txBody>
          <a:bodyPr>
            <a:normAutofit/>
          </a:bodyPr>
          <a:lstStyle/>
          <a:p>
            <a:r>
              <a:rPr lang="en-US" sz="2800" b="1" dirty="0" smtClean="0"/>
              <a:t>Four examples</a:t>
            </a:r>
          </a:p>
          <a:p>
            <a:r>
              <a:rPr lang="en-US" sz="2800" b="1" dirty="0" smtClean="0"/>
              <a:t>Land lords 						(Hypothetical)</a:t>
            </a:r>
          </a:p>
          <a:p>
            <a:r>
              <a:rPr lang="en-US" sz="2800" b="1" dirty="0"/>
              <a:t>The unmerciful servant 	(Biblical)</a:t>
            </a:r>
          </a:p>
          <a:p>
            <a:r>
              <a:rPr lang="en-US" sz="2800" b="1" dirty="0" smtClean="0"/>
              <a:t>John Wesley 					(Historical)</a:t>
            </a:r>
          </a:p>
          <a:p>
            <a:r>
              <a:rPr lang="en-US" sz="2800" b="1" dirty="0" smtClean="0"/>
              <a:t>Jesus 								(Biblical)</a:t>
            </a:r>
            <a:endParaRPr lang="en-US" sz="2800" b="1" dirty="0"/>
          </a:p>
        </p:txBody>
      </p:sp>
    </p:spTree>
    <p:extLst>
      <p:ext uri="{BB962C8B-B14F-4D97-AF65-F5344CB8AC3E}">
        <p14:creationId xmlns:p14="http://schemas.microsoft.com/office/powerpoint/2010/main" val="179339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99" y="339777"/>
            <a:ext cx="8596668" cy="1024328"/>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Landlords (Hypothetical)</a:t>
            </a:r>
            <a:endParaRPr lang="en-US" sz="4800" b="1" dirty="0">
              <a:ln/>
              <a:solidFill>
                <a:schemeClr val="accent3"/>
              </a:solidFill>
            </a:endParaRPr>
          </a:p>
        </p:txBody>
      </p:sp>
      <p:sp>
        <p:nvSpPr>
          <p:cNvPr id="3" name="Content Placeholder 2"/>
          <p:cNvSpPr>
            <a:spLocks noGrp="1"/>
          </p:cNvSpPr>
          <p:nvPr>
            <p:ph idx="1"/>
          </p:nvPr>
        </p:nvSpPr>
        <p:spPr>
          <a:xfrm>
            <a:off x="272599" y="1169232"/>
            <a:ext cx="9695860" cy="5996066"/>
          </a:xfrm>
        </p:spPr>
        <p:txBody>
          <a:bodyPr>
            <a:normAutofit/>
          </a:bodyPr>
          <a:lstStyle/>
          <a:p>
            <a:r>
              <a:rPr lang="en-US" sz="2000" b="1" dirty="0" smtClean="0"/>
              <a:t>A landlord owns an apartment that is rented by a widow with children.</a:t>
            </a:r>
          </a:p>
          <a:p>
            <a:r>
              <a:rPr lang="en-US" sz="2000" b="1" dirty="0" smtClean="0"/>
              <a:t>She has faithfully paid rent for years, but one day she loses her job.</a:t>
            </a:r>
          </a:p>
          <a:p>
            <a:r>
              <a:rPr lang="en-US" sz="2000" b="1" dirty="0" smtClean="0"/>
              <a:t>She can no longer afford to pay rent and is having trouble finding a job that will accommodate her needs regarding her children.</a:t>
            </a:r>
          </a:p>
          <a:p>
            <a:r>
              <a:rPr lang="en-US" sz="2000" b="1" dirty="0" smtClean="0"/>
              <a:t>If she continues to struggle to meet rent, the landlord will have the legal right to evict her. But, does he have the moral/biblical right?</a:t>
            </a:r>
          </a:p>
          <a:p>
            <a:r>
              <a:rPr lang="en-US" sz="2000" b="1" dirty="0" smtClean="0"/>
              <a:t>He can either exercise his rights and evict, or he can yield his rights and allow her to stay longer. So, he decides to allow her to stay longer.</a:t>
            </a:r>
          </a:p>
          <a:p>
            <a:r>
              <a:rPr lang="en-US" sz="2000" b="1" dirty="0" smtClean="0"/>
              <a:t>He discovers that the widow was fired, and is taking advantage of his grace.</a:t>
            </a:r>
          </a:p>
          <a:p>
            <a:r>
              <a:rPr lang="en-US" sz="2000" b="1" dirty="0" smtClean="0"/>
              <a:t>Now he has both the legal and the moral right to remove her.</a:t>
            </a:r>
          </a:p>
          <a:p>
            <a:r>
              <a:rPr lang="en-US" sz="2000" b="1" dirty="0" smtClean="0"/>
              <a:t>However, if the Holy Spirit leads, he may still need to yield his rights and allow her to stay, even though he knows he is being taken advantage of.</a:t>
            </a:r>
          </a:p>
          <a:p>
            <a:r>
              <a:rPr lang="en-US" sz="2000" b="1" dirty="0" smtClean="0"/>
              <a:t>Or, he may in good conscience have her removed because he yielded his rights, and now it is time to stand for what is right.</a:t>
            </a:r>
          </a:p>
          <a:p>
            <a:endParaRPr lang="en-US" dirty="0" smtClean="0"/>
          </a:p>
          <a:p>
            <a:endParaRPr lang="en-US" dirty="0"/>
          </a:p>
        </p:txBody>
      </p:sp>
    </p:spTree>
    <p:extLst>
      <p:ext uri="{BB962C8B-B14F-4D97-AF65-F5344CB8AC3E}">
        <p14:creationId xmlns:p14="http://schemas.microsoft.com/office/powerpoint/2010/main" val="315423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98" y="339777"/>
            <a:ext cx="9231165" cy="1024328"/>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800" b="1" dirty="0">
                <a:ln/>
                <a:solidFill>
                  <a:schemeClr val="accent3"/>
                </a:solidFill>
              </a:rPr>
              <a:t>The unmerciful servant 	(Biblical)</a:t>
            </a:r>
            <a:br>
              <a:rPr lang="en-US" sz="4800" b="1" dirty="0">
                <a:ln/>
                <a:solidFill>
                  <a:schemeClr val="accent3"/>
                </a:solidFill>
              </a:rPr>
            </a:br>
            <a:endParaRPr lang="en-US" sz="4800" b="1" dirty="0">
              <a:ln/>
              <a:solidFill>
                <a:schemeClr val="accent3"/>
              </a:solidFill>
            </a:endParaRPr>
          </a:p>
        </p:txBody>
      </p:sp>
      <p:sp>
        <p:nvSpPr>
          <p:cNvPr id="3" name="Content Placeholder 2"/>
          <p:cNvSpPr>
            <a:spLocks noGrp="1"/>
          </p:cNvSpPr>
          <p:nvPr>
            <p:ph idx="1"/>
          </p:nvPr>
        </p:nvSpPr>
        <p:spPr>
          <a:xfrm>
            <a:off x="272598" y="851941"/>
            <a:ext cx="11104936" cy="6250898"/>
          </a:xfrm>
        </p:spPr>
        <p:txBody>
          <a:bodyPr>
            <a:normAutofit lnSpcReduction="10000"/>
          </a:bodyPr>
          <a:lstStyle/>
          <a:p>
            <a:endParaRPr lang="en-US" dirty="0" smtClean="0"/>
          </a:p>
          <a:p>
            <a:r>
              <a:rPr lang="en-US" sz="2400" b="1" dirty="0" smtClean="0"/>
              <a:t>Matthew 18:21-35</a:t>
            </a:r>
          </a:p>
          <a:p>
            <a:r>
              <a:rPr lang="en-US" sz="2400" b="1" dirty="0" smtClean="0"/>
              <a:t>A servant owed his master a debt he could not pay.</a:t>
            </a:r>
          </a:p>
          <a:p>
            <a:r>
              <a:rPr lang="en-US" sz="2400" b="1" dirty="0" smtClean="0"/>
              <a:t>The master yielded his rights and pardoned the debt.</a:t>
            </a:r>
          </a:p>
          <a:p>
            <a:r>
              <a:rPr lang="en-US" sz="2400" b="1" dirty="0" smtClean="0"/>
              <a:t>The servant met a fellow servant who owed him a debt that could be paid.</a:t>
            </a:r>
          </a:p>
          <a:p>
            <a:r>
              <a:rPr lang="en-US" sz="2400" b="1" dirty="0" smtClean="0"/>
              <a:t>The servant refused to yield and had the other thrown into prison.</a:t>
            </a:r>
          </a:p>
          <a:p>
            <a:r>
              <a:rPr lang="en-US" sz="2400" b="1" dirty="0" smtClean="0"/>
              <a:t>When the master heard this, he reinstituted the debt and had his servant also thrown into prison.</a:t>
            </a:r>
          </a:p>
          <a:p>
            <a:r>
              <a:rPr lang="en-US" sz="2400" b="1" dirty="0" smtClean="0"/>
              <a:t>The master yielded his rights for justice and showed mercy.</a:t>
            </a:r>
          </a:p>
          <a:p>
            <a:r>
              <a:rPr lang="en-US" sz="2400" b="1" dirty="0" smtClean="0"/>
              <a:t>The servant showed no mercy, but demanded justice.</a:t>
            </a:r>
          </a:p>
          <a:p>
            <a:r>
              <a:rPr lang="en-US" sz="2400" b="1" dirty="0" smtClean="0"/>
              <a:t>The master rescinded mercy and re-asserted justice.</a:t>
            </a:r>
          </a:p>
          <a:p>
            <a:r>
              <a:rPr lang="en-US" sz="2400" b="1" dirty="0" smtClean="0"/>
              <a:t>At first the master yielded his rights. </a:t>
            </a:r>
          </a:p>
          <a:p>
            <a:r>
              <a:rPr lang="en-US" sz="2400" b="1" dirty="0" smtClean="0"/>
              <a:t>Later, when the situation changed, he stood for those rights.</a:t>
            </a:r>
          </a:p>
          <a:p>
            <a:endParaRPr lang="en-US" dirty="0" smtClean="0"/>
          </a:p>
          <a:p>
            <a:endParaRPr lang="en-US" dirty="0"/>
          </a:p>
        </p:txBody>
      </p:sp>
    </p:spTree>
    <p:extLst>
      <p:ext uri="{BB962C8B-B14F-4D97-AF65-F5344CB8AC3E}">
        <p14:creationId xmlns:p14="http://schemas.microsoft.com/office/powerpoint/2010/main" val="82951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57166" y="4663248"/>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a:ln/>
                <a:solidFill>
                  <a:schemeClr val="accent3"/>
                </a:solidFill>
              </a:rPr>
              <a:t>We must be very sensitive to the leading of the Holy Spirit so we can discern when to </a:t>
            </a:r>
            <a:r>
              <a:rPr lang="en-US" b="1" dirty="0" smtClean="0">
                <a:ln/>
                <a:solidFill>
                  <a:schemeClr val="accent3"/>
                </a:solidFill>
              </a:rPr>
              <a:t>yield </a:t>
            </a:r>
            <a:r>
              <a:rPr lang="en-US" b="1" dirty="0">
                <a:ln/>
                <a:solidFill>
                  <a:schemeClr val="accent3"/>
                </a:solidFill>
              </a:rPr>
              <a:t>and when to </a:t>
            </a:r>
            <a:r>
              <a:rPr lang="en-US" b="1" dirty="0" smtClean="0">
                <a:ln/>
                <a:solidFill>
                  <a:schemeClr val="accent3"/>
                </a:solidFill>
              </a:rPr>
              <a:t>act.</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5" name="Subtitle 4"/>
          <p:cNvSpPr>
            <a:spLocks noGrp="1"/>
          </p:cNvSpPr>
          <p:nvPr>
            <p:ph type="subTitle" idx="1"/>
          </p:nvPr>
        </p:nvSpPr>
        <p:spPr>
          <a:xfrm>
            <a:off x="4419140" y="5761101"/>
            <a:ext cx="7766936" cy="1096899"/>
          </a:xfrm>
        </p:spPr>
        <p:txBody>
          <a:bodyPr/>
          <a:lstStyle/>
          <a:p>
            <a:endParaRPr lang="en-US" dirty="0"/>
          </a:p>
        </p:txBody>
      </p:sp>
    </p:spTree>
    <p:extLst>
      <p:ext uri="{BB962C8B-B14F-4D97-AF65-F5344CB8AC3E}">
        <p14:creationId xmlns:p14="http://schemas.microsoft.com/office/powerpoint/2010/main" val="840314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99" y="339777"/>
            <a:ext cx="8596668" cy="1024328"/>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John Wesley (Historical)</a:t>
            </a:r>
            <a:endParaRPr lang="en-US" sz="4800" b="1" dirty="0">
              <a:ln/>
              <a:solidFill>
                <a:schemeClr val="accent3"/>
              </a:solidFill>
            </a:endParaRPr>
          </a:p>
        </p:txBody>
      </p:sp>
      <p:sp>
        <p:nvSpPr>
          <p:cNvPr id="3" name="Content Placeholder 2"/>
          <p:cNvSpPr>
            <a:spLocks noGrp="1"/>
          </p:cNvSpPr>
          <p:nvPr>
            <p:ph idx="1"/>
          </p:nvPr>
        </p:nvSpPr>
        <p:spPr>
          <a:xfrm>
            <a:off x="272599" y="861934"/>
            <a:ext cx="10265486" cy="5996066"/>
          </a:xfrm>
        </p:spPr>
        <p:txBody>
          <a:bodyPr>
            <a:normAutofit/>
          </a:bodyPr>
          <a:lstStyle/>
          <a:p>
            <a:endParaRPr lang="en-US" dirty="0" smtClean="0"/>
          </a:p>
          <a:p>
            <a:r>
              <a:rPr lang="en-US" sz="2400" b="1" dirty="0" smtClean="0"/>
              <a:t>John Wesley for many years had a traveling companion named Joseph Bradford</a:t>
            </a:r>
          </a:p>
          <a:p>
            <a:r>
              <a:rPr lang="en-US" sz="2400" b="1" dirty="0" smtClean="0"/>
              <a:t>One day John asked Joseph to run an errand for him, but Joseph refused.</a:t>
            </a:r>
          </a:p>
          <a:p>
            <a:r>
              <a:rPr lang="en-US" sz="2400" b="1" dirty="0" smtClean="0"/>
              <a:t>John insisted, but Joseph angrily refused.</a:t>
            </a:r>
          </a:p>
          <a:p>
            <a:r>
              <a:rPr lang="en-US" sz="2400" b="1" dirty="0" smtClean="0"/>
              <a:t>John declared, “If you insist then you and I must part ways!”</a:t>
            </a:r>
          </a:p>
          <a:p>
            <a:r>
              <a:rPr lang="en-US" sz="2400" b="1" dirty="0" smtClean="0"/>
              <a:t>John and Joseph agreed to address the crisis the next day.</a:t>
            </a:r>
          </a:p>
          <a:p>
            <a:r>
              <a:rPr lang="en-US" sz="2400" b="1" dirty="0" smtClean="0"/>
              <a:t>The next day John asked Joseph if he would apologize. Joseph declared, “No!”</a:t>
            </a:r>
          </a:p>
          <a:p>
            <a:r>
              <a:rPr lang="en-US" sz="2400" b="1" dirty="0" smtClean="0"/>
              <a:t>John looked at Joseph and said, “Then I will apologize!”</a:t>
            </a:r>
          </a:p>
          <a:p>
            <a:r>
              <a:rPr lang="en-US" sz="2400" b="1" dirty="0" smtClean="0"/>
              <a:t>John was completely in the right. But, for the sake of a friendship, he yielded his rights.</a:t>
            </a:r>
            <a:endParaRPr lang="en-US" sz="2400" b="1" dirty="0"/>
          </a:p>
        </p:txBody>
      </p:sp>
    </p:spTree>
    <p:extLst>
      <p:ext uri="{BB962C8B-B14F-4D97-AF65-F5344CB8AC3E}">
        <p14:creationId xmlns:p14="http://schemas.microsoft.com/office/powerpoint/2010/main" val="150580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9921" y="3543785"/>
            <a:ext cx="1011836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rPr>
              <a:t>Mr</a:t>
            </a:r>
            <a:r>
              <a:rPr lang="en-US" sz="3600" b="1" dirty="0">
                <a:ln/>
                <a:solidFill>
                  <a:schemeClr val="accent3"/>
                </a:solidFill>
              </a:rPr>
              <a:t>. </a:t>
            </a:r>
            <a:r>
              <a:rPr lang="en-US" sz="3600" b="1" dirty="0" smtClean="0">
                <a:ln/>
                <a:solidFill>
                  <a:schemeClr val="accent3"/>
                </a:solidFill>
              </a:rPr>
              <a:t>Bradford is all but forgotten, </a:t>
            </a:r>
            <a:r>
              <a:rPr lang="en-US" sz="3600" b="1" dirty="0">
                <a:ln/>
                <a:solidFill>
                  <a:schemeClr val="accent3"/>
                </a:solidFill>
              </a:rPr>
              <a:t>but the name of John Wesley will live as long as this world stays together. Why? </a:t>
            </a:r>
            <a:r>
              <a:rPr lang="en-US" sz="3600" b="1" dirty="0" smtClean="0">
                <a:ln/>
                <a:solidFill>
                  <a:schemeClr val="accent3"/>
                </a:solidFill>
              </a:rPr>
              <a:t>One reason is </a:t>
            </a:r>
            <a:r>
              <a:rPr lang="en-US" sz="3600" b="1" dirty="0">
                <a:ln/>
                <a:solidFill>
                  <a:schemeClr val="accent3"/>
                </a:solidFill>
              </a:rPr>
              <a:t>he was the type of person who was willing to ask for forgiveness when he did not have to. </a:t>
            </a:r>
            <a:r>
              <a:rPr lang="en-US" sz="3600" b="1" dirty="0" smtClean="0">
                <a:ln/>
                <a:solidFill>
                  <a:schemeClr val="accent3"/>
                </a:solidFill>
              </a:rPr>
              <a:t>He understood the godly wisdom of gentleness.</a:t>
            </a:r>
            <a:endParaRPr lang="en-US" sz="3600" b="1" dirty="0">
              <a:ln/>
              <a:solidFill>
                <a:schemeClr val="accent3"/>
              </a:solidFill>
            </a:endParaRPr>
          </a:p>
        </p:txBody>
      </p:sp>
      <p:sp>
        <p:nvSpPr>
          <p:cNvPr id="5" name="Subtitle 4"/>
          <p:cNvSpPr>
            <a:spLocks noGrp="1"/>
          </p:cNvSpPr>
          <p:nvPr>
            <p:ph type="subTitle" idx="1"/>
          </p:nvPr>
        </p:nvSpPr>
        <p:spPr>
          <a:xfrm>
            <a:off x="4295238" y="5639790"/>
            <a:ext cx="7766936" cy="1096899"/>
          </a:xfrm>
        </p:spPr>
        <p:txBody>
          <a:bodyPr/>
          <a:lstStyle/>
          <a:p>
            <a:endParaRPr lang="en-US" dirty="0"/>
          </a:p>
        </p:txBody>
      </p:sp>
    </p:spTree>
    <p:extLst>
      <p:ext uri="{BB962C8B-B14F-4D97-AF65-F5344CB8AC3E}">
        <p14:creationId xmlns:p14="http://schemas.microsoft.com/office/powerpoint/2010/main" val="1973994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9921" y="4248325"/>
            <a:ext cx="10193311"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i="1" dirty="0">
                <a:ln/>
                <a:solidFill>
                  <a:schemeClr val="accent3"/>
                </a:solidFill>
              </a:rPr>
              <a:t>17 But the wisdom from above is first </a:t>
            </a:r>
            <a:r>
              <a:rPr lang="en-US" sz="4400" b="1" i="1" dirty="0">
                <a:ln/>
                <a:solidFill>
                  <a:schemeClr val="accent2"/>
                </a:solidFill>
              </a:rPr>
              <a:t>pure</a:t>
            </a:r>
            <a:r>
              <a:rPr lang="en-US" sz="4400" b="1" i="1" dirty="0">
                <a:ln/>
                <a:solidFill>
                  <a:schemeClr val="accent3"/>
                </a:solidFill>
              </a:rPr>
              <a:t>, then </a:t>
            </a:r>
            <a:r>
              <a:rPr lang="en-US" sz="4400" b="1" i="1" dirty="0">
                <a:ln/>
                <a:solidFill>
                  <a:schemeClr val="accent2"/>
                </a:solidFill>
              </a:rPr>
              <a:t>peaceable</a:t>
            </a:r>
            <a:r>
              <a:rPr lang="en-US" sz="4400" b="1" i="1" dirty="0">
                <a:ln/>
                <a:solidFill>
                  <a:schemeClr val="accent3"/>
                </a:solidFill>
              </a:rPr>
              <a:t>, </a:t>
            </a:r>
            <a:r>
              <a:rPr lang="en-US" sz="4400" b="1" i="1" dirty="0">
                <a:ln/>
                <a:solidFill>
                  <a:srgbClr val="FF0000"/>
                </a:solidFill>
              </a:rPr>
              <a:t>gentle</a:t>
            </a:r>
            <a:r>
              <a:rPr lang="en-US" sz="4400" b="1" i="1" dirty="0">
                <a:ln/>
                <a:solidFill>
                  <a:schemeClr val="accent3"/>
                </a:solidFill>
              </a:rPr>
              <a:t>, reasonable, full of mercy and good fruits, unwavering, without hypocrisy. 18 And the seed whose fruit is righteousness is sown in peace by those who make peace.</a:t>
            </a:r>
            <a:endParaRPr lang="en-US" sz="1600" b="1" dirty="0">
              <a:ln/>
              <a:solidFill>
                <a:schemeClr val="accent3"/>
              </a:solidFill>
            </a:endParaRPr>
          </a:p>
        </p:txBody>
      </p:sp>
      <p:sp>
        <p:nvSpPr>
          <p:cNvPr id="5" name="Subtitle 4"/>
          <p:cNvSpPr>
            <a:spLocks noGrp="1"/>
          </p:cNvSpPr>
          <p:nvPr>
            <p:ph type="subTitle" idx="1"/>
          </p:nvPr>
        </p:nvSpPr>
        <p:spPr>
          <a:xfrm>
            <a:off x="4425064" y="5761104"/>
            <a:ext cx="7766936" cy="1096896"/>
          </a:xfrm>
        </p:spPr>
        <p:txBody>
          <a:bodyPr/>
          <a:lstStyle/>
          <a:p>
            <a:endParaRPr lang="en-US" dirty="0"/>
          </a:p>
        </p:txBody>
      </p:sp>
    </p:spTree>
    <p:extLst>
      <p:ext uri="{BB962C8B-B14F-4D97-AF65-F5344CB8AC3E}">
        <p14:creationId xmlns:p14="http://schemas.microsoft.com/office/powerpoint/2010/main" val="700210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57166" y="4663248"/>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a:ln/>
                <a:solidFill>
                  <a:schemeClr val="accent3"/>
                </a:solidFill>
              </a:rPr>
              <a:t>We must be very sensitive to the leading of the Holy Spirit so we can discern when to act and when to yield.</a:t>
            </a:r>
            <a:br>
              <a:rPr lang="en-US" b="1" dirty="0">
                <a:ln/>
                <a:solidFill>
                  <a:schemeClr val="accent3"/>
                </a:solidFill>
              </a:rPr>
            </a:br>
            <a:endParaRPr lang="en-US" b="1" dirty="0">
              <a:ln/>
              <a:solidFill>
                <a:schemeClr val="accent3"/>
              </a:solidFill>
            </a:endParaRPr>
          </a:p>
        </p:txBody>
      </p:sp>
      <p:sp>
        <p:nvSpPr>
          <p:cNvPr id="5" name="Subtitle 4"/>
          <p:cNvSpPr>
            <a:spLocks noGrp="1"/>
          </p:cNvSpPr>
          <p:nvPr>
            <p:ph type="subTitle" idx="1"/>
          </p:nvPr>
        </p:nvSpPr>
        <p:spPr>
          <a:xfrm>
            <a:off x="4419140" y="5761101"/>
            <a:ext cx="7766936" cy="1096899"/>
          </a:xfrm>
        </p:spPr>
        <p:txBody>
          <a:bodyPr/>
          <a:lstStyle/>
          <a:p>
            <a:endParaRPr lang="en-US" dirty="0"/>
          </a:p>
        </p:txBody>
      </p:sp>
    </p:spTree>
    <p:extLst>
      <p:ext uri="{BB962C8B-B14F-4D97-AF65-F5344CB8AC3E}">
        <p14:creationId xmlns:p14="http://schemas.microsoft.com/office/powerpoint/2010/main" val="35595266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99" y="339777"/>
            <a:ext cx="8596668" cy="1024328"/>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a:ln/>
                <a:solidFill>
                  <a:schemeClr val="accent3"/>
                </a:solidFill>
              </a:rPr>
              <a:t>Jesus 		</a:t>
            </a:r>
            <a:r>
              <a:rPr lang="en-US" sz="4800" b="1" dirty="0" smtClean="0">
                <a:ln/>
                <a:solidFill>
                  <a:schemeClr val="accent3"/>
                </a:solidFill>
              </a:rPr>
              <a:t>(Biblical</a:t>
            </a:r>
            <a:r>
              <a:rPr lang="en-US" sz="4800" b="1" dirty="0">
                <a:ln/>
                <a:solidFill>
                  <a:schemeClr val="accent3"/>
                </a:solidFill>
              </a:rPr>
              <a:t>)</a:t>
            </a:r>
          </a:p>
        </p:txBody>
      </p:sp>
      <p:sp>
        <p:nvSpPr>
          <p:cNvPr id="3" name="Content Placeholder 2"/>
          <p:cNvSpPr>
            <a:spLocks noGrp="1"/>
          </p:cNvSpPr>
          <p:nvPr>
            <p:ph idx="1"/>
          </p:nvPr>
        </p:nvSpPr>
        <p:spPr>
          <a:xfrm>
            <a:off x="272599" y="861934"/>
            <a:ext cx="9695860" cy="5996066"/>
          </a:xfrm>
        </p:spPr>
        <p:txBody>
          <a:bodyPr>
            <a:normAutofit lnSpcReduction="10000"/>
          </a:bodyPr>
          <a:lstStyle/>
          <a:p>
            <a:endParaRPr lang="en-US" dirty="0" smtClean="0"/>
          </a:p>
          <a:p>
            <a:r>
              <a:rPr lang="en-US" sz="2400" b="1" dirty="0" smtClean="0"/>
              <a:t>Matthew 26:57-27:56</a:t>
            </a:r>
          </a:p>
          <a:p>
            <a:r>
              <a:rPr lang="en-US" sz="2400" b="1" dirty="0" smtClean="0"/>
              <a:t>This is the ultimate example of yielding rights and allowing injustice when you have the power not to.</a:t>
            </a:r>
          </a:p>
          <a:p>
            <a:r>
              <a:rPr lang="en-US" sz="2400" b="1" dirty="0" smtClean="0"/>
              <a:t>Jesus endured an illegal trial. </a:t>
            </a:r>
          </a:p>
          <a:p>
            <a:pPr lvl="1"/>
            <a:r>
              <a:rPr lang="en-US" sz="2000" b="1" dirty="0"/>
              <a:t>And said nothing to defend Himself.</a:t>
            </a:r>
            <a:endParaRPr lang="en-US" sz="2000" b="1" dirty="0" smtClean="0"/>
          </a:p>
          <a:p>
            <a:r>
              <a:rPr lang="en-US" sz="2400" b="1" dirty="0" smtClean="0"/>
              <a:t>He was mocked, beaten and spit on.</a:t>
            </a:r>
          </a:p>
          <a:p>
            <a:pPr lvl="1"/>
            <a:r>
              <a:rPr lang="en-US" sz="2000" b="1" dirty="0"/>
              <a:t>And </a:t>
            </a:r>
            <a:r>
              <a:rPr lang="en-US" sz="2000" b="1" dirty="0" smtClean="0"/>
              <a:t>did </a:t>
            </a:r>
            <a:r>
              <a:rPr lang="en-US" sz="2000" b="1" dirty="0"/>
              <a:t>nothing to defend Himself.</a:t>
            </a:r>
            <a:endParaRPr lang="en-US" sz="2000" b="1" dirty="0" smtClean="0"/>
          </a:p>
          <a:p>
            <a:r>
              <a:rPr lang="en-US" sz="2400" b="1" dirty="0" smtClean="0"/>
              <a:t>He was sentenced, tortured and beaten beyond recognition.</a:t>
            </a:r>
          </a:p>
          <a:p>
            <a:pPr lvl="1"/>
            <a:r>
              <a:rPr lang="en-US" sz="2000" b="1" dirty="0"/>
              <a:t>And </a:t>
            </a:r>
            <a:r>
              <a:rPr lang="en-US" sz="2000" b="1" dirty="0" smtClean="0"/>
              <a:t>did </a:t>
            </a:r>
            <a:r>
              <a:rPr lang="en-US" sz="2000" b="1" dirty="0"/>
              <a:t>nothing to </a:t>
            </a:r>
            <a:r>
              <a:rPr lang="en-US" sz="2000" b="1" dirty="0" smtClean="0"/>
              <a:t>protect </a:t>
            </a:r>
            <a:r>
              <a:rPr lang="en-US" sz="2000" b="1" dirty="0"/>
              <a:t>Himself</a:t>
            </a:r>
            <a:r>
              <a:rPr lang="en-US" sz="2000" b="1" dirty="0" smtClean="0"/>
              <a:t>.</a:t>
            </a:r>
          </a:p>
          <a:p>
            <a:r>
              <a:rPr lang="en-US" sz="2400" b="1" dirty="0" smtClean="0"/>
              <a:t>He was nailed to a cross and left to die.</a:t>
            </a:r>
          </a:p>
          <a:p>
            <a:pPr lvl="1"/>
            <a:r>
              <a:rPr lang="en-US" sz="2000" b="1" dirty="0"/>
              <a:t>And </a:t>
            </a:r>
            <a:r>
              <a:rPr lang="en-US" sz="2000" b="1" dirty="0" smtClean="0"/>
              <a:t>did </a:t>
            </a:r>
            <a:r>
              <a:rPr lang="en-US" sz="2000" b="1" dirty="0"/>
              <a:t>nothing to </a:t>
            </a:r>
            <a:r>
              <a:rPr lang="en-US" sz="2000" b="1" dirty="0" smtClean="0"/>
              <a:t>save </a:t>
            </a:r>
            <a:r>
              <a:rPr lang="en-US" sz="2000" b="1" dirty="0"/>
              <a:t>Himself</a:t>
            </a:r>
            <a:r>
              <a:rPr lang="en-US" sz="2000" b="1" dirty="0" smtClean="0"/>
              <a:t>.</a:t>
            </a:r>
          </a:p>
          <a:p>
            <a:r>
              <a:rPr lang="en-US" sz="2400" b="1" dirty="0" smtClean="0"/>
              <a:t>Upon His death He looked at His executioners and said, “Father forgive them…”</a:t>
            </a:r>
          </a:p>
        </p:txBody>
      </p:sp>
    </p:spTree>
    <p:extLst>
      <p:ext uri="{BB962C8B-B14F-4D97-AF65-F5344CB8AC3E}">
        <p14:creationId xmlns:p14="http://schemas.microsoft.com/office/powerpoint/2010/main" val="60508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5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500"/>
                                        <p:tgtEl>
                                          <p:spTgt spid="3">
                                            <p:txEl>
                                              <p:pRg st="9" end="9"/>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fade">
                                      <p:cBhvr>
                                        <p:cTn id="44" dur="500"/>
                                        <p:tgtEl>
                                          <p:spTgt spid="3">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34517" y="3423866"/>
            <a:ext cx="9638675"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Jesus yielded His rights and endured death on a cross because there was a greater purpose at stake. There was a reason He yielded His rights. </a:t>
            </a:r>
            <a:endParaRPr lang="en-US" sz="4400" b="1" dirty="0">
              <a:ln/>
              <a:solidFill>
                <a:schemeClr val="accent3"/>
              </a:solidFill>
            </a:endParaRPr>
          </a:p>
        </p:txBody>
      </p:sp>
      <p:sp>
        <p:nvSpPr>
          <p:cNvPr id="5" name="Subtitle 4"/>
          <p:cNvSpPr>
            <a:spLocks noGrp="1"/>
          </p:cNvSpPr>
          <p:nvPr>
            <p:ph type="subTitle" idx="1"/>
          </p:nvPr>
        </p:nvSpPr>
        <p:spPr>
          <a:xfrm>
            <a:off x="4115356" y="5399948"/>
            <a:ext cx="7766936" cy="1096899"/>
          </a:xfrm>
        </p:spPr>
        <p:txBody>
          <a:bodyPr/>
          <a:lstStyle/>
          <a:p>
            <a:endParaRPr lang="en-US" dirty="0"/>
          </a:p>
        </p:txBody>
      </p:sp>
    </p:spTree>
    <p:extLst>
      <p:ext uri="{BB962C8B-B14F-4D97-AF65-F5344CB8AC3E}">
        <p14:creationId xmlns:p14="http://schemas.microsoft.com/office/powerpoint/2010/main" val="3966193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09469" y="3963508"/>
            <a:ext cx="9024079"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If God leads you to yield your rights and submit to injustice, understand there is a greater purpose at stake. You may never know what it is, but God does! If you trust Him, then apply gentleness and yield your rights for His sake!</a:t>
            </a:r>
            <a:endParaRPr lang="en-US" sz="4000" b="1" dirty="0">
              <a:ln/>
              <a:solidFill>
                <a:schemeClr val="accent3"/>
              </a:solidFill>
            </a:endParaRPr>
          </a:p>
        </p:txBody>
      </p:sp>
      <p:sp>
        <p:nvSpPr>
          <p:cNvPr id="5" name="Subtitle 4"/>
          <p:cNvSpPr>
            <a:spLocks noGrp="1"/>
          </p:cNvSpPr>
          <p:nvPr>
            <p:ph type="subTitle" idx="1"/>
          </p:nvPr>
        </p:nvSpPr>
        <p:spPr>
          <a:xfrm>
            <a:off x="4310228" y="5609810"/>
            <a:ext cx="7766936" cy="1096899"/>
          </a:xfrm>
        </p:spPr>
        <p:txBody>
          <a:bodyPr/>
          <a:lstStyle/>
          <a:p>
            <a:endParaRPr lang="en-US" dirty="0"/>
          </a:p>
        </p:txBody>
      </p:sp>
    </p:spTree>
    <p:extLst>
      <p:ext uri="{BB962C8B-B14F-4D97-AF65-F5344CB8AC3E}">
        <p14:creationId xmlns:p14="http://schemas.microsoft.com/office/powerpoint/2010/main" val="656318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94751" y="3852992"/>
            <a:ext cx="870928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When we embrace the characteristic of godly wisdom known as gentleness, we will, if the Holy Spirit leads, be willing to endure injustice even if we have the power not to!</a:t>
            </a:r>
            <a:endParaRPr lang="en-US" sz="4400" b="1" dirty="0">
              <a:ln/>
              <a:solidFill>
                <a:schemeClr val="accent3"/>
              </a:solidFill>
            </a:endParaRPr>
          </a:p>
        </p:txBody>
      </p:sp>
      <p:sp>
        <p:nvSpPr>
          <p:cNvPr id="5" name="Subtitle 4"/>
          <p:cNvSpPr>
            <a:spLocks noGrp="1"/>
          </p:cNvSpPr>
          <p:nvPr>
            <p:ph type="subTitle" idx="1"/>
          </p:nvPr>
        </p:nvSpPr>
        <p:spPr>
          <a:xfrm>
            <a:off x="4699972" y="5609810"/>
            <a:ext cx="7766936" cy="1096899"/>
          </a:xfrm>
        </p:spPr>
        <p:txBody>
          <a:bodyPr/>
          <a:lstStyle/>
          <a:p>
            <a:endParaRPr lang="en-US" dirty="0"/>
          </a:p>
        </p:txBody>
      </p:sp>
    </p:spTree>
    <p:extLst>
      <p:ext uri="{BB962C8B-B14F-4D97-AF65-F5344CB8AC3E}">
        <p14:creationId xmlns:p14="http://schemas.microsoft.com/office/powerpoint/2010/main" val="7432748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91182" y="3044615"/>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We </a:t>
            </a:r>
            <a:r>
              <a:rPr lang="en-US" b="1" dirty="0">
                <a:ln/>
                <a:solidFill>
                  <a:schemeClr val="accent3"/>
                </a:solidFill>
              </a:rPr>
              <a:t>will yield over our rights for the sake of God’s will</a:t>
            </a:r>
          </a:p>
        </p:txBody>
      </p:sp>
      <p:sp>
        <p:nvSpPr>
          <p:cNvPr id="5" name="Subtitle 4"/>
          <p:cNvSpPr>
            <a:spLocks noGrp="1"/>
          </p:cNvSpPr>
          <p:nvPr>
            <p:ph type="subTitle" idx="1"/>
          </p:nvPr>
        </p:nvSpPr>
        <p:spPr>
          <a:xfrm>
            <a:off x="4507962" y="6129014"/>
            <a:ext cx="7766936" cy="1096899"/>
          </a:xfrm>
        </p:spPr>
        <p:txBody>
          <a:bodyPr/>
          <a:lstStyle/>
          <a:p>
            <a:endParaRPr lang="en-US" dirty="0"/>
          </a:p>
        </p:txBody>
      </p:sp>
    </p:spTree>
    <p:extLst>
      <p:ext uri="{BB962C8B-B14F-4D97-AF65-F5344CB8AC3E}">
        <p14:creationId xmlns:p14="http://schemas.microsoft.com/office/powerpoint/2010/main" val="3495353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29587" y="3993488"/>
            <a:ext cx="933887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Like many Greek words, the word used in James 3:17 for “gentleness” cannot be translated into English with a single word. There is no one English word that is an equivalent.</a:t>
            </a:r>
            <a:endParaRPr lang="en-US" sz="4400" b="1" dirty="0">
              <a:ln/>
              <a:solidFill>
                <a:schemeClr val="accent3"/>
              </a:solidFill>
            </a:endParaRPr>
          </a:p>
        </p:txBody>
      </p:sp>
      <p:sp>
        <p:nvSpPr>
          <p:cNvPr id="5" name="Subtitle 4"/>
          <p:cNvSpPr>
            <a:spLocks noGrp="1"/>
          </p:cNvSpPr>
          <p:nvPr>
            <p:ph type="subTitle" idx="1"/>
          </p:nvPr>
        </p:nvSpPr>
        <p:spPr>
          <a:xfrm>
            <a:off x="4425064" y="5639790"/>
            <a:ext cx="7766936" cy="1096899"/>
          </a:xfrm>
        </p:spPr>
        <p:txBody>
          <a:bodyPr/>
          <a:lstStyle/>
          <a:p>
            <a:endParaRPr lang="en-US" dirty="0"/>
          </a:p>
        </p:txBody>
      </p:sp>
    </p:spTree>
    <p:extLst>
      <p:ext uri="{BB962C8B-B14F-4D97-AF65-F5344CB8AC3E}">
        <p14:creationId xmlns:p14="http://schemas.microsoft.com/office/powerpoint/2010/main" val="2852286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629" y="27981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Gentleness Defined</a:t>
            </a:r>
            <a:endParaRPr lang="en-US" sz="4800" b="1" dirty="0">
              <a:ln/>
              <a:solidFill>
                <a:schemeClr val="accent3"/>
              </a:solidFill>
            </a:endParaRPr>
          </a:p>
        </p:txBody>
      </p:sp>
      <p:sp>
        <p:nvSpPr>
          <p:cNvPr id="3" name="Content Placeholder 2"/>
          <p:cNvSpPr>
            <a:spLocks noGrp="1"/>
          </p:cNvSpPr>
          <p:nvPr>
            <p:ph idx="1"/>
          </p:nvPr>
        </p:nvSpPr>
        <p:spPr>
          <a:xfrm>
            <a:off x="227629" y="1291160"/>
            <a:ext cx="9725840" cy="5566840"/>
          </a:xfrm>
        </p:spPr>
        <p:txBody>
          <a:bodyPr>
            <a:normAutofit lnSpcReduction="10000"/>
          </a:bodyPr>
          <a:lstStyle/>
          <a:p>
            <a:r>
              <a:rPr lang="en-US" sz="2400" b="1" dirty="0" smtClean="0"/>
              <a:t>There are several Greek words that can be translated as gentleness.</a:t>
            </a:r>
          </a:p>
          <a:p>
            <a:r>
              <a:rPr lang="en-US" sz="2400" b="1" dirty="0" smtClean="0"/>
              <a:t>The word used in James 3:17 is used only three other times in the N.T., (I Tim. 3:3, Titus 3:2, I Peter 2:18).</a:t>
            </a:r>
          </a:p>
          <a:p>
            <a:r>
              <a:rPr lang="en-US" sz="2400" b="1" dirty="0" smtClean="0"/>
              <a:t>Among the various translations and Bible versions, this word is translated as “temperate, soft, gentle, modest, patient, mild and courteous.”</a:t>
            </a:r>
          </a:p>
          <a:p>
            <a:r>
              <a:rPr lang="en-US" sz="2400" b="1" dirty="0" smtClean="0"/>
              <a:t>Every time this word is used it is used within a list of other characteristics.</a:t>
            </a:r>
          </a:p>
          <a:p>
            <a:r>
              <a:rPr lang="en-US" sz="2400" b="1" dirty="0" smtClean="0"/>
              <a:t>It is always used with respect to honoring authorities.</a:t>
            </a:r>
          </a:p>
          <a:p>
            <a:r>
              <a:rPr lang="en-US" sz="2400" b="1" dirty="0" smtClean="0"/>
              <a:t>Twice it is used in reference to those in authority over us. (Titus 3:1-2; I Peter </a:t>
            </a:r>
            <a:r>
              <a:rPr lang="en-US" sz="2400" b="1" dirty="0" smtClean="0"/>
              <a:t>2:18</a:t>
            </a:r>
            <a:r>
              <a:rPr lang="en-US" sz="2400" b="1" dirty="0" smtClean="0"/>
              <a:t>)</a:t>
            </a:r>
          </a:p>
          <a:p>
            <a:r>
              <a:rPr lang="en-US" sz="2400" b="1" dirty="0" smtClean="0"/>
              <a:t>Twice it is used with implications to those under our authority. (I Timothy 3:3; James 3:17)</a:t>
            </a:r>
          </a:p>
          <a:p>
            <a:endParaRPr lang="en-US" dirty="0" smtClean="0"/>
          </a:p>
          <a:p>
            <a:endParaRPr lang="en-US" dirty="0"/>
          </a:p>
        </p:txBody>
      </p:sp>
    </p:spTree>
    <p:extLst>
      <p:ext uri="{BB962C8B-B14F-4D97-AF65-F5344CB8AC3E}">
        <p14:creationId xmlns:p14="http://schemas.microsoft.com/office/powerpoint/2010/main" val="2701347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6015" y="94210"/>
            <a:ext cx="2391064" cy="437805"/>
          </a:xfrm>
        </p:spPr>
        <p:txBody>
          <a:bodyPr>
            <a:normAutofit fontScale="90000"/>
          </a:bodyPr>
          <a:lstStyle/>
          <a:p>
            <a:endParaRPr lang="en-US" dirty="0"/>
          </a:p>
        </p:txBody>
      </p:sp>
      <p:sp>
        <p:nvSpPr>
          <p:cNvPr id="3" name="Content Placeholder 2"/>
          <p:cNvSpPr>
            <a:spLocks noGrp="1"/>
          </p:cNvSpPr>
          <p:nvPr>
            <p:ph idx="1"/>
          </p:nvPr>
        </p:nvSpPr>
        <p:spPr>
          <a:xfrm>
            <a:off x="270009" y="313112"/>
            <a:ext cx="9406005" cy="6486699"/>
          </a:xfrm>
        </p:spPr>
        <p:txBody>
          <a:bodyPr>
            <a:normAutofit lnSpcReduction="10000"/>
          </a:bodyPr>
          <a:lstStyle/>
          <a:p>
            <a:r>
              <a:rPr lang="en-US" sz="2400" b="1" dirty="0" smtClean="0">
                <a:solidFill>
                  <a:srgbClr val="0070C0"/>
                </a:solidFill>
              </a:rPr>
              <a:t>Yielding to those above us:</a:t>
            </a:r>
          </a:p>
          <a:p>
            <a:pPr lvl="1"/>
            <a:r>
              <a:rPr lang="en-US" sz="2200" b="1" dirty="0" smtClean="0">
                <a:solidFill>
                  <a:srgbClr val="FF0000"/>
                </a:solidFill>
              </a:rPr>
              <a:t>Titus </a:t>
            </a:r>
            <a:r>
              <a:rPr lang="en-US" sz="2200" b="1" dirty="0">
                <a:solidFill>
                  <a:srgbClr val="FF0000"/>
                </a:solidFill>
              </a:rPr>
              <a:t>3:1-2</a:t>
            </a:r>
            <a:r>
              <a:rPr lang="en-US" sz="2200" b="1" dirty="0"/>
              <a:t>; </a:t>
            </a:r>
            <a:r>
              <a:rPr lang="en-US" sz="2200" b="1" dirty="0" smtClean="0"/>
              <a:t>Remind </a:t>
            </a:r>
            <a:r>
              <a:rPr lang="en-US" sz="2200" b="1" dirty="0"/>
              <a:t>them to </a:t>
            </a:r>
            <a:r>
              <a:rPr lang="en-US" sz="2200" b="1" u="sng" dirty="0"/>
              <a:t>be subject </a:t>
            </a:r>
            <a:r>
              <a:rPr lang="en-US" sz="2200" b="1" dirty="0"/>
              <a:t>to rulers, to authorities, to be obedient, to be ready for every good deed, 2 to malign no one, to be peaceable, </a:t>
            </a:r>
            <a:r>
              <a:rPr lang="en-US" sz="2200" b="1" dirty="0">
                <a:solidFill>
                  <a:srgbClr val="FF0000"/>
                </a:solidFill>
              </a:rPr>
              <a:t>gentle,</a:t>
            </a:r>
            <a:r>
              <a:rPr lang="en-US" sz="2200" b="1" dirty="0"/>
              <a:t> showing every consideration for all men. </a:t>
            </a:r>
            <a:endParaRPr lang="en-US" sz="2200" b="1" dirty="0" smtClean="0"/>
          </a:p>
          <a:p>
            <a:pPr lvl="1"/>
            <a:r>
              <a:rPr lang="en-US" sz="2200" b="1" dirty="0" smtClean="0">
                <a:solidFill>
                  <a:srgbClr val="FF0000"/>
                </a:solidFill>
              </a:rPr>
              <a:t>I </a:t>
            </a:r>
            <a:r>
              <a:rPr lang="en-US" sz="2200" b="1" dirty="0">
                <a:solidFill>
                  <a:srgbClr val="FF0000"/>
                </a:solidFill>
              </a:rPr>
              <a:t>Peter 2:18</a:t>
            </a:r>
            <a:r>
              <a:rPr lang="en-US" sz="2200" b="1" dirty="0"/>
              <a:t>; </a:t>
            </a:r>
            <a:r>
              <a:rPr lang="en-US" sz="2200" b="1" dirty="0" smtClean="0"/>
              <a:t>Servants</a:t>
            </a:r>
            <a:r>
              <a:rPr lang="en-US" sz="2200" b="1" dirty="0"/>
              <a:t>, </a:t>
            </a:r>
            <a:r>
              <a:rPr lang="en-US" sz="2200" b="1" u="sng" dirty="0"/>
              <a:t>be submissive </a:t>
            </a:r>
            <a:r>
              <a:rPr lang="en-US" sz="2200" b="1" dirty="0"/>
              <a:t>to your masters with all respect, not only to those who are good and </a:t>
            </a:r>
            <a:r>
              <a:rPr lang="en-US" sz="2200" b="1" dirty="0">
                <a:solidFill>
                  <a:srgbClr val="FF0000"/>
                </a:solidFill>
              </a:rPr>
              <a:t>gentle</a:t>
            </a:r>
            <a:r>
              <a:rPr lang="en-US" sz="2200" b="1" dirty="0"/>
              <a:t>, but also to those who are unreasonable. 19 For this finds favor, if for the sake of conscience toward God a person bears up under sorrows when suffering unjustly. </a:t>
            </a:r>
            <a:endParaRPr lang="en-US" sz="2200" b="1" dirty="0" smtClean="0"/>
          </a:p>
          <a:p>
            <a:r>
              <a:rPr lang="en-US" sz="2400" b="1" dirty="0" smtClean="0">
                <a:solidFill>
                  <a:srgbClr val="0070C0"/>
                </a:solidFill>
              </a:rPr>
              <a:t>Yielding to those beneath us:</a:t>
            </a:r>
          </a:p>
          <a:p>
            <a:pPr lvl="1"/>
            <a:r>
              <a:rPr lang="en-US" sz="2200" b="1" dirty="0">
                <a:solidFill>
                  <a:srgbClr val="FF0000"/>
                </a:solidFill>
              </a:rPr>
              <a:t>I Timothy 3:3</a:t>
            </a:r>
            <a:r>
              <a:rPr lang="en-US" sz="2200" b="1" dirty="0"/>
              <a:t>; </a:t>
            </a:r>
            <a:r>
              <a:rPr lang="en-US" sz="2200" b="1" dirty="0" smtClean="0"/>
              <a:t>An </a:t>
            </a:r>
            <a:r>
              <a:rPr lang="en-US" sz="2200" b="1" dirty="0"/>
              <a:t>overseer, then, must be above reproach, the husband of one wife, temperate, prudent, respectable, hospitable, able to teach, 3 not addicted to wine or pugnacious, but </a:t>
            </a:r>
            <a:r>
              <a:rPr lang="en-US" sz="2200" b="1" dirty="0">
                <a:solidFill>
                  <a:srgbClr val="FF0000"/>
                </a:solidFill>
              </a:rPr>
              <a:t>gentle</a:t>
            </a:r>
            <a:r>
              <a:rPr lang="en-US" sz="2200" b="1" dirty="0"/>
              <a:t>, peaceable, free from the love of money</a:t>
            </a:r>
            <a:r>
              <a:rPr lang="en-US" sz="2200" b="1" dirty="0" smtClean="0"/>
              <a:t>.</a:t>
            </a:r>
          </a:p>
          <a:p>
            <a:pPr lvl="1"/>
            <a:r>
              <a:rPr lang="en-US" sz="2200" b="1" dirty="0" smtClean="0">
                <a:solidFill>
                  <a:srgbClr val="FF0000"/>
                </a:solidFill>
              </a:rPr>
              <a:t>James 3:17</a:t>
            </a:r>
            <a:r>
              <a:rPr lang="en-US" sz="2200" b="1" dirty="0"/>
              <a:t>; </a:t>
            </a:r>
            <a:r>
              <a:rPr lang="en-US" sz="2200" b="1" dirty="0" smtClean="0"/>
              <a:t>But </a:t>
            </a:r>
            <a:r>
              <a:rPr lang="en-US" sz="2200" b="1" dirty="0"/>
              <a:t>the wisdom from above is first pure, then peaceable, </a:t>
            </a:r>
            <a:r>
              <a:rPr lang="en-US" sz="2200" b="1" dirty="0">
                <a:solidFill>
                  <a:srgbClr val="FF0000"/>
                </a:solidFill>
              </a:rPr>
              <a:t>gentle</a:t>
            </a:r>
            <a:r>
              <a:rPr lang="en-US" sz="2200" b="1" dirty="0"/>
              <a:t>, reasonable, full of mercy and good fruits, unwavering, without hypocrisy. </a:t>
            </a:r>
            <a:endParaRPr lang="en-US" sz="2200" b="1" dirty="0" smtClean="0"/>
          </a:p>
          <a:p>
            <a:endParaRPr lang="en-US" dirty="0"/>
          </a:p>
        </p:txBody>
      </p:sp>
    </p:spTree>
    <p:extLst>
      <p:ext uri="{BB962C8B-B14F-4D97-AF65-F5344CB8AC3E}">
        <p14:creationId xmlns:p14="http://schemas.microsoft.com/office/powerpoint/2010/main" val="92539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629" y="27981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Gentleness Defined</a:t>
            </a:r>
            <a:endParaRPr lang="en-US" sz="4800" b="1" dirty="0">
              <a:ln/>
              <a:solidFill>
                <a:schemeClr val="accent3"/>
              </a:solidFill>
            </a:endParaRPr>
          </a:p>
        </p:txBody>
      </p:sp>
      <p:sp>
        <p:nvSpPr>
          <p:cNvPr id="3" name="Content Placeholder 2"/>
          <p:cNvSpPr>
            <a:spLocks noGrp="1"/>
          </p:cNvSpPr>
          <p:nvPr>
            <p:ph idx="1"/>
          </p:nvPr>
        </p:nvSpPr>
        <p:spPr>
          <a:xfrm>
            <a:off x="227629" y="1291160"/>
            <a:ext cx="9725840" cy="5566840"/>
          </a:xfrm>
        </p:spPr>
        <p:txBody>
          <a:bodyPr>
            <a:normAutofit/>
          </a:bodyPr>
          <a:lstStyle/>
          <a:p>
            <a:r>
              <a:rPr lang="en-US" sz="3200" b="1" dirty="0"/>
              <a:t>The Greek word is </a:t>
            </a:r>
            <a:r>
              <a:rPr lang="en-US" sz="3200" b="1" dirty="0" err="1" smtClean="0">
                <a:latin typeface="Symbol" panose="05050102010706020507" pitchFamily="18" charset="2"/>
              </a:rPr>
              <a:t>epieikhV</a:t>
            </a:r>
            <a:r>
              <a:rPr lang="en-US" sz="3200" b="1" dirty="0" smtClean="0"/>
              <a:t> </a:t>
            </a:r>
            <a:r>
              <a:rPr lang="en-US" sz="3200" b="1" dirty="0"/>
              <a:t>(</a:t>
            </a:r>
            <a:r>
              <a:rPr lang="en-US" sz="3200" b="1" dirty="0" err="1"/>
              <a:t>epieikais</a:t>
            </a:r>
            <a:r>
              <a:rPr lang="en-US" sz="3200" b="1" dirty="0"/>
              <a:t>). It is a compilation of two words. </a:t>
            </a:r>
            <a:endParaRPr lang="en-US" sz="3200" b="1" dirty="0" smtClean="0"/>
          </a:p>
          <a:p>
            <a:r>
              <a:rPr lang="en-US" sz="3200" b="1" dirty="0" smtClean="0"/>
              <a:t>“</a:t>
            </a:r>
            <a:r>
              <a:rPr lang="en-US" sz="3200" b="1" dirty="0"/>
              <a:t>Epi” </a:t>
            </a:r>
            <a:r>
              <a:rPr lang="en-US" sz="3200" b="1" dirty="0" smtClean="0"/>
              <a:t>is </a:t>
            </a:r>
            <a:r>
              <a:rPr lang="en-US" sz="3200" b="1" dirty="0"/>
              <a:t>a preposition meaning </a:t>
            </a:r>
            <a:r>
              <a:rPr lang="en-US" sz="3200" b="1" dirty="0" smtClean="0"/>
              <a:t>over </a:t>
            </a:r>
            <a:r>
              <a:rPr lang="en-US" sz="3200" b="1" dirty="0"/>
              <a:t>or upon. </a:t>
            </a:r>
            <a:endParaRPr lang="en-US" sz="3200" b="1" dirty="0" smtClean="0"/>
          </a:p>
          <a:p>
            <a:r>
              <a:rPr lang="en-US" sz="3200" b="1" dirty="0" smtClean="0"/>
              <a:t>“</a:t>
            </a:r>
            <a:r>
              <a:rPr lang="en-US" sz="3200" b="1" dirty="0" err="1" smtClean="0"/>
              <a:t>Eiko</a:t>
            </a:r>
            <a:r>
              <a:rPr lang="en-US" sz="3200" b="1" dirty="0" smtClean="0"/>
              <a:t>” means </a:t>
            </a:r>
            <a:r>
              <a:rPr lang="en-US" sz="3200" b="1" dirty="0"/>
              <a:t>to yield, </a:t>
            </a:r>
            <a:r>
              <a:rPr lang="en-US" sz="3200" b="1" dirty="0" smtClean="0"/>
              <a:t>surrender, or give in to.</a:t>
            </a:r>
            <a:endParaRPr lang="en-US" sz="3200" b="1" dirty="0"/>
          </a:p>
          <a:p>
            <a:r>
              <a:rPr lang="en-US" sz="3200" b="1" dirty="0" smtClean="0"/>
              <a:t>One </a:t>
            </a:r>
            <a:r>
              <a:rPr lang="en-US" sz="3200" b="1" dirty="0"/>
              <a:t>who does not stand on his rights but is ready to give way to the wishes of others</a:t>
            </a:r>
            <a:r>
              <a:rPr lang="en-US" sz="3200" b="1" dirty="0" smtClean="0"/>
              <a:t>. </a:t>
            </a:r>
          </a:p>
          <a:p>
            <a:r>
              <a:rPr lang="en-US" sz="3200" b="1" dirty="0" smtClean="0"/>
              <a:t>Together the word basically means to yield over.</a:t>
            </a:r>
            <a:endParaRPr lang="en-US" sz="3200" b="1" dirty="0"/>
          </a:p>
        </p:txBody>
      </p:sp>
    </p:spTree>
    <p:extLst>
      <p:ext uri="{BB962C8B-B14F-4D97-AF65-F5344CB8AC3E}">
        <p14:creationId xmlns:p14="http://schemas.microsoft.com/office/powerpoint/2010/main" val="318052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629" y="27981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Gentleness Defined</a:t>
            </a:r>
            <a:endParaRPr lang="en-US" sz="4800" b="1" dirty="0">
              <a:ln/>
              <a:solidFill>
                <a:schemeClr val="accent3"/>
              </a:solidFill>
            </a:endParaRPr>
          </a:p>
        </p:txBody>
      </p:sp>
      <p:sp>
        <p:nvSpPr>
          <p:cNvPr id="3" name="Content Placeholder 2"/>
          <p:cNvSpPr>
            <a:spLocks noGrp="1"/>
          </p:cNvSpPr>
          <p:nvPr>
            <p:ph idx="1"/>
          </p:nvPr>
        </p:nvSpPr>
        <p:spPr>
          <a:xfrm>
            <a:off x="227629" y="1291160"/>
            <a:ext cx="9725840" cy="5566840"/>
          </a:xfrm>
        </p:spPr>
        <p:txBody>
          <a:bodyPr>
            <a:normAutofit/>
          </a:bodyPr>
          <a:lstStyle/>
          <a:p>
            <a:r>
              <a:rPr lang="en-US" sz="2800" b="1" dirty="0" smtClean="0"/>
              <a:t>There </a:t>
            </a:r>
            <a:r>
              <a:rPr lang="en-US" sz="2800" b="1" dirty="0"/>
              <a:t>is no single English word that captures the full meaning of the Greek word </a:t>
            </a:r>
            <a:r>
              <a:rPr lang="en-US" sz="2800" b="1" dirty="0" err="1"/>
              <a:t>epieikes</a:t>
            </a:r>
            <a:r>
              <a:rPr lang="en-US" sz="2800" b="1" dirty="0"/>
              <a:t>.  </a:t>
            </a:r>
            <a:endParaRPr lang="en-US" sz="2800" b="1" dirty="0" smtClean="0"/>
          </a:p>
          <a:p>
            <a:r>
              <a:rPr lang="en-US" sz="2800" b="1" dirty="0" smtClean="0"/>
              <a:t>The </a:t>
            </a:r>
            <a:r>
              <a:rPr lang="en-US" sz="2800" b="1" dirty="0"/>
              <a:t>word signifies a humble patience, steadfastness which is able to submit to injustice, disgrace, and maltreatment without hatred and malice, trusting in God in spite of all of it. </a:t>
            </a:r>
            <a:endParaRPr lang="en-US" sz="2800" b="1" dirty="0" smtClean="0"/>
          </a:p>
          <a:p>
            <a:r>
              <a:rPr lang="en-US" sz="2800" b="1" dirty="0" smtClean="0"/>
              <a:t>Simply put, what is the godly wisdom of gentleness?</a:t>
            </a:r>
          </a:p>
          <a:p>
            <a:r>
              <a:rPr lang="en-US" sz="3200" b="1" dirty="0" smtClean="0">
                <a:solidFill>
                  <a:srgbClr val="FF0000"/>
                </a:solidFill>
              </a:rPr>
              <a:t>To yield over my rights for the sake of God’s will.</a:t>
            </a:r>
          </a:p>
        </p:txBody>
      </p:sp>
    </p:spTree>
    <p:extLst>
      <p:ext uri="{BB962C8B-B14F-4D97-AF65-F5344CB8AC3E}">
        <p14:creationId xmlns:p14="http://schemas.microsoft.com/office/powerpoint/2010/main" val="5435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629" y="27981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Gentleness Illustrated</a:t>
            </a:r>
            <a:endParaRPr lang="en-US" sz="4800" b="1" dirty="0">
              <a:ln/>
              <a:solidFill>
                <a:schemeClr val="accent3"/>
              </a:solidFill>
            </a:endParaRPr>
          </a:p>
        </p:txBody>
      </p:sp>
      <p:sp>
        <p:nvSpPr>
          <p:cNvPr id="3" name="Content Placeholder 2"/>
          <p:cNvSpPr>
            <a:spLocks noGrp="1"/>
          </p:cNvSpPr>
          <p:nvPr>
            <p:ph idx="1"/>
          </p:nvPr>
        </p:nvSpPr>
        <p:spPr>
          <a:xfrm>
            <a:off x="227629" y="1291160"/>
            <a:ext cx="9725840" cy="5566840"/>
          </a:xfrm>
        </p:spPr>
        <p:txBody>
          <a:bodyPr>
            <a:normAutofit/>
          </a:bodyPr>
          <a:lstStyle/>
          <a:p>
            <a:r>
              <a:rPr lang="en-US" sz="2000" b="1" dirty="0" smtClean="0"/>
              <a:t>To yield is a voluntary action. When you approach an intersection with a “yield” sign, you do not have to stop. You simply slow down and at your own discretion you proceed in whatever manner you see fitting.</a:t>
            </a:r>
          </a:p>
          <a:p>
            <a:r>
              <a:rPr lang="en-US" sz="2000" b="1" dirty="0" smtClean="0">
                <a:solidFill>
                  <a:srgbClr val="FF0000"/>
                </a:solidFill>
              </a:rPr>
              <a:t>A careless person </a:t>
            </a:r>
            <a:r>
              <a:rPr lang="en-US" sz="2000" b="1" dirty="0" smtClean="0"/>
              <a:t>will drive through a yield sign and not even look.</a:t>
            </a:r>
          </a:p>
          <a:p>
            <a:r>
              <a:rPr lang="en-US" sz="2000" b="1" dirty="0" smtClean="0">
                <a:solidFill>
                  <a:srgbClr val="FF0000"/>
                </a:solidFill>
              </a:rPr>
              <a:t>A cautious person </a:t>
            </a:r>
            <a:r>
              <a:rPr lang="en-US" sz="2000" b="1" dirty="0" smtClean="0"/>
              <a:t>will slow down and look before proceeding.</a:t>
            </a:r>
          </a:p>
          <a:p>
            <a:r>
              <a:rPr lang="en-US" sz="2000" b="1" dirty="0" smtClean="0">
                <a:solidFill>
                  <a:srgbClr val="FF0000"/>
                </a:solidFill>
              </a:rPr>
              <a:t>A careful person </a:t>
            </a:r>
            <a:r>
              <a:rPr lang="en-US" sz="2000" b="1" dirty="0" smtClean="0"/>
              <a:t>will not proceed unless it is safe to go.</a:t>
            </a:r>
          </a:p>
          <a:p>
            <a:r>
              <a:rPr lang="en-US" sz="2000" b="1" dirty="0" smtClean="0">
                <a:solidFill>
                  <a:srgbClr val="FF0000"/>
                </a:solidFill>
              </a:rPr>
              <a:t>An aggressive person </a:t>
            </a:r>
            <a:r>
              <a:rPr lang="en-US" sz="2000" b="1" dirty="0" smtClean="0"/>
              <a:t>will often force his way into traffic, assuming all others will slow down and let him in.</a:t>
            </a:r>
          </a:p>
          <a:p>
            <a:r>
              <a:rPr lang="en-US" sz="2000" b="1" dirty="0" smtClean="0">
                <a:solidFill>
                  <a:srgbClr val="FF0000"/>
                </a:solidFill>
              </a:rPr>
              <a:t>A “gentle” person </a:t>
            </a:r>
            <a:r>
              <a:rPr lang="en-US" sz="2000" b="1" dirty="0" smtClean="0"/>
              <a:t>will yield and allow the more aggressive cars to pass by. He does not do this because he has to. He does it because it is wise. He is willing to surrender his rights in order to prevent a </a:t>
            </a:r>
            <a:r>
              <a:rPr lang="en-US" sz="2000" b="1" dirty="0" err="1" smtClean="0"/>
              <a:t>catastrophy</a:t>
            </a:r>
            <a:r>
              <a:rPr lang="en-US" sz="2000" b="1" dirty="0" smtClean="0"/>
              <a:t>, because other people are being careless or stupid.</a:t>
            </a:r>
          </a:p>
          <a:p>
            <a:r>
              <a:rPr lang="en-US" sz="2000" b="1" dirty="0" smtClean="0"/>
              <a:t>The careless/stupid person drives away feeling victorious because he got his way. He may never know that he was protected by the very person he took advantage of.</a:t>
            </a:r>
            <a:endParaRPr lang="en-US" sz="2000" b="1" dirty="0"/>
          </a:p>
        </p:txBody>
      </p:sp>
    </p:spTree>
    <p:extLst>
      <p:ext uri="{BB962C8B-B14F-4D97-AF65-F5344CB8AC3E}">
        <p14:creationId xmlns:p14="http://schemas.microsoft.com/office/powerpoint/2010/main" val="84229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04735" y="3768639"/>
            <a:ext cx="971362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There may be times in your life when God will lead you to surrender your rights and allow others to take advantage of you, because in the scheme of things, </a:t>
            </a:r>
            <a:r>
              <a:rPr lang="en-US" sz="4400" b="1" dirty="0" smtClean="0">
                <a:ln/>
                <a:solidFill>
                  <a:srgbClr val="FF0000"/>
                </a:solidFill>
              </a:rPr>
              <a:t>it is not about you!</a:t>
            </a:r>
            <a:endParaRPr lang="en-US" sz="4400" b="1" dirty="0">
              <a:ln/>
              <a:solidFill>
                <a:srgbClr val="FF0000"/>
              </a:solidFill>
            </a:endParaRPr>
          </a:p>
        </p:txBody>
      </p:sp>
      <p:sp>
        <p:nvSpPr>
          <p:cNvPr id="5" name="Subtitle 4"/>
          <p:cNvSpPr>
            <a:spLocks noGrp="1"/>
          </p:cNvSpPr>
          <p:nvPr>
            <p:ph type="subTitle" idx="1"/>
          </p:nvPr>
        </p:nvSpPr>
        <p:spPr>
          <a:xfrm>
            <a:off x="4310227" y="5761101"/>
            <a:ext cx="7766936" cy="1096899"/>
          </a:xfrm>
        </p:spPr>
        <p:txBody>
          <a:bodyPr/>
          <a:lstStyle/>
          <a:p>
            <a:endParaRPr lang="en-US" dirty="0"/>
          </a:p>
        </p:txBody>
      </p:sp>
    </p:spTree>
    <p:extLst>
      <p:ext uri="{BB962C8B-B14F-4D97-AF65-F5344CB8AC3E}">
        <p14:creationId xmlns:p14="http://schemas.microsoft.com/office/powerpoint/2010/main" val="573932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379</TotalTime>
  <Words>1788</Words>
  <Application>Microsoft Office PowerPoint</Application>
  <PresentationFormat>Widescreen</PresentationFormat>
  <Paragraphs>107</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Symbol</vt:lpstr>
      <vt:lpstr>Trebuchet MS</vt:lpstr>
      <vt:lpstr>Wingdings 3</vt:lpstr>
      <vt:lpstr>Facet</vt:lpstr>
      <vt:lpstr>Gentleness</vt:lpstr>
      <vt:lpstr>17 But the wisdom from above is first pure, then peaceable, gentle, reasonable, full of mercy and good fruits, unwavering, without hypocrisy. 18 And the seed whose fruit is righteousness is sown in peace by those who make peace.</vt:lpstr>
      <vt:lpstr>Like many Greek words, the word used in James 3:17 for “gentleness” cannot be translated into English with a single word. There is no one English word that is an equivalent.</vt:lpstr>
      <vt:lpstr>Gentleness Defined</vt:lpstr>
      <vt:lpstr>PowerPoint Presentation</vt:lpstr>
      <vt:lpstr>Gentleness Defined</vt:lpstr>
      <vt:lpstr>Gentleness Defined</vt:lpstr>
      <vt:lpstr>Gentleness Illustrated</vt:lpstr>
      <vt:lpstr>There may be times in your life when God will lead you to surrender your rights and allow others to take advantage of you, because in the scheme of things, it is not about you!</vt:lpstr>
      <vt:lpstr>When I embrace the characteristic of godly wisdom known as gentleness, I will yield over my rights for the sake of God’s will</vt:lpstr>
      <vt:lpstr>An important note!</vt:lpstr>
      <vt:lpstr>Now that we understand what this “gentleness” entails, you may agree with me that this is possibly the most difficult characteristic of wisdom.  Why?  Because, this characteristic deals with a willingness to allow and even submit to injustice when we have the power not to. </vt:lpstr>
      <vt:lpstr>PowerPoint Presentation</vt:lpstr>
      <vt:lpstr>Gentleness Demonstrated</vt:lpstr>
      <vt:lpstr>Landlords (Hypothetical)</vt:lpstr>
      <vt:lpstr>The unmerciful servant  (Biblical) </vt:lpstr>
      <vt:lpstr>We must be very sensitive to the leading of the Holy Spirit so we can discern when to yield and when to act. </vt:lpstr>
      <vt:lpstr>John Wesley (Historical)</vt:lpstr>
      <vt:lpstr>Mr. Bradford is all but forgotten, but the name of John Wesley will live as long as this world stays together. Why? One reason is he was the type of person who was willing to ask for forgiveness when he did not have to. He understood the godly wisdom of gentleness.</vt:lpstr>
      <vt:lpstr>We must be very sensitive to the leading of the Holy Spirit so we can discern when to act and when to yield. </vt:lpstr>
      <vt:lpstr>Jesus   (Biblical)</vt:lpstr>
      <vt:lpstr>Jesus yielded His rights and endured death on a cross because there was a greater purpose at stake. There was a reason He yielded His rights. </vt:lpstr>
      <vt:lpstr>If God leads you to yield your rights and submit to injustice, understand there is a greater purpose at stake. You may never know what it is, but God does! If you trust Him, then apply gentleness and yield your rights for His sake!</vt:lpstr>
      <vt:lpstr>When we embrace the characteristic of godly wisdom known as gentleness, we will, if the Holy Spirit leads, be willing to endure injustice even if we have the power not to!</vt:lpstr>
      <vt:lpstr>We will yield over our rights for the sake of God’s will</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Gentleness</dc:title>
  <dc:creator>Mark Carpenter</dc:creator>
  <cp:lastModifiedBy>Mark Carpenter</cp:lastModifiedBy>
  <cp:revision>87</cp:revision>
  <dcterms:created xsi:type="dcterms:W3CDTF">2019-03-11T19:20:59Z</dcterms:created>
  <dcterms:modified xsi:type="dcterms:W3CDTF">2019-03-17T22:43:57Z</dcterms:modified>
</cp:coreProperties>
</file>