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0" r:id="rId3"/>
    <p:sldId id="259" r:id="rId4"/>
    <p:sldId id="258" r:id="rId5"/>
    <p:sldId id="262" r:id="rId6"/>
    <p:sldId id="264" r:id="rId7"/>
    <p:sldId id="263" r:id="rId8"/>
    <p:sldId id="265" r:id="rId9"/>
    <p:sldId id="272" r:id="rId10"/>
    <p:sldId id="266" r:id="rId11"/>
    <p:sldId id="269" r:id="rId12"/>
    <p:sldId id="270" r:id="rId13"/>
    <p:sldId id="271" r:id="rId14"/>
    <p:sldId id="273" r:id="rId15"/>
    <p:sldId id="274" r:id="rId16"/>
    <p:sldId id="277" r:id="rId17"/>
    <p:sldId id="276" r:id="rId18"/>
    <p:sldId id="27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1" autoAdjust="0"/>
    <p:restoredTop sz="94660"/>
  </p:normalViewPr>
  <p:slideViewPr>
    <p:cSldViewPr snapToGrid="0">
      <p:cViewPr varScale="1">
        <p:scale>
          <a:sx n="115" d="100"/>
          <a:sy n="115" d="100"/>
        </p:scale>
        <p:origin x="14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50AC961-320B-4A10-93BF-F5EA9B9A8D40}" type="datetimeFigureOut">
              <a:rPr lang="en-US" smtClean="0"/>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20002-6287-4B44-97EB-6DF1F0F07EF9}" type="slidenum">
              <a:rPr lang="en-US" smtClean="0"/>
              <a:t>‹#›</a:t>
            </a:fld>
            <a:endParaRPr lang="en-US"/>
          </a:p>
        </p:txBody>
      </p:sp>
    </p:spTree>
    <p:extLst>
      <p:ext uri="{BB962C8B-B14F-4D97-AF65-F5344CB8AC3E}">
        <p14:creationId xmlns:p14="http://schemas.microsoft.com/office/powerpoint/2010/main" val="4211562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0AC961-320B-4A10-93BF-F5EA9B9A8D40}" type="datetimeFigureOut">
              <a:rPr lang="en-US" smtClean="0"/>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20002-6287-4B44-97EB-6DF1F0F07EF9}" type="slidenum">
              <a:rPr lang="en-US" smtClean="0"/>
              <a:t>‹#›</a:t>
            </a:fld>
            <a:endParaRPr lang="en-US"/>
          </a:p>
        </p:txBody>
      </p:sp>
    </p:spTree>
    <p:extLst>
      <p:ext uri="{BB962C8B-B14F-4D97-AF65-F5344CB8AC3E}">
        <p14:creationId xmlns:p14="http://schemas.microsoft.com/office/powerpoint/2010/main" val="2474777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0AC961-320B-4A10-93BF-F5EA9B9A8D40}" type="datetimeFigureOut">
              <a:rPr lang="en-US" smtClean="0"/>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20002-6287-4B44-97EB-6DF1F0F07EF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31133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0AC961-320B-4A10-93BF-F5EA9B9A8D40}" type="datetimeFigureOut">
              <a:rPr lang="en-US" smtClean="0"/>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20002-6287-4B44-97EB-6DF1F0F07EF9}" type="slidenum">
              <a:rPr lang="en-US" smtClean="0"/>
              <a:t>‹#›</a:t>
            </a:fld>
            <a:endParaRPr lang="en-US"/>
          </a:p>
        </p:txBody>
      </p:sp>
    </p:spTree>
    <p:extLst>
      <p:ext uri="{BB962C8B-B14F-4D97-AF65-F5344CB8AC3E}">
        <p14:creationId xmlns:p14="http://schemas.microsoft.com/office/powerpoint/2010/main" val="18260835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0AC961-320B-4A10-93BF-F5EA9B9A8D40}" type="datetimeFigureOut">
              <a:rPr lang="en-US" smtClean="0"/>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20002-6287-4B44-97EB-6DF1F0F07EF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119183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0AC961-320B-4A10-93BF-F5EA9B9A8D40}" type="datetimeFigureOut">
              <a:rPr lang="en-US" smtClean="0"/>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20002-6287-4B44-97EB-6DF1F0F07EF9}" type="slidenum">
              <a:rPr lang="en-US" smtClean="0"/>
              <a:t>‹#›</a:t>
            </a:fld>
            <a:endParaRPr lang="en-US"/>
          </a:p>
        </p:txBody>
      </p:sp>
    </p:spTree>
    <p:extLst>
      <p:ext uri="{BB962C8B-B14F-4D97-AF65-F5344CB8AC3E}">
        <p14:creationId xmlns:p14="http://schemas.microsoft.com/office/powerpoint/2010/main" val="39020718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0AC961-320B-4A10-93BF-F5EA9B9A8D40}" type="datetimeFigureOut">
              <a:rPr lang="en-US" smtClean="0"/>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20002-6287-4B44-97EB-6DF1F0F07EF9}" type="slidenum">
              <a:rPr lang="en-US" smtClean="0"/>
              <a:t>‹#›</a:t>
            </a:fld>
            <a:endParaRPr lang="en-US"/>
          </a:p>
        </p:txBody>
      </p:sp>
    </p:spTree>
    <p:extLst>
      <p:ext uri="{BB962C8B-B14F-4D97-AF65-F5344CB8AC3E}">
        <p14:creationId xmlns:p14="http://schemas.microsoft.com/office/powerpoint/2010/main" val="8043422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0AC961-320B-4A10-93BF-F5EA9B9A8D40}" type="datetimeFigureOut">
              <a:rPr lang="en-US" smtClean="0"/>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20002-6287-4B44-97EB-6DF1F0F07EF9}" type="slidenum">
              <a:rPr lang="en-US" smtClean="0"/>
              <a:t>‹#›</a:t>
            </a:fld>
            <a:endParaRPr lang="en-US"/>
          </a:p>
        </p:txBody>
      </p:sp>
    </p:spTree>
    <p:extLst>
      <p:ext uri="{BB962C8B-B14F-4D97-AF65-F5344CB8AC3E}">
        <p14:creationId xmlns:p14="http://schemas.microsoft.com/office/powerpoint/2010/main" val="1203197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0AC961-320B-4A10-93BF-F5EA9B9A8D40}" type="datetimeFigureOut">
              <a:rPr lang="en-US" smtClean="0"/>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20002-6287-4B44-97EB-6DF1F0F07EF9}" type="slidenum">
              <a:rPr lang="en-US" smtClean="0"/>
              <a:t>‹#›</a:t>
            </a:fld>
            <a:endParaRPr lang="en-US"/>
          </a:p>
        </p:txBody>
      </p:sp>
    </p:spTree>
    <p:extLst>
      <p:ext uri="{BB962C8B-B14F-4D97-AF65-F5344CB8AC3E}">
        <p14:creationId xmlns:p14="http://schemas.microsoft.com/office/powerpoint/2010/main" val="789815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0AC961-320B-4A10-93BF-F5EA9B9A8D40}" type="datetimeFigureOut">
              <a:rPr lang="en-US" smtClean="0"/>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20002-6287-4B44-97EB-6DF1F0F07EF9}" type="slidenum">
              <a:rPr lang="en-US" smtClean="0"/>
              <a:t>‹#›</a:t>
            </a:fld>
            <a:endParaRPr lang="en-US"/>
          </a:p>
        </p:txBody>
      </p:sp>
    </p:spTree>
    <p:extLst>
      <p:ext uri="{BB962C8B-B14F-4D97-AF65-F5344CB8AC3E}">
        <p14:creationId xmlns:p14="http://schemas.microsoft.com/office/powerpoint/2010/main" val="664653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50AC961-320B-4A10-93BF-F5EA9B9A8D40}" type="datetimeFigureOut">
              <a:rPr lang="en-US" smtClean="0"/>
              <a:t>4/8/2019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20002-6287-4B44-97EB-6DF1F0F07EF9}" type="slidenum">
              <a:rPr lang="en-US" smtClean="0"/>
              <a:t>‹#›</a:t>
            </a:fld>
            <a:endParaRPr lang="en-US"/>
          </a:p>
        </p:txBody>
      </p:sp>
    </p:spTree>
    <p:extLst>
      <p:ext uri="{BB962C8B-B14F-4D97-AF65-F5344CB8AC3E}">
        <p14:creationId xmlns:p14="http://schemas.microsoft.com/office/powerpoint/2010/main" val="1122679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50AC961-320B-4A10-93BF-F5EA9B9A8D40}" type="datetimeFigureOut">
              <a:rPr lang="en-US" smtClean="0"/>
              <a:t>4/8/2019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A20002-6287-4B44-97EB-6DF1F0F07EF9}" type="slidenum">
              <a:rPr lang="en-US" smtClean="0"/>
              <a:t>‹#›</a:t>
            </a:fld>
            <a:endParaRPr lang="en-US"/>
          </a:p>
        </p:txBody>
      </p:sp>
    </p:spTree>
    <p:extLst>
      <p:ext uri="{BB962C8B-B14F-4D97-AF65-F5344CB8AC3E}">
        <p14:creationId xmlns:p14="http://schemas.microsoft.com/office/powerpoint/2010/main" val="3651739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50AC961-320B-4A10-93BF-F5EA9B9A8D40}" type="datetimeFigureOut">
              <a:rPr lang="en-US" smtClean="0"/>
              <a:t>4/8/2019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A20002-6287-4B44-97EB-6DF1F0F07EF9}" type="slidenum">
              <a:rPr lang="en-US" smtClean="0"/>
              <a:t>‹#›</a:t>
            </a:fld>
            <a:endParaRPr lang="en-US"/>
          </a:p>
        </p:txBody>
      </p:sp>
    </p:spTree>
    <p:extLst>
      <p:ext uri="{BB962C8B-B14F-4D97-AF65-F5344CB8AC3E}">
        <p14:creationId xmlns:p14="http://schemas.microsoft.com/office/powerpoint/2010/main" val="2765034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0AC961-320B-4A10-93BF-F5EA9B9A8D40}" type="datetimeFigureOut">
              <a:rPr lang="en-US" smtClean="0"/>
              <a:t>4/8/2019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A20002-6287-4B44-97EB-6DF1F0F07EF9}" type="slidenum">
              <a:rPr lang="en-US" smtClean="0"/>
              <a:t>‹#›</a:t>
            </a:fld>
            <a:endParaRPr lang="en-US"/>
          </a:p>
        </p:txBody>
      </p:sp>
    </p:spTree>
    <p:extLst>
      <p:ext uri="{BB962C8B-B14F-4D97-AF65-F5344CB8AC3E}">
        <p14:creationId xmlns:p14="http://schemas.microsoft.com/office/powerpoint/2010/main" val="1190842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0AC961-320B-4A10-93BF-F5EA9B9A8D40}" type="datetimeFigureOut">
              <a:rPr lang="en-US" smtClean="0"/>
              <a:t>4/8/2019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20002-6287-4B44-97EB-6DF1F0F07EF9}" type="slidenum">
              <a:rPr lang="en-US" smtClean="0"/>
              <a:t>‹#›</a:t>
            </a:fld>
            <a:endParaRPr lang="en-US"/>
          </a:p>
        </p:txBody>
      </p:sp>
    </p:spTree>
    <p:extLst>
      <p:ext uri="{BB962C8B-B14F-4D97-AF65-F5344CB8AC3E}">
        <p14:creationId xmlns:p14="http://schemas.microsoft.com/office/powerpoint/2010/main" val="4257388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20002-6287-4B44-97EB-6DF1F0F07EF9}" type="slidenum">
              <a:rPr lang="en-US" smtClean="0"/>
              <a:t>‹#›</a:t>
            </a:fld>
            <a:endParaRPr lang="en-US"/>
          </a:p>
        </p:txBody>
      </p:sp>
      <p:sp>
        <p:nvSpPr>
          <p:cNvPr id="5" name="Date Placeholder 4"/>
          <p:cNvSpPr>
            <a:spLocks noGrp="1"/>
          </p:cNvSpPr>
          <p:nvPr>
            <p:ph type="dt" sz="half" idx="10"/>
          </p:nvPr>
        </p:nvSpPr>
        <p:spPr/>
        <p:txBody>
          <a:bodyPr/>
          <a:lstStyle/>
          <a:p>
            <a:fld id="{A50AC961-320B-4A10-93BF-F5EA9B9A8D40}" type="datetimeFigureOut">
              <a:rPr lang="en-US" smtClean="0"/>
              <a:t>4/8/2019</a:t>
            </a:fld>
            <a:endParaRPr lang="en-US"/>
          </a:p>
        </p:txBody>
      </p:sp>
    </p:spTree>
    <p:extLst>
      <p:ext uri="{BB962C8B-B14F-4D97-AF65-F5344CB8AC3E}">
        <p14:creationId xmlns:p14="http://schemas.microsoft.com/office/powerpoint/2010/main" val="2717238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50AC961-320B-4A10-93BF-F5EA9B9A8D40}" type="datetimeFigureOut">
              <a:rPr lang="en-US" smtClean="0"/>
              <a:t>4/8/2019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6A20002-6287-4B44-97EB-6DF1F0F07EF9}" type="slidenum">
              <a:rPr lang="en-US" smtClean="0"/>
              <a:t>‹#›</a:t>
            </a:fld>
            <a:endParaRPr lang="en-US"/>
          </a:p>
        </p:txBody>
      </p:sp>
    </p:spTree>
    <p:extLst>
      <p:ext uri="{BB962C8B-B14F-4D97-AF65-F5344CB8AC3E}">
        <p14:creationId xmlns:p14="http://schemas.microsoft.com/office/powerpoint/2010/main" val="400449753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7200" b="1" dirty="0" smtClean="0">
                <a:ln/>
                <a:solidFill>
                  <a:schemeClr val="accent3"/>
                </a:solidFill>
              </a:rPr>
              <a:t>Characteristics of Godly Wisdom</a:t>
            </a:r>
            <a:endParaRPr lang="en-US" sz="7200" b="1" dirty="0">
              <a:ln/>
              <a:solidFill>
                <a:schemeClr val="accent3"/>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939889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697" y="302029"/>
            <a:ext cx="10129212"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A biblical example of reasonableness</a:t>
            </a:r>
            <a:endParaRPr lang="en-US" sz="4400" b="1" dirty="0">
              <a:ln/>
              <a:solidFill>
                <a:schemeClr val="accent3"/>
              </a:solidFill>
            </a:endParaRPr>
          </a:p>
        </p:txBody>
      </p:sp>
      <p:sp>
        <p:nvSpPr>
          <p:cNvPr id="3" name="Content Placeholder 2"/>
          <p:cNvSpPr>
            <a:spLocks noGrp="1"/>
          </p:cNvSpPr>
          <p:nvPr>
            <p:ph idx="1"/>
          </p:nvPr>
        </p:nvSpPr>
        <p:spPr>
          <a:xfrm>
            <a:off x="261697" y="1379193"/>
            <a:ext cx="8596668" cy="3880773"/>
          </a:xfrm>
        </p:spPr>
        <p:txBody>
          <a:bodyPr>
            <a:normAutofit/>
          </a:bodyPr>
          <a:lstStyle/>
          <a:p>
            <a:r>
              <a:rPr lang="en-US" sz="2400" b="1" dirty="0" smtClean="0"/>
              <a:t>Paul and Barnabas and Mark.</a:t>
            </a:r>
          </a:p>
          <a:p>
            <a:r>
              <a:rPr lang="en-US" sz="2400" b="1" dirty="0" smtClean="0">
                <a:solidFill>
                  <a:srgbClr val="FF0000"/>
                </a:solidFill>
              </a:rPr>
              <a:t>Paul: </a:t>
            </a:r>
            <a:r>
              <a:rPr lang="en-US" sz="2400" b="1" dirty="0" smtClean="0"/>
              <a:t>Originally named Saul. Persecutor of the church until God saved him on the road to Damascus. </a:t>
            </a:r>
          </a:p>
          <a:p>
            <a:r>
              <a:rPr lang="en-US" sz="2400" b="1" dirty="0" smtClean="0">
                <a:solidFill>
                  <a:srgbClr val="FF0000"/>
                </a:solidFill>
              </a:rPr>
              <a:t>Barnabas: </a:t>
            </a:r>
            <a:r>
              <a:rPr lang="en-US" sz="2400" b="1" dirty="0" smtClean="0"/>
              <a:t>a Levite named Joseph. But the apostles called him Barnabas which means son of comfort.</a:t>
            </a:r>
          </a:p>
          <a:p>
            <a:r>
              <a:rPr lang="en-US" sz="2400" b="1" dirty="0" smtClean="0">
                <a:solidFill>
                  <a:srgbClr val="FF0000"/>
                </a:solidFill>
              </a:rPr>
              <a:t>Mark: </a:t>
            </a:r>
            <a:r>
              <a:rPr lang="en-US" sz="2400" b="1" dirty="0" smtClean="0"/>
              <a:t>Companion of Paul and Barnabas on 1</a:t>
            </a:r>
            <a:r>
              <a:rPr lang="en-US" sz="2400" b="1" baseline="30000" dirty="0" smtClean="0"/>
              <a:t>st</a:t>
            </a:r>
            <a:r>
              <a:rPr lang="en-US" sz="2400" b="1" dirty="0" smtClean="0"/>
              <a:t> missionary journey. Later, the author of the book of Mark</a:t>
            </a:r>
            <a:endParaRPr lang="en-US" sz="2400" b="1" dirty="0"/>
          </a:p>
        </p:txBody>
      </p:sp>
    </p:spTree>
    <p:extLst>
      <p:ext uri="{BB962C8B-B14F-4D97-AF65-F5344CB8AC3E}">
        <p14:creationId xmlns:p14="http://schemas.microsoft.com/office/powerpoint/2010/main" val="785445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697" y="302029"/>
            <a:ext cx="10129212"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A biblical example of reasonableness</a:t>
            </a:r>
            <a:endParaRPr lang="en-US" sz="4400" b="1" dirty="0">
              <a:ln/>
              <a:solidFill>
                <a:schemeClr val="accent3"/>
              </a:solidFill>
            </a:endParaRPr>
          </a:p>
        </p:txBody>
      </p:sp>
      <p:sp>
        <p:nvSpPr>
          <p:cNvPr id="3" name="Content Placeholder 2"/>
          <p:cNvSpPr>
            <a:spLocks noGrp="1"/>
          </p:cNvSpPr>
          <p:nvPr>
            <p:ph idx="1"/>
          </p:nvPr>
        </p:nvSpPr>
        <p:spPr>
          <a:xfrm>
            <a:off x="261696" y="1379193"/>
            <a:ext cx="9472507" cy="5478807"/>
          </a:xfrm>
        </p:spPr>
        <p:txBody>
          <a:bodyPr>
            <a:normAutofit lnSpcReduction="10000"/>
          </a:bodyPr>
          <a:lstStyle/>
          <a:p>
            <a:r>
              <a:rPr lang="en-US" sz="2400" b="1" dirty="0" smtClean="0"/>
              <a:t>After Paul was saved he attempted to meet the church leaders in Jerusalem, but everyone was afraid of him. (Acts 9:26)</a:t>
            </a:r>
          </a:p>
          <a:p>
            <a:r>
              <a:rPr lang="en-US" sz="2400" b="1" dirty="0" smtClean="0"/>
              <a:t>In light of Paul’s new reputation, Acts 9:19-22, Barnabas applied the characteristic of reasonableness and decided to trust him. He then personally escorted Paul to the church leaders in Jerusalem. </a:t>
            </a:r>
          </a:p>
          <a:p>
            <a:r>
              <a:rPr lang="en-US" sz="2400" b="1" dirty="0" smtClean="0"/>
              <a:t>When new evidence of Paul’s reputation surfaced, Barnabas was willing to be persuaded to trust him.</a:t>
            </a:r>
          </a:p>
          <a:p>
            <a:r>
              <a:rPr lang="en-US" sz="2400" b="1" dirty="0" smtClean="0"/>
              <a:t>No one in the Jerusalem church was willing to trust Paul until Barnabas stepped in.</a:t>
            </a:r>
          </a:p>
          <a:p>
            <a:r>
              <a:rPr lang="en-US" sz="2400" b="1" dirty="0" smtClean="0"/>
              <a:t>Paul’s reputation as a man of God did precede him, but it was not until Barnabas trusted him that the rest of the church followed suit.</a:t>
            </a:r>
          </a:p>
          <a:p>
            <a:endParaRPr lang="en-US" sz="2400" b="1" dirty="0" smtClean="0"/>
          </a:p>
        </p:txBody>
      </p:sp>
    </p:spTree>
    <p:extLst>
      <p:ext uri="{BB962C8B-B14F-4D97-AF65-F5344CB8AC3E}">
        <p14:creationId xmlns:p14="http://schemas.microsoft.com/office/powerpoint/2010/main" val="3150466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697" y="302029"/>
            <a:ext cx="10129212"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A biblical example of reasonableness</a:t>
            </a:r>
            <a:endParaRPr lang="en-US" sz="4400" b="1" dirty="0">
              <a:ln/>
              <a:solidFill>
                <a:schemeClr val="accent3"/>
              </a:solidFill>
            </a:endParaRPr>
          </a:p>
        </p:txBody>
      </p:sp>
      <p:sp>
        <p:nvSpPr>
          <p:cNvPr id="3" name="Content Placeholder 2"/>
          <p:cNvSpPr>
            <a:spLocks noGrp="1"/>
          </p:cNvSpPr>
          <p:nvPr>
            <p:ph idx="1"/>
          </p:nvPr>
        </p:nvSpPr>
        <p:spPr>
          <a:xfrm>
            <a:off x="261696" y="1379193"/>
            <a:ext cx="9472507" cy="5478807"/>
          </a:xfrm>
        </p:spPr>
        <p:txBody>
          <a:bodyPr>
            <a:normAutofit/>
          </a:bodyPr>
          <a:lstStyle/>
          <a:p>
            <a:r>
              <a:rPr lang="en-US" sz="2400" b="1" dirty="0" smtClean="0"/>
              <a:t>In Acts 13 Barnabas and Paul were called by God and commissioned by the church in Antioch to go on a missionary journey. </a:t>
            </a:r>
          </a:p>
          <a:p>
            <a:r>
              <a:rPr lang="en-US" sz="2400" b="1" dirty="0" smtClean="0"/>
              <a:t>A man by the name of John Mark accompanied them, but bailed out when they were in Pamphylia and went back to Jerusalem. </a:t>
            </a:r>
          </a:p>
          <a:p>
            <a:r>
              <a:rPr lang="en-US" sz="2400" b="1" dirty="0" smtClean="0"/>
              <a:t>In Acts 16 Barnabas and Paul embark on a second missionary journey. Barnabas wanted to take Mark, but Paul refused. He did not trust Mark (Acts 15:37-38)</a:t>
            </a:r>
          </a:p>
          <a:p>
            <a:r>
              <a:rPr lang="en-US" sz="2400" b="1" dirty="0" smtClean="0"/>
              <a:t>True to his nature, Barnabas wanted to give Mark a second chance, but Paul would not concede. </a:t>
            </a:r>
          </a:p>
          <a:p>
            <a:r>
              <a:rPr lang="en-US" sz="2400" b="1" dirty="0" smtClean="0"/>
              <a:t>Barnabas and Paul parted ways over the disagreement.</a:t>
            </a:r>
          </a:p>
          <a:p>
            <a:endParaRPr lang="en-US" sz="2400" b="1" dirty="0" smtClean="0"/>
          </a:p>
        </p:txBody>
      </p:sp>
    </p:spTree>
    <p:extLst>
      <p:ext uri="{BB962C8B-B14F-4D97-AF65-F5344CB8AC3E}">
        <p14:creationId xmlns:p14="http://schemas.microsoft.com/office/powerpoint/2010/main" val="2229905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697" y="302029"/>
            <a:ext cx="10129212"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A biblical example of reasonableness</a:t>
            </a:r>
            <a:endParaRPr lang="en-US" sz="4400" b="1" dirty="0">
              <a:ln/>
              <a:solidFill>
                <a:schemeClr val="accent3"/>
              </a:solidFill>
            </a:endParaRPr>
          </a:p>
        </p:txBody>
      </p:sp>
      <p:sp>
        <p:nvSpPr>
          <p:cNvPr id="3" name="Content Placeholder 2"/>
          <p:cNvSpPr>
            <a:spLocks noGrp="1"/>
          </p:cNvSpPr>
          <p:nvPr>
            <p:ph idx="1"/>
          </p:nvPr>
        </p:nvSpPr>
        <p:spPr>
          <a:xfrm>
            <a:off x="261696" y="1379193"/>
            <a:ext cx="9472507" cy="5478807"/>
          </a:xfrm>
        </p:spPr>
        <p:txBody>
          <a:bodyPr>
            <a:normAutofit/>
          </a:bodyPr>
          <a:lstStyle/>
          <a:p>
            <a:r>
              <a:rPr lang="en-US" sz="2400" b="1" dirty="0" smtClean="0"/>
              <a:t>Years later Paul found himself in prison and at the end of his life, II Timothy 4.</a:t>
            </a:r>
          </a:p>
          <a:p>
            <a:r>
              <a:rPr lang="en-US" sz="2400" b="1" dirty="0" smtClean="0"/>
              <a:t>In his letter to Timothy, Paul listed several individuals who abandoned the faith.</a:t>
            </a:r>
          </a:p>
          <a:p>
            <a:r>
              <a:rPr lang="en-US" sz="2400" b="1" dirty="0" smtClean="0"/>
              <a:t>However, in II Timothy 4:11, Paul mentioned Mark by name. He said, “Pick up Mark and bring him with you, for he is useful to me for service.”</a:t>
            </a:r>
          </a:p>
          <a:p>
            <a:r>
              <a:rPr lang="en-US" sz="2400" b="1" dirty="0" smtClean="0"/>
              <a:t>Why did Paul change his mind about Mark?</a:t>
            </a:r>
          </a:p>
          <a:p>
            <a:r>
              <a:rPr lang="en-US" sz="2400" b="1" dirty="0" smtClean="0"/>
              <a:t>In light of years of faithful ministry Paul changed his opinion of Mark and embraced him as a useful servant.</a:t>
            </a:r>
          </a:p>
          <a:p>
            <a:r>
              <a:rPr lang="en-US" sz="2400" b="1" dirty="0" smtClean="0"/>
              <a:t>In light of new evidence, Paul changed his mind.</a:t>
            </a:r>
          </a:p>
          <a:p>
            <a:endParaRPr lang="en-US" sz="2400" b="1" dirty="0" smtClean="0"/>
          </a:p>
        </p:txBody>
      </p:sp>
    </p:spTree>
    <p:extLst>
      <p:ext uri="{BB962C8B-B14F-4D97-AF65-F5344CB8AC3E}">
        <p14:creationId xmlns:p14="http://schemas.microsoft.com/office/powerpoint/2010/main" val="57756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697" y="302029"/>
            <a:ext cx="10129212"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A biblical example of reasonableness</a:t>
            </a:r>
            <a:endParaRPr lang="en-US" sz="4400" b="1" dirty="0">
              <a:ln/>
              <a:solidFill>
                <a:schemeClr val="accent3"/>
              </a:solidFill>
            </a:endParaRPr>
          </a:p>
        </p:txBody>
      </p:sp>
      <p:sp>
        <p:nvSpPr>
          <p:cNvPr id="3" name="Content Placeholder 2"/>
          <p:cNvSpPr>
            <a:spLocks noGrp="1"/>
          </p:cNvSpPr>
          <p:nvPr>
            <p:ph idx="1"/>
          </p:nvPr>
        </p:nvSpPr>
        <p:spPr>
          <a:xfrm>
            <a:off x="261696" y="1379193"/>
            <a:ext cx="9472507" cy="5478807"/>
          </a:xfrm>
        </p:spPr>
        <p:txBody>
          <a:bodyPr>
            <a:normAutofit/>
          </a:bodyPr>
          <a:lstStyle/>
          <a:p>
            <a:r>
              <a:rPr lang="en-US" sz="3600" b="1" dirty="0" smtClean="0"/>
              <a:t>In light of new evidence, Barnabas was willing to look beyond Paul’s past reputation and embrace him as a brother in Christ.</a:t>
            </a:r>
          </a:p>
          <a:p>
            <a:r>
              <a:rPr lang="en-US" sz="3600" b="1" dirty="0" smtClean="0"/>
              <a:t>In light of new evidence, Paul was willing to look beyond Mark’s past failures and embrace him as a useful servant in Christ.</a:t>
            </a:r>
          </a:p>
        </p:txBody>
      </p:sp>
    </p:spTree>
    <p:extLst>
      <p:ext uri="{BB962C8B-B14F-4D97-AF65-F5344CB8AC3E}">
        <p14:creationId xmlns:p14="http://schemas.microsoft.com/office/powerpoint/2010/main" val="1038788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94948" y="310342"/>
            <a:ext cx="8596668" cy="132080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Why is Reasonableness so Difficult?</a:t>
            </a:r>
            <a:endParaRPr lang="en-US" b="1" dirty="0">
              <a:ln/>
              <a:solidFill>
                <a:schemeClr val="accent3"/>
              </a:solidFill>
            </a:endParaRPr>
          </a:p>
        </p:txBody>
      </p:sp>
      <p:sp>
        <p:nvSpPr>
          <p:cNvPr id="7" name="Content Placeholder 6"/>
          <p:cNvSpPr>
            <a:spLocks noGrp="1"/>
          </p:cNvSpPr>
          <p:nvPr>
            <p:ph idx="1"/>
          </p:nvPr>
        </p:nvSpPr>
        <p:spPr>
          <a:xfrm>
            <a:off x="294947" y="1395818"/>
            <a:ext cx="9472507" cy="5462182"/>
          </a:xfrm>
        </p:spPr>
        <p:txBody>
          <a:bodyPr>
            <a:normAutofit/>
          </a:bodyPr>
          <a:lstStyle/>
          <a:p>
            <a:r>
              <a:rPr lang="en-US" sz="2400" b="1" dirty="0" smtClean="0"/>
              <a:t>Before one can apply the characteristic of reasonableness several things must occur.</a:t>
            </a:r>
          </a:p>
          <a:p>
            <a:r>
              <a:rPr lang="en-US" sz="2400" b="1" dirty="0" smtClean="0"/>
              <a:t>One must have the humility and honesty to admit they could be wrong.</a:t>
            </a:r>
          </a:p>
          <a:p>
            <a:r>
              <a:rPr lang="en-US" sz="2400" b="1" dirty="0" smtClean="0"/>
              <a:t>One must be willing to honestly listen to people with whom they disagree.</a:t>
            </a:r>
          </a:p>
          <a:p>
            <a:r>
              <a:rPr lang="en-US" sz="2400" b="1" dirty="0" smtClean="0"/>
              <a:t>One must be very careful not to dismiss something simply because they disagree with it.</a:t>
            </a:r>
          </a:p>
          <a:p>
            <a:r>
              <a:rPr lang="en-US" sz="2400" b="1" dirty="0" smtClean="0"/>
              <a:t>One must be willing to abandon core beliefs and convictions when new evidence that challenges those beliefs and convictions surface. </a:t>
            </a:r>
          </a:p>
          <a:p>
            <a:endParaRPr lang="en-US" dirty="0" smtClean="0"/>
          </a:p>
          <a:p>
            <a:endParaRPr lang="en-US" dirty="0"/>
          </a:p>
        </p:txBody>
      </p:sp>
    </p:spTree>
    <p:extLst>
      <p:ext uri="{BB962C8B-B14F-4D97-AF65-F5344CB8AC3E}">
        <p14:creationId xmlns:p14="http://schemas.microsoft.com/office/powerpoint/2010/main" val="2499803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55963" y="3169305"/>
            <a:ext cx="8902931"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dirty="0" smtClean="0">
                <a:ln/>
                <a:solidFill>
                  <a:schemeClr val="accent3"/>
                </a:solidFill>
              </a:rPr>
              <a:t>When a person embraces the characteristic of reasonableness, he will always listen to what others have to say. </a:t>
            </a:r>
            <a:endParaRPr lang="en-US" sz="4400" b="1" dirty="0">
              <a:ln/>
              <a:solidFill>
                <a:schemeClr val="accent3"/>
              </a:solidFill>
            </a:endParaRPr>
          </a:p>
        </p:txBody>
      </p:sp>
      <p:sp>
        <p:nvSpPr>
          <p:cNvPr id="5" name="Subtitle 4"/>
          <p:cNvSpPr>
            <a:spLocks noGrp="1"/>
          </p:cNvSpPr>
          <p:nvPr>
            <p:ph type="subTitle" idx="1"/>
          </p:nvPr>
        </p:nvSpPr>
        <p:spPr>
          <a:xfrm>
            <a:off x="4358332" y="5761101"/>
            <a:ext cx="7766936" cy="1096899"/>
          </a:xfrm>
        </p:spPr>
        <p:txBody>
          <a:bodyPr/>
          <a:lstStyle/>
          <a:p>
            <a:endParaRPr lang="en-US" dirty="0"/>
          </a:p>
        </p:txBody>
      </p:sp>
    </p:spTree>
    <p:extLst>
      <p:ext uri="{BB962C8B-B14F-4D97-AF65-F5344CB8AC3E}">
        <p14:creationId xmlns:p14="http://schemas.microsoft.com/office/powerpoint/2010/main" val="32963956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31767" y="3227682"/>
            <a:ext cx="974251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smtClean="0">
                <a:ln/>
                <a:solidFill>
                  <a:schemeClr val="accent3"/>
                </a:solidFill>
              </a:rPr>
              <a:t>No one knows it all. Everyone has something to offer. </a:t>
            </a:r>
            <a:endParaRPr lang="en-US" sz="60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903017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3227682"/>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b="1" dirty="0" smtClean="0">
                <a:ln/>
                <a:solidFill>
                  <a:schemeClr val="accent3"/>
                </a:solidFill>
              </a:rPr>
              <a:t>Just maybe, today, God is ready to teach you something new!</a:t>
            </a:r>
            <a:endParaRPr lang="en-US"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49266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72510" y="3933788"/>
            <a:ext cx="9144000" cy="1646302"/>
          </a:xfrm>
        </p:spPr>
        <p:txBody>
          <a:bodyPr/>
          <a:lstStyle/>
          <a:p>
            <a:pPr algn="ctr"/>
            <a:r>
              <a:rPr lang="en-US" sz="4000" b="1" i="1" dirty="0">
                <a:ln/>
                <a:solidFill>
                  <a:schemeClr val="accent3"/>
                </a:solidFill>
              </a:rPr>
              <a:t>17 But the wisdom from above is first </a:t>
            </a:r>
            <a:r>
              <a:rPr lang="en-US" sz="4000" b="1" i="1" dirty="0">
                <a:ln/>
                <a:solidFill>
                  <a:schemeClr val="accent2"/>
                </a:solidFill>
              </a:rPr>
              <a:t>pure</a:t>
            </a:r>
            <a:r>
              <a:rPr lang="en-US" sz="4000" b="1" i="1" dirty="0">
                <a:ln/>
                <a:solidFill>
                  <a:schemeClr val="accent3"/>
                </a:solidFill>
              </a:rPr>
              <a:t>, then </a:t>
            </a:r>
            <a:r>
              <a:rPr lang="en-US" sz="4000" b="1" i="1" dirty="0">
                <a:ln/>
                <a:solidFill>
                  <a:schemeClr val="accent2"/>
                </a:solidFill>
              </a:rPr>
              <a:t>peaceable</a:t>
            </a:r>
            <a:r>
              <a:rPr lang="en-US" sz="4000" b="1" i="1" dirty="0">
                <a:ln/>
                <a:solidFill>
                  <a:schemeClr val="accent3"/>
                </a:solidFill>
              </a:rPr>
              <a:t>, </a:t>
            </a:r>
            <a:r>
              <a:rPr lang="en-US" sz="4000" b="1" i="1" dirty="0">
                <a:ln/>
                <a:solidFill>
                  <a:srgbClr val="0070C0"/>
                </a:solidFill>
              </a:rPr>
              <a:t>gentle</a:t>
            </a:r>
            <a:r>
              <a:rPr lang="en-US" sz="4000" b="1" i="1" dirty="0">
                <a:ln/>
                <a:solidFill>
                  <a:schemeClr val="accent3"/>
                </a:solidFill>
              </a:rPr>
              <a:t>, </a:t>
            </a:r>
            <a:r>
              <a:rPr lang="en-US" sz="4000" b="1" i="1" dirty="0">
                <a:ln/>
                <a:solidFill>
                  <a:srgbClr val="FF0000"/>
                </a:solidFill>
              </a:rPr>
              <a:t>reasonable</a:t>
            </a:r>
            <a:r>
              <a:rPr lang="en-US" sz="4000" b="1" i="1" dirty="0">
                <a:ln/>
                <a:solidFill>
                  <a:schemeClr val="accent3"/>
                </a:solidFill>
              </a:rPr>
              <a:t>, full of mercy and good fruits, unwavering, without hypocrisy. 18 And the seed whose fruit is righteousness is sown in peace by those who make peace.</a:t>
            </a:r>
            <a:endParaRPr lang="en-US" sz="4000" dirty="0"/>
          </a:p>
        </p:txBody>
      </p:sp>
      <p:sp>
        <p:nvSpPr>
          <p:cNvPr id="5" name="Subtitle 4"/>
          <p:cNvSpPr>
            <a:spLocks noGrp="1"/>
          </p:cNvSpPr>
          <p:nvPr>
            <p:ph type="subTitle" idx="1"/>
          </p:nvPr>
        </p:nvSpPr>
        <p:spPr>
          <a:xfrm>
            <a:off x="4425064" y="5761101"/>
            <a:ext cx="7766936" cy="1096899"/>
          </a:xfrm>
        </p:spPr>
        <p:txBody>
          <a:bodyPr/>
          <a:lstStyle/>
          <a:p>
            <a:endParaRPr lang="en-US" dirty="0"/>
          </a:p>
        </p:txBody>
      </p:sp>
    </p:spTree>
    <p:extLst>
      <p:ext uri="{BB962C8B-B14F-4D97-AF65-F5344CB8AC3E}">
        <p14:creationId xmlns:p14="http://schemas.microsoft.com/office/powerpoint/2010/main" val="2420284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962" y="278524"/>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Where are we so far?</a:t>
            </a:r>
            <a:endParaRPr lang="en-US" sz="4800" b="1" dirty="0">
              <a:ln/>
              <a:solidFill>
                <a:schemeClr val="accent3"/>
              </a:solidFill>
            </a:endParaRPr>
          </a:p>
        </p:txBody>
      </p:sp>
      <p:sp>
        <p:nvSpPr>
          <p:cNvPr id="3" name="Content Placeholder 2"/>
          <p:cNvSpPr>
            <a:spLocks noGrp="1"/>
          </p:cNvSpPr>
          <p:nvPr>
            <p:ph idx="1"/>
          </p:nvPr>
        </p:nvSpPr>
        <p:spPr>
          <a:xfrm>
            <a:off x="298962" y="1293486"/>
            <a:ext cx="10011686" cy="5564514"/>
          </a:xfrm>
        </p:spPr>
        <p:txBody>
          <a:bodyPr>
            <a:noAutofit/>
          </a:bodyPr>
          <a:lstStyle/>
          <a:p>
            <a:r>
              <a:rPr lang="en-US" sz="2400" b="1" dirty="0" smtClean="0">
                <a:solidFill>
                  <a:srgbClr val="FF0000"/>
                </a:solidFill>
              </a:rPr>
              <a:t>1. Pure: </a:t>
            </a:r>
            <a:r>
              <a:rPr lang="en-US" sz="2400" b="1" dirty="0" smtClean="0"/>
              <a:t>You walk in obedience and are growing in holiness. You are able to see the things of God with increased clarity.</a:t>
            </a:r>
          </a:p>
          <a:p>
            <a:r>
              <a:rPr lang="en-US" sz="2400" b="1" dirty="0" smtClean="0">
                <a:solidFill>
                  <a:srgbClr val="FF0000"/>
                </a:solidFill>
              </a:rPr>
              <a:t>2. Peaceable: </a:t>
            </a:r>
            <a:r>
              <a:rPr lang="en-US" sz="2400" b="1" dirty="0" smtClean="0"/>
              <a:t>When </a:t>
            </a:r>
            <a:r>
              <a:rPr lang="en-US" sz="2400" b="1" dirty="0"/>
              <a:t>you are </a:t>
            </a:r>
            <a:r>
              <a:rPr lang="en-US" sz="2400" b="1" dirty="0" smtClean="0"/>
              <a:t>mistreated you </a:t>
            </a:r>
            <a:r>
              <a:rPr lang="en-US" sz="2400" b="1" dirty="0"/>
              <a:t>don’t </a:t>
            </a:r>
            <a:r>
              <a:rPr lang="en-US" sz="2400" b="1" dirty="0" smtClean="0"/>
              <a:t>retaliate. God </a:t>
            </a:r>
            <a:r>
              <a:rPr lang="en-US" sz="2400" b="1" dirty="0"/>
              <a:t>is in control of all </a:t>
            </a:r>
            <a:r>
              <a:rPr lang="en-US" sz="2400" b="1" dirty="0" smtClean="0"/>
              <a:t>things, including the </a:t>
            </a:r>
            <a:r>
              <a:rPr lang="en-US" sz="2400" b="1" dirty="0"/>
              <a:t>current </a:t>
            </a:r>
            <a:r>
              <a:rPr lang="en-US" sz="2400" b="1" dirty="0" smtClean="0"/>
              <a:t>situation. When </a:t>
            </a:r>
            <a:r>
              <a:rPr lang="en-US" sz="2400" b="1" dirty="0"/>
              <a:t>you see others quarreling, you don’t choose sides. </a:t>
            </a:r>
            <a:r>
              <a:rPr lang="en-US" sz="2400" b="1" dirty="0" smtClean="0"/>
              <a:t>You </a:t>
            </a:r>
            <a:r>
              <a:rPr lang="en-US" sz="2400" b="1" dirty="0"/>
              <a:t>intervene for the purpose of </a:t>
            </a:r>
            <a:r>
              <a:rPr lang="en-US" sz="2400" b="1" dirty="0" smtClean="0"/>
              <a:t>reconciliation. You become a peacemaker.</a:t>
            </a:r>
            <a:endParaRPr lang="en-US" sz="2400" b="1" dirty="0"/>
          </a:p>
          <a:p>
            <a:r>
              <a:rPr lang="en-US" sz="2400" b="1" dirty="0" smtClean="0">
                <a:solidFill>
                  <a:srgbClr val="FF0000"/>
                </a:solidFill>
              </a:rPr>
              <a:t>3. Gentle: </a:t>
            </a:r>
            <a:r>
              <a:rPr lang="en-US" sz="2400" b="1" dirty="0" smtClean="0"/>
              <a:t>You are willing </a:t>
            </a:r>
            <a:r>
              <a:rPr lang="en-US" sz="2400" b="1" dirty="0"/>
              <a:t>to yield your rights for the sake of others. </a:t>
            </a:r>
            <a:r>
              <a:rPr lang="en-US" sz="2400" b="1" dirty="0" smtClean="0"/>
              <a:t>Having </a:t>
            </a:r>
            <a:r>
              <a:rPr lang="en-US" sz="2400" b="1" dirty="0"/>
              <a:t>the right to do a thing does not mean it’s the right thing to do. </a:t>
            </a:r>
            <a:r>
              <a:rPr lang="en-US" sz="2400" b="1" dirty="0" smtClean="0"/>
              <a:t>More important, you yield your personal rights and surrender to the leadership of the Holy Spirit.</a:t>
            </a:r>
            <a:endParaRPr lang="en-US" sz="2400" b="1" dirty="0"/>
          </a:p>
          <a:p>
            <a:r>
              <a:rPr lang="en-US" sz="2400" b="1" dirty="0" smtClean="0">
                <a:solidFill>
                  <a:srgbClr val="FF0000"/>
                </a:solidFill>
              </a:rPr>
              <a:t>4. Reasonable: </a:t>
            </a:r>
            <a:r>
              <a:rPr lang="en-US" sz="2400" b="1" dirty="0" smtClean="0"/>
              <a:t>You seek obedience</a:t>
            </a:r>
            <a:r>
              <a:rPr lang="en-US" sz="2400" b="1" dirty="0"/>
              <a:t>. </a:t>
            </a:r>
            <a:r>
              <a:rPr lang="en-US" sz="2400" b="1" dirty="0" smtClean="0"/>
              <a:t>You are willing </a:t>
            </a:r>
            <a:r>
              <a:rPr lang="en-US" sz="2400" b="1" dirty="0"/>
              <a:t>and open to adopting another position, belief, or course of action (With sufficient reason or evidence). </a:t>
            </a:r>
            <a:r>
              <a:rPr lang="en-US" sz="2400" b="1" dirty="0" smtClean="0"/>
              <a:t>You open yourself to persuasion. </a:t>
            </a:r>
            <a:endParaRPr lang="en-US" sz="2400" b="1" dirty="0"/>
          </a:p>
          <a:p>
            <a:endParaRPr lang="en-US" sz="2000" b="1" dirty="0" smtClean="0"/>
          </a:p>
        </p:txBody>
      </p:sp>
    </p:spTree>
    <p:extLst>
      <p:ext uri="{BB962C8B-B14F-4D97-AF65-F5344CB8AC3E}">
        <p14:creationId xmlns:p14="http://schemas.microsoft.com/office/powerpoint/2010/main" val="902691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3680" y="329514"/>
            <a:ext cx="8596668" cy="132080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Reasonable Defined</a:t>
            </a:r>
            <a:endParaRPr lang="en-US" b="1" dirty="0">
              <a:ln/>
              <a:solidFill>
                <a:schemeClr val="accent3"/>
              </a:solidFill>
            </a:endParaRPr>
          </a:p>
        </p:txBody>
      </p:sp>
      <p:sp>
        <p:nvSpPr>
          <p:cNvPr id="3" name="Content Placeholder 2"/>
          <p:cNvSpPr>
            <a:spLocks noGrp="1"/>
          </p:cNvSpPr>
          <p:nvPr>
            <p:ph idx="1"/>
          </p:nvPr>
        </p:nvSpPr>
        <p:spPr>
          <a:xfrm>
            <a:off x="273679" y="1213377"/>
            <a:ext cx="9718817" cy="5644623"/>
          </a:xfrm>
        </p:spPr>
        <p:txBody>
          <a:bodyPr>
            <a:normAutofit/>
          </a:bodyPr>
          <a:lstStyle/>
          <a:p>
            <a:r>
              <a:rPr lang="en-US" sz="2000" b="1" dirty="0" err="1" smtClean="0">
                <a:latin typeface="Symbol" panose="05050102010706020507" pitchFamily="18" charset="2"/>
              </a:rPr>
              <a:t>eupeiqhV</a:t>
            </a:r>
            <a:r>
              <a:rPr lang="en-US" sz="2000" b="1" dirty="0" smtClean="0"/>
              <a:t>: (</a:t>
            </a:r>
            <a:r>
              <a:rPr lang="en-US" sz="2000" b="1" dirty="0" err="1" smtClean="0"/>
              <a:t>Eupeithais</a:t>
            </a:r>
            <a:r>
              <a:rPr lang="en-US" sz="2000" b="1" dirty="0" smtClean="0"/>
              <a:t>) This word is only found here in James 3:17.</a:t>
            </a:r>
          </a:p>
          <a:p>
            <a:r>
              <a:rPr lang="en-US" sz="2000" b="1" dirty="0" err="1" smtClean="0"/>
              <a:t>Eupeithais</a:t>
            </a:r>
            <a:r>
              <a:rPr lang="en-US" sz="2000" b="1" dirty="0" smtClean="0"/>
              <a:t>: Is a compound of two Greek words. “</a:t>
            </a:r>
            <a:r>
              <a:rPr lang="en-US" sz="2000" b="1" dirty="0" err="1" smtClean="0"/>
              <a:t>Eu</a:t>
            </a:r>
            <a:r>
              <a:rPr lang="en-US" sz="2000" b="1" dirty="0" smtClean="0"/>
              <a:t>,” and “</a:t>
            </a:r>
            <a:r>
              <a:rPr lang="en-US" sz="2000" b="1" dirty="0" err="1" smtClean="0"/>
              <a:t>peithomai</a:t>
            </a:r>
            <a:r>
              <a:rPr lang="en-US" sz="2000" b="1" dirty="0" smtClean="0"/>
              <a:t>.”</a:t>
            </a:r>
          </a:p>
          <a:p>
            <a:r>
              <a:rPr lang="en-US" sz="2000" b="1" dirty="0" err="1" smtClean="0"/>
              <a:t>Eu</a:t>
            </a:r>
            <a:r>
              <a:rPr lang="en-US" sz="2000" b="1" dirty="0" smtClean="0"/>
              <a:t>: Beneficial (Mk 4:7) good, well, excellent, measuring up to an intended purpose (Mt 25:21)</a:t>
            </a:r>
          </a:p>
          <a:p>
            <a:pPr lvl="1"/>
            <a:r>
              <a:rPr lang="en-US" sz="1800" b="1" dirty="0" smtClean="0"/>
              <a:t>"</a:t>
            </a:r>
            <a:r>
              <a:rPr lang="en-US" sz="1800" b="1" dirty="0"/>
              <a:t>His master said to him, </a:t>
            </a:r>
            <a:r>
              <a:rPr lang="en-US" sz="1800" b="1" dirty="0">
                <a:solidFill>
                  <a:srgbClr val="FF0000"/>
                </a:solidFill>
              </a:rPr>
              <a:t>'Well done</a:t>
            </a:r>
            <a:r>
              <a:rPr lang="en-US" sz="1800" b="1" dirty="0"/>
              <a:t>, good and faithful </a:t>
            </a:r>
            <a:r>
              <a:rPr lang="en-US" sz="1800" b="1" dirty="0" smtClean="0"/>
              <a:t>servant.” </a:t>
            </a:r>
          </a:p>
          <a:p>
            <a:r>
              <a:rPr lang="en-US" sz="2000" b="1" dirty="0" err="1" smtClean="0"/>
              <a:t>Peithomai</a:t>
            </a:r>
            <a:r>
              <a:rPr lang="en-US" sz="2000" b="1" dirty="0" smtClean="0"/>
              <a:t>: Allow yourself to be convinced of something (Phil 1:6). To submit to authority, to obey (</a:t>
            </a:r>
            <a:r>
              <a:rPr lang="en-US" sz="2000" b="1" dirty="0" err="1" smtClean="0"/>
              <a:t>Heb</a:t>
            </a:r>
            <a:r>
              <a:rPr lang="en-US" sz="2000" b="1" dirty="0" smtClean="0"/>
              <a:t> 13:7). To be a disciple or follower of someone (Acts 5:36)</a:t>
            </a:r>
          </a:p>
          <a:p>
            <a:pPr lvl="1"/>
            <a:r>
              <a:rPr lang="en-US" sz="1800" b="1" dirty="0" smtClean="0"/>
              <a:t>Phil 1:6 “For </a:t>
            </a:r>
            <a:r>
              <a:rPr lang="en-US" sz="1800" b="1" dirty="0">
                <a:solidFill>
                  <a:srgbClr val="FF0000"/>
                </a:solidFill>
              </a:rPr>
              <a:t>I am confident </a:t>
            </a:r>
            <a:r>
              <a:rPr lang="en-US" sz="1800" b="1" dirty="0"/>
              <a:t>of this very thing, that He who began a good work in you will perfect it until the day of Christ Jesus</a:t>
            </a:r>
            <a:r>
              <a:rPr lang="en-US" sz="1800" b="1" dirty="0" smtClean="0"/>
              <a:t>.” </a:t>
            </a:r>
          </a:p>
          <a:p>
            <a:r>
              <a:rPr lang="en-US" sz="2000" b="1" dirty="0"/>
              <a:t>One who is easily persuaded with the implication of being open to reason or willing to listen. One who complies and readily obeys.</a:t>
            </a:r>
          </a:p>
          <a:p>
            <a:r>
              <a:rPr lang="en-US" sz="2000" b="1" dirty="0"/>
              <a:t>Willing and open to adopting another position, belief, or course of action (With sufficient reason or evidence). To be persuadable. </a:t>
            </a:r>
            <a:endParaRPr lang="en-US" sz="2000" b="1" dirty="0" smtClean="0"/>
          </a:p>
          <a:p>
            <a:r>
              <a:rPr lang="en-US" sz="2000" b="1" dirty="0" smtClean="0"/>
              <a:t>To obey, or be persuaded in light of reason or new evidence. </a:t>
            </a:r>
            <a:endParaRPr lang="en-US" sz="2000" b="1" dirty="0"/>
          </a:p>
          <a:p>
            <a:endParaRPr lang="en-US" sz="2000" b="1" dirty="0" smtClean="0"/>
          </a:p>
          <a:p>
            <a:endParaRPr lang="en-US" dirty="0" smtClean="0"/>
          </a:p>
        </p:txBody>
      </p:sp>
    </p:spTree>
    <p:extLst>
      <p:ext uri="{BB962C8B-B14F-4D97-AF65-F5344CB8AC3E}">
        <p14:creationId xmlns:p14="http://schemas.microsoft.com/office/powerpoint/2010/main" val="837916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77795" y="3681399"/>
            <a:ext cx="9465275"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800" b="1" dirty="0">
                <a:ln/>
                <a:solidFill>
                  <a:schemeClr val="accent3"/>
                </a:solidFill>
              </a:rPr>
              <a:t>To listen to others and to willingly, in light of new biblical evidence, open yourself to persuasion. </a:t>
            </a:r>
            <a:r>
              <a:rPr lang="en-US" sz="2800" b="1" dirty="0">
                <a:ln/>
                <a:solidFill>
                  <a:schemeClr val="accent3"/>
                </a:solidFill>
              </a:rPr>
              <a:t/>
            </a:r>
            <a:br>
              <a:rPr lang="en-US" sz="2800" b="1" dirty="0">
                <a:ln/>
                <a:solidFill>
                  <a:schemeClr val="accent3"/>
                </a:solidFill>
              </a:rPr>
            </a:br>
            <a:endParaRPr lang="en-US" sz="2800" b="1" dirty="0">
              <a:ln/>
              <a:solidFill>
                <a:schemeClr val="accent3"/>
              </a:solidFill>
            </a:endParaRPr>
          </a:p>
        </p:txBody>
      </p:sp>
      <p:sp>
        <p:nvSpPr>
          <p:cNvPr id="3" name="Content Placeholder 2"/>
          <p:cNvSpPr>
            <a:spLocks noGrp="1"/>
          </p:cNvSpPr>
          <p:nvPr>
            <p:ph type="subTitle" idx="1"/>
          </p:nvPr>
        </p:nvSpPr>
        <p:spPr/>
        <p:txBody>
          <a:bodyPr>
            <a:normAutofit/>
          </a:bodyPr>
          <a:lstStyle/>
          <a:p>
            <a:endParaRPr lang="en-US" sz="2000" b="1" dirty="0" smtClean="0"/>
          </a:p>
          <a:p>
            <a:endParaRPr lang="en-US" dirty="0" smtClean="0"/>
          </a:p>
        </p:txBody>
      </p:sp>
    </p:spTree>
    <p:extLst>
      <p:ext uri="{BB962C8B-B14F-4D97-AF65-F5344CB8AC3E}">
        <p14:creationId xmlns:p14="http://schemas.microsoft.com/office/powerpoint/2010/main" val="1898144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50" y="255373"/>
            <a:ext cx="8596668" cy="132080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Reasonable Demonstrated in History</a:t>
            </a:r>
            <a:endParaRPr lang="en-US" b="1" dirty="0">
              <a:ln/>
              <a:solidFill>
                <a:schemeClr val="accent3"/>
              </a:solidFill>
            </a:endParaRPr>
          </a:p>
        </p:txBody>
      </p:sp>
      <p:sp>
        <p:nvSpPr>
          <p:cNvPr id="3" name="Content Placeholder 2"/>
          <p:cNvSpPr>
            <a:spLocks noGrp="1"/>
          </p:cNvSpPr>
          <p:nvPr>
            <p:ph idx="1"/>
          </p:nvPr>
        </p:nvSpPr>
        <p:spPr>
          <a:xfrm>
            <a:off x="158349" y="1386232"/>
            <a:ext cx="9525977" cy="5471768"/>
          </a:xfrm>
        </p:spPr>
        <p:txBody>
          <a:bodyPr>
            <a:normAutofit lnSpcReduction="10000"/>
          </a:bodyPr>
          <a:lstStyle/>
          <a:p>
            <a:r>
              <a:rPr lang="en-US" sz="2400" b="1" dirty="0" smtClean="0"/>
              <a:t>Martin Luther (Lutheran), Ulrich Zwingli (Swiss Protestant) and Felix </a:t>
            </a:r>
            <a:r>
              <a:rPr lang="en-US" sz="2400" b="1" dirty="0" err="1" smtClean="0"/>
              <a:t>Manz</a:t>
            </a:r>
            <a:r>
              <a:rPr lang="en-US" sz="2400" b="1" dirty="0" smtClean="0"/>
              <a:t> (Anabaptist).</a:t>
            </a:r>
          </a:p>
          <a:p>
            <a:r>
              <a:rPr lang="en-US" sz="2400" b="1" dirty="0" smtClean="0"/>
              <a:t>All three agreed the Roman Catholic church was wrong for embracing so many different bases of authority.</a:t>
            </a:r>
          </a:p>
          <a:p>
            <a:r>
              <a:rPr lang="en-US" sz="2400" b="1" dirty="0" smtClean="0"/>
              <a:t>All three agreed that “Sola Scriptura” (only Scripture) was authoritative.</a:t>
            </a:r>
          </a:p>
          <a:p>
            <a:r>
              <a:rPr lang="en-US" sz="2400" b="1" dirty="0" smtClean="0"/>
              <a:t>All three came to the same conclusion after all three independently of each other studied the Scriptures and compared the theology, dogma and practices of the Roman Catholic church.</a:t>
            </a:r>
          </a:p>
          <a:p>
            <a:r>
              <a:rPr lang="en-US" sz="2400" b="1" dirty="0" smtClean="0"/>
              <a:t>All three were devout and educated Roman Catholics who upon personal study rejected Catholicism and led multitudes of people away from Roman Catholicism. </a:t>
            </a:r>
          </a:p>
          <a:p>
            <a:r>
              <a:rPr lang="en-US" sz="2400" b="1" dirty="0" smtClean="0">
                <a:solidFill>
                  <a:srgbClr val="FF0000"/>
                </a:solidFill>
              </a:rPr>
              <a:t>Unfortunately, the unity stopped there!</a:t>
            </a:r>
          </a:p>
          <a:p>
            <a:endParaRPr lang="en-US" dirty="0"/>
          </a:p>
        </p:txBody>
      </p:sp>
    </p:spTree>
    <p:extLst>
      <p:ext uri="{BB962C8B-B14F-4D97-AF65-F5344CB8AC3E}">
        <p14:creationId xmlns:p14="http://schemas.microsoft.com/office/powerpoint/2010/main" val="2776253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540" y="238897"/>
            <a:ext cx="8596668" cy="132080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The Death of Reasonableness</a:t>
            </a:r>
            <a:endParaRPr lang="en-US" b="1" dirty="0">
              <a:ln/>
              <a:solidFill>
                <a:schemeClr val="accent3"/>
              </a:solidFill>
            </a:endParaRPr>
          </a:p>
        </p:txBody>
      </p:sp>
      <p:sp>
        <p:nvSpPr>
          <p:cNvPr id="3" name="Content Placeholder 2"/>
          <p:cNvSpPr>
            <a:spLocks noGrp="1"/>
          </p:cNvSpPr>
          <p:nvPr>
            <p:ph idx="1"/>
          </p:nvPr>
        </p:nvSpPr>
        <p:spPr>
          <a:xfrm>
            <a:off x="199539" y="1221476"/>
            <a:ext cx="9595249" cy="5636524"/>
          </a:xfrm>
        </p:spPr>
        <p:txBody>
          <a:bodyPr>
            <a:normAutofit lnSpcReduction="10000"/>
          </a:bodyPr>
          <a:lstStyle/>
          <a:p>
            <a:r>
              <a:rPr lang="en-US" sz="2400" b="1" dirty="0" smtClean="0"/>
              <a:t>On October 1529, 1</a:t>
            </a:r>
            <a:r>
              <a:rPr lang="en-US" sz="2400" b="1" baseline="30000" dirty="0" smtClean="0"/>
              <a:t>st</a:t>
            </a:r>
            <a:r>
              <a:rPr lang="en-US" sz="2400" b="1" dirty="0" smtClean="0"/>
              <a:t> and 4</a:t>
            </a:r>
            <a:r>
              <a:rPr lang="en-US" sz="2400" b="1" baseline="30000" dirty="0" smtClean="0"/>
              <a:t>th</a:t>
            </a:r>
            <a:r>
              <a:rPr lang="en-US" sz="2400" b="1" dirty="0" smtClean="0"/>
              <a:t>, Luther and Zwingli met at Marburg Castle in Hesse Germany in order to resolve a dispute over “real presence” in the Eucharist. This meeting is known as the Marburg Colloquy. </a:t>
            </a:r>
          </a:p>
          <a:p>
            <a:r>
              <a:rPr lang="en-US" sz="2400" b="1" dirty="0" smtClean="0"/>
              <a:t>They could not reach an agreement and parted ways as fierce opponents. Both claimed that their positions were based on “solo Scriptura.” </a:t>
            </a:r>
          </a:p>
          <a:p>
            <a:r>
              <a:rPr lang="en-US" sz="2400" b="1" dirty="0" smtClean="0"/>
              <a:t>For the rest of their lives, Luther and Zwingli were bitter opponents.</a:t>
            </a:r>
          </a:p>
          <a:p>
            <a:r>
              <a:rPr lang="en-US" sz="2400" b="1" dirty="0" smtClean="0"/>
              <a:t>Felix </a:t>
            </a:r>
            <a:r>
              <a:rPr lang="en-US" sz="2400" b="1" dirty="0" err="1" smtClean="0"/>
              <a:t>Manz</a:t>
            </a:r>
            <a:r>
              <a:rPr lang="en-US" sz="2400" b="1" dirty="0" smtClean="0"/>
              <a:t> was a follower of Zwingli. He learned from Zwingli that only truths that are explicitly affirmed in the Scriptures should be followed. </a:t>
            </a:r>
          </a:p>
          <a:p>
            <a:r>
              <a:rPr lang="en-US" sz="2400" b="1" dirty="0" smtClean="0"/>
              <a:t>After much study, </a:t>
            </a:r>
            <a:r>
              <a:rPr lang="en-US" sz="2400" b="1" dirty="0" err="1" smtClean="0"/>
              <a:t>Manz</a:t>
            </a:r>
            <a:r>
              <a:rPr lang="en-US" sz="2400" b="1" dirty="0" smtClean="0"/>
              <a:t> came to several conclusions that were different from Zwingli.</a:t>
            </a:r>
          </a:p>
          <a:p>
            <a:endParaRPr lang="en-US" dirty="0"/>
          </a:p>
        </p:txBody>
      </p:sp>
    </p:spTree>
    <p:extLst>
      <p:ext uri="{BB962C8B-B14F-4D97-AF65-F5344CB8AC3E}">
        <p14:creationId xmlns:p14="http://schemas.microsoft.com/office/powerpoint/2010/main" val="826865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540" y="238897"/>
            <a:ext cx="8596668" cy="132080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The Death of Reasonableness</a:t>
            </a:r>
            <a:endParaRPr lang="en-US" b="1" dirty="0">
              <a:ln/>
              <a:solidFill>
                <a:schemeClr val="accent3"/>
              </a:solidFill>
            </a:endParaRPr>
          </a:p>
        </p:txBody>
      </p:sp>
      <p:sp>
        <p:nvSpPr>
          <p:cNvPr id="3" name="Content Placeholder 2"/>
          <p:cNvSpPr>
            <a:spLocks noGrp="1"/>
          </p:cNvSpPr>
          <p:nvPr>
            <p:ph idx="1"/>
          </p:nvPr>
        </p:nvSpPr>
        <p:spPr>
          <a:xfrm>
            <a:off x="199539" y="1221476"/>
            <a:ext cx="9595249" cy="5636524"/>
          </a:xfrm>
        </p:spPr>
        <p:txBody>
          <a:bodyPr>
            <a:normAutofit/>
          </a:bodyPr>
          <a:lstStyle/>
          <a:p>
            <a:r>
              <a:rPr lang="en-US" sz="2400" b="1" dirty="0" smtClean="0"/>
              <a:t>Here are some of </a:t>
            </a:r>
            <a:r>
              <a:rPr lang="en-US" sz="2400" b="1" dirty="0" err="1" smtClean="0"/>
              <a:t>Manz’s</a:t>
            </a:r>
            <a:r>
              <a:rPr lang="en-US" sz="2400" b="1" dirty="0" smtClean="0"/>
              <a:t> convictions: </a:t>
            </a:r>
          </a:p>
          <a:p>
            <a:pPr lvl="1"/>
            <a:r>
              <a:rPr lang="en-US" sz="2000" b="1" dirty="0" smtClean="0"/>
              <a:t>He rejected infant baptism and embraced believer’s baptism. </a:t>
            </a:r>
          </a:p>
          <a:p>
            <a:pPr lvl="1"/>
            <a:r>
              <a:rPr lang="en-US" sz="2000" b="1" dirty="0" smtClean="0"/>
              <a:t>He rejected the belief that government should be involved in the affairs of the church. </a:t>
            </a:r>
          </a:p>
          <a:p>
            <a:pPr lvl="1"/>
            <a:r>
              <a:rPr lang="en-US" sz="2000" b="1" dirty="0" smtClean="0"/>
              <a:t>He embraced the belief that every local church should be autonomous and self-governing. </a:t>
            </a:r>
          </a:p>
          <a:p>
            <a:r>
              <a:rPr lang="en-US" sz="2400" b="1" dirty="0" smtClean="0"/>
              <a:t>After refusing to baptize infants and engaging in believer’s baptism, </a:t>
            </a:r>
            <a:r>
              <a:rPr lang="en-US" sz="2400" b="1" dirty="0" err="1" smtClean="0"/>
              <a:t>Manz</a:t>
            </a:r>
            <a:r>
              <a:rPr lang="en-US" sz="2400" b="1" dirty="0" smtClean="0"/>
              <a:t> was arrested.</a:t>
            </a:r>
          </a:p>
          <a:p>
            <a:r>
              <a:rPr lang="en-US" sz="2400" b="1" dirty="0" smtClean="0"/>
              <a:t>On January 5, 1527 </a:t>
            </a:r>
            <a:r>
              <a:rPr lang="en-US" sz="2400" b="1" dirty="0" err="1" smtClean="0"/>
              <a:t>Manz</a:t>
            </a:r>
            <a:r>
              <a:rPr lang="en-US" sz="2400" b="1" dirty="0" smtClean="0"/>
              <a:t> was executed by drowning. Zwingli was aware, but made no effort to intervene. He allowed a once close friend to be executed over their disagreements on infant and believer’s baptism.</a:t>
            </a:r>
          </a:p>
          <a:p>
            <a:endParaRPr lang="en-US" dirty="0"/>
          </a:p>
        </p:txBody>
      </p:sp>
    </p:spTree>
    <p:extLst>
      <p:ext uri="{BB962C8B-B14F-4D97-AF65-F5344CB8AC3E}">
        <p14:creationId xmlns:p14="http://schemas.microsoft.com/office/powerpoint/2010/main" val="3495469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2720417"/>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600" b="1" dirty="0" smtClean="0">
                <a:ln/>
                <a:solidFill>
                  <a:schemeClr val="accent3"/>
                </a:solidFill>
              </a:rPr>
              <a:t>A Biblical example of Reasonableness</a:t>
            </a:r>
            <a:endParaRPr lang="en-US" sz="66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5026243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366</TotalTime>
  <Words>1408</Words>
  <Application>Microsoft Office PowerPoint</Application>
  <PresentationFormat>Widescreen</PresentationFormat>
  <Paragraphs>75</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Symbol</vt:lpstr>
      <vt:lpstr>Trebuchet MS</vt:lpstr>
      <vt:lpstr>Wingdings 3</vt:lpstr>
      <vt:lpstr>Facet</vt:lpstr>
      <vt:lpstr>Characteristics of Godly Wisdom</vt:lpstr>
      <vt:lpstr>17 But the wisdom from above is first pure, then peaceable, gentle, reasonable, full of mercy and good fruits, unwavering, without hypocrisy. 18 And the seed whose fruit is righteousness is sown in peace by those who make peace.</vt:lpstr>
      <vt:lpstr>Where are we so far?</vt:lpstr>
      <vt:lpstr>Reasonable Defined</vt:lpstr>
      <vt:lpstr>To listen to others and to willingly, in light of new biblical evidence, open yourself to persuasion.  </vt:lpstr>
      <vt:lpstr>Reasonable Demonstrated in History</vt:lpstr>
      <vt:lpstr>The Death of Reasonableness</vt:lpstr>
      <vt:lpstr>The Death of Reasonableness</vt:lpstr>
      <vt:lpstr>A Biblical example of Reasonableness</vt:lpstr>
      <vt:lpstr>A biblical example of reasonableness</vt:lpstr>
      <vt:lpstr>A biblical example of reasonableness</vt:lpstr>
      <vt:lpstr>A biblical example of reasonableness</vt:lpstr>
      <vt:lpstr>A biblical example of reasonableness</vt:lpstr>
      <vt:lpstr>A biblical example of reasonableness</vt:lpstr>
      <vt:lpstr>Why is Reasonableness so Difficult?</vt:lpstr>
      <vt:lpstr>When a person embraces the characteristic of reasonableness, he will always listen to what others have to say. </vt:lpstr>
      <vt:lpstr>No one knows it all. Everyone has something to offer. </vt:lpstr>
      <vt:lpstr>Just maybe, today, God is ready to teach you something new!</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Characteristics of Godly Wisdom</dc:title>
  <dc:creator>Mark Carpenter</dc:creator>
  <cp:lastModifiedBy>Mark Carpenter</cp:lastModifiedBy>
  <cp:revision>91</cp:revision>
  <dcterms:created xsi:type="dcterms:W3CDTF">2019-03-18T19:32:49Z</dcterms:created>
  <dcterms:modified xsi:type="dcterms:W3CDTF">2019-04-08T06:00:24Z</dcterms:modified>
</cp:coreProperties>
</file>