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2"/>
    <p:sldId id="311" r:id="rId3"/>
    <p:sldId id="308" r:id="rId4"/>
    <p:sldId id="307" r:id="rId5"/>
    <p:sldId id="296" r:id="rId6"/>
    <p:sldId id="309" r:id="rId7"/>
    <p:sldId id="310" r:id="rId8"/>
    <p:sldId id="303" r:id="rId9"/>
    <p:sldId id="302" r:id="rId10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66170" autoAdjust="0"/>
  </p:normalViewPr>
  <p:slideViewPr>
    <p:cSldViewPr snapToGrid="0">
      <p:cViewPr varScale="1">
        <p:scale>
          <a:sx n="56" d="100"/>
          <a:sy n="56" d="100"/>
        </p:scale>
        <p:origin x="1794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246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53F0A8-A4A3-42E2-B7A7-87F5BD78BF47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3C8EADC-945F-4E53-92BA-2A9A67E45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58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8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6978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3212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3212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3603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8380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6895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marR="0" lvl="0" indent="-17470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7980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139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7/25/2021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dn2.cloudpro.co.uk/sites/cloudprod7/files/blind.jpg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C441-36BA-6640-B20C-2D777F228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Legal Issues in Training and Development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23D6BE-FBE0-974F-BB05-2DCB9320D4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836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10">
            <a:extLst>
              <a:ext uri="{FF2B5EF4-FFF2-40B4-BE49-F238E27FC236}">
                <a16:creationId xmlns:a16="http://schemas.microsoft.com/office/drawing/2014/main" id="{29831267-5CAE-41B8-A1CC-66FE1628A6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4371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2">
            <a:extLst>
              <a:ext uri="{FF2B5EF4-FFF2-40B4-BE49-F238E27FC236}">
                <a16:creationId xmlns:a16="http://schemas.microsoft.com/office/drawing/2014/main" id="{379EE808-85F9-455B-B8F9-FBE90075FB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C89DCC09-ED44-478A-8F79-A02EBAF7A5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8E2E2454-5C03-4173-B8FE-1AB94658D4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2E8C684E-09F3-4317-A7D3-3D18C35931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C5505EC4-4943-4963-98E8-69AF3FDF03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4562C7B8-8AFB-4DDB-B72F-284990D5C4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C3443E48-282C-4250-A466-0EC71FB9E1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E1DA5A47-4EF3-4987-A0B2-0D48C03004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B97C0249-6965-4479-85DD-65D339807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3">
              <a:extLst>
                <a:ext uri="{FF2B5EF4-FFF2-40B4-BE49-F238E27FC236}">
                  <a16:creationId xmlns:a16="http://schemas.microsoft.com/office/drawing/2014/main" id="{593CC77F-968A-4E39-A274-8278279149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4">
              <a:extLst>
                <a:ext uri="{FF2B5EF4-FFF2-40B4-BE49-F238E27FC236}">
                  <a16:creationId xmlns:a16="http://schemas.microsoft.com/office/drawing/2014/main" id="{1238E5CF-CAEC-4B5C-9DB6-A40F03FB3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5">
              <a:extLst>
                <a:ext uri="{FF2B5EF4-FFF2-40B4-BE49-F238E27FC236}">
                  <a16:creationId xmlns:a16="http://schemas.microsoft.com/office/drawing/2014/main" id="{BBD96636-6E63-4D65-A35C-92653FC483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6">
              <a:extLst>
                <a:ext uri="{FF2B5EF4-FFF2-40B4-BE49-F238E27FC236}">
                  <a16:creationId xmlns:a16="http://schemas.microsoft.com/office/drawing/2014/main" id="{8D56D53D-1432-4D95-B0DD-3799916FD8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7">
              <a:extLst>
                <a:ext uri="{FF2B5EF4-FFF2-40B4-BE49-F238E27FC236}">
                  <a16:creationId xmlns:a16="http://schemas.microsoft.com/office/drawing/2014/main" id="{415107AD-3A21-4847-8F6C-C406292763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8">
              <a:extLst>
                <a:ext uri="{FF2B5EF4-FFF2-40B4-BE49-F238E27FC236}">
                  <a16:creationId xmlns:a16="http://schemas.microsoft.com/office/drawing/2014/main" id="{74B4AC16-93AF-4037-B469-BD1BAB95C9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19">
              <a:extLst>
                <a:ext uri="{FF2B5EF4-FFF2-40B4-BE49-F238E27FC236}">
                  <a16:creationId xmlns:a16="http://schemas.microsoft.com/office/drawing/2014/main" id="{57AEC385-0F84-4743-A483-0E97114463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0">
              <a:extLst>
                <a:ext uri="{FF2B5EF4-FFF2-40B4-BE49-F238E27FC236}">
                  <a16:creationId xmlns:a16="http://schemas.microsoft.com/office/drawing/2014/main" id="{90B47478-85F0-4BCA-9C98-48B633FD5A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1">
              <a:extLst>
                <a:ext uri="{FF2B5EF4-FFF2-40B4-BE49-F238E27FC236}">
                  <a16:creationId xmlns:a16="http://schemas.microsoft.com/office/drawing/2014/main" id="{C8F8E9C6-76DE-42DF-9CD7-B9789CDE15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2">
              <a:extLst>
                <a:ext uri="{FF2B5EF4-FFF2-40B4-BE49-F238E27FC236}">
                  <a16:creationId xmlns:a16="http://schemas.microsoft.com/office/drawing/2014/main" id="{660FFC41-5F89-4B42-913F-7FB178063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3">
              <a:extLst>
                <a:ext uri="{FF2B5EF4-FFF2-40B4-BE49-F238E27FC236}">
                  <a16:creationId xmlns:a16="http://schemas.microsoft.com/office/drawing/2014/main" id="{1B956442-7A16-4B5B-908F-D69FC0A93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Freeform 24">
              <a:extLst>
                <a:ext uri="{FF2B5EF4-FFF2-40B4-BE49-F238E27FC236}">
                  <a16:creationId xmlns:a16="http://schemas.microsoft.com/office/drawing/2014/main" id="{B54D797E-632B-4287-907B-A96D2CCBF4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25">
              <a:extLst>
                <a:ext uri="{FF2B5EF4-FFF2-40B4-BE49-F238E27FC236}">
                  <a16:creationId xmlns:a16="http://schemas.microsoft.com/office/drawing/2014/main" id="{BF7D9703-D82B-498D-AA68-475F298FA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F8D580F2-1EDA-4B5F-98EB-EF8F18E9B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E0F2EADF-2A67-482F-B290-DED5172BB6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38" name="Isosceles Triangle 22">
              <a:extLst>
                <a:ext uri="{FF2B5EF4-FFF2-40B4-BE49-F238E27FC236}">
                  <a16:creationId xmlns:a16="http://schemas.microsoft.com/office/drawing/2014/main" id="{39BCFDA0-B04D-4835-A135-02F8969F33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6DD3C0B8-C176-40C2-93F5-670E2BAC7D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6124C63-D8F3-405D-AE72-F2E7A6CE5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>
            <a:normAutofit/>
          </a:bodyPr>
          <a:lstStyle/>
          <a:p>
            <a:r>
              <a:rPr lang="en-US" dirty="0"/>
              <a:t>Legal Compliance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FAE175-A632-4F05-9990-79115C08A6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>
            <a:normAutofit/>
          </a:bodyPr>
          <a:lstStyle/>
          <a:p>
            <a:r>
              <a:rPr lang="en-US" sz="2000"/>
              <a:t>Some organizations </a:t>
            </a:r>
            <a:r>
              <a:rPr lang="en-US" sz="2000" dirty="0"/>
              <a:t>must document that employees have completed training and are transferring learning to the job.</a:t>
            </a:r>
          </a:p>
          <a:p>
            <a:r>
              <a:rPr lang="en-US" sz="2000" dirty="0"/>
              <a:t>Federal laws also require a certain number of training hours and types of training for employees in certain industries. </a:t>
            </a:r>
          </a:p>
        </p:txBody>
      </p:sp>
    </p:spTree>
    <p:extLst>
      <p:ext uri="{BB962C8B-B14F-4D97-AF65-F5344CB8AC3E}">
        <p14:creationId xmlns:p14="http://schemas.microsoft.com/office/powerpoint/2010/main" val="4316954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F3C5918A-1DC5-4CF3-AA27-00AA3088AA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B786683A-6FD6-4BF7-B3B0-DC39767739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274788" y="-15796"/>
            <a:ext cx="7911916" cy="6889592"/>
          </a:xfrm>
          <a:custGeom>
            <a:avLst/>
            <a:gdLst>
              <a:gd name="connsiteX0" fmla="*/ 1144064 w 7911916"/>
              <a:gd name="connsiteY0" fmla="*/ 0 h 6889592"/>
              <a:gd name="connsiteX1" fmla="*/ 7911916 w 7911916"/>
              <a:gd name="connsiteY1" fmla="*/ 0 h 6889592"/>
              <a:gd name="connsiteX2" fmla="*/ 7911916 w 7911916"/>
              <a:gd name="connsiteY2" fmla="*/ 6889592 h 6889592"/>
              <a:gd name="connsiteX3" fmla="*/ 1282780 w 7911916"/>
              <a:gd name="connsiteY3" fmla="*/ 6889592 h 6889592"/>
              <a:gd name="connsiteX4" fmla="*/ 1021588 w 7911916"/>
              <a:gd name="connsiteY4" fmla="*/ 6461391 h 6889592"/>
              <a:gd name="connsiteX5" fmla="*/ 841264 w 7911916"/>
              <a:gd name="connsiteY5" fmla="*/ 370936 h 6889592"/>
              <a:gd name="connsiteX6" fmla="*/ 1119707 w 7911916"/>
              <a:gd name="connsiteY6" fmla="*/ 26053 h 6889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11916" h="6889592">
                <a:moveTo>
                  <a:pt x="1144064" y="0"/>
                </a:moveTo>
                <a:lnTo>
                  <a:pt x="7911916" y="0"/>
                </a:lnTo>
                <a:lnTo>
                  <a:pt x="7911916" y="6889592"/>
                </a:lnTo>
                <a:lnTo>
                  <a:pt x="1282780" y="6889592"/>
                </a:lnTo>
                <a:lnTo>
                  <a:pt x="1021588" y="6461391"/>
                </a:lnTo>
                <a:cubicBezTo>
                  <a:pt x="-73086" y="4533675"/>
                  <a:pt x="-509682" y="2192905"/>
                  <a:pt x="841264" y="370936"/>
                </a:cubicBezTo>
                <a:cubicBezTo>
                  <a:pt x="928899" y="253509"/>
                  <a:pt x="1021859" y="138477"/>
                  <a:pt x="1119707" y="26053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05169E50-59FB-4AEE-B61D-44A882A4C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249750" y="-6726"/>
            <a:ext cx="5931659" cy="6871452"/>
          </a:xfrm>
          <a:custGeom>
            <a:avLst/>
            <a:gdLst>
              <a:gd name="connsiteX0" fmla="*/ 2429503 w 5931659"/>
              <a:gd name="connsiteY0" fmla="*/ 0 h 6871452"/>
              <a:gd name="connsiteX1" fmla="*/ 5931659 w 5931659"/>
              <a:gd name="connsiteY1" fmla="*/ 0 h 6871452"/>
              <a:gd name="connsiteX2" fmla="*/ 5931659 w 5931659"/>
              <a:gd name="connsiteY2" fmla="*/ 6871452 h 6871452"/>
              <a:gd name="connsiteX3" fmla="*/ 1302090 w 5931659"/>
              <a:gd name="connsiteY3" fmla="*/ 6871452 h 6871452"/>
              <a:gd name="connsiteX4" fmla="*/ 1257860 w 5931659"/>
              <a:gd name="connsiteY4" fmla="*/ 6820098 h 6871452"/>
              <a:gd name="connsiteX5" fmla="*/ 456609 w 5931659"/>
              <a:gd name="connsiteY5" fmla="*/ 1965059 h 6871452"/>
              <a:gd name="connsiteX6" fmla="*/ 2356353 w 5931659"/>
              <a:gd name="connsiteY6" fmla="*/ 42030 h 6871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31659" h="6871452">
                <a:moveTo>
                  <a:pt x="2429503" y="0"/>
                </a:moveTo>
                <a:lnTo>
                  <a:pt x="5931659" y="0"/>
                </a:lnTo>
                <a:lnTo>
                  <a:pt x="5931659" y="6871452"/>
                </a:lnTo>
                <a:lnTo>
                  <a:pt x="1302090" y="6871452"/>
                </a:lnTo>
                <a:lnTo>
                  <a:pt x="1257860" y="6820098"/>
                </a:lnTo>
                <a:cubicBezTo>
                  <a:pt x="121068" y="5395213"/>
                  <a:pt x="-469022" y="3541076"/>
                  <a:pt x="456609" y="1965059"/>
                </a:cubicBezTo>
                <a:cubicBezTo>
                  <a:pt x="919425" y="1178905"/>
                  <a:pt x="1583566" y="524859"/>
                  <a:pt x="2356353" y="42030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" name="Freeform: Shape 77">
            <a:extLst>
              <a:ext uri="{FF2B5EF4-FFF2-40B4-BE49-F238E27FC236}">
                <a16:creationId xmlns:a16="http://schemas.microsoft.com/office/drawing/2014/main" id="{117C30F0-5A38-4B60-B632-3AF7C2780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33528" y="-3116"/>
            <a:ext cx="6766974" cy="6864232"/>
          </a:xfrm>
          <a:custGeom>
            <a:avLst/>
            <a:gdLst>
              <a:gd name="connsiteX0" fmla="*/ 2135088 w 6766974"/>
              <a:gd name="connsiteY0" fmla="*/ 0 h 6864232"/>
              <a:gd name="connsiteX1" fmla="*/ 6766974 w 6766974"/>
              <a:gd name="connsiteY1" fmla="*/ 0 h 6864232"/>
              <a:gd name="connsiteX2" fmla="*/ 6766974 w 6766974"/>
              <a:gd name="connsiteY2" fmla="*/ 6864232 h 6864232"/>
              <a:gd name="connsiteX3" fmla="*/ 1128977 w 6766974"/>
              <a:gd name="connsiteY3" fmla="*/ 6864232 h 6864232"/>
              <a:gd name="connsiteX4" fmla="*/ 1004776 w 6766974"/>
              <a:gd name="connsiteY4" fmla="*/ 6687663 h 6864232"/>
              <a:gd name="connsiteX5" fmla="*/ 709736 w 6766974"/>
              <a:gd name="connsiteY5" fmla="*/ 1521351 h 6864232"/>
              <a:gd name="connsiteX6" fmla="*/ 1896284 w 6766974"/>
              <a:gd name="connsiteY6" fmla="*/ 197391 h 6864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66974" h="6864232">
                <a:moveTo>
                  <a:pt x="2135088" y="0"/>
                </a:moveTo>
                <a:lnTo>
                  <a:pt x="6766974" y="0"/>
                </a:lnTo>
                <a:lnTo>
                  <a:pt x="6766974" y="6864232"/>
                </a:lnTo>
                <a:lnTo>
                  <a:pt x="1128977" y="6864232"/>
                </a:lnTo>
                <a:lnTo>
                  <a:pt x="1004776" y="6687663"/>
                </a:lnTo>
                <a:cubicBezTo>
                  <a:pt x="-54053" y="5122098"/>
                  <a:pt x="-463081" y="3202457"/>
                  <a:pt x="709736" y="1521351"/>
                </a:cubicBezTo>
                <a:cubicBezTo>
                  <a:pt x="1045443" y="1039181"/>
                  <a:pt x="1446565" y="592246"/>
                  <a:pt x="1896284" y="197391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" name="Freeform: Shape 79">
            <a:extLst>
              <a:ext uri="{FF2B5EF4-FFF2-40B4-BE49-F238E27FC236}">
                <a16:creationId xmlns:a16="http://schemas.microsoft.com/office/drawing/2014/main" id="{A200CBA5-3F2B-4AAC-9F86-99AFECC19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53136" y="0"/>
            <a:ext cx="5238864" cy="6858000"/>
          </a:xfrm>
          <a:custGeom>
            <a:avLst/>
            <a:gdLst>
              <a:gd name="connsiteX0" fmla="*/ 2829115 w 5238864"/>
              <a:gd name="connsiteY0" fmla="*/ 0 h 6864726"/>
              <a:gd name="connsiteX1" fmla="*/ 5238864 w 5238864"/>
              <a:gd name="connsiteY1" fmla="*/ 0 h 6864726"/>
              <a:gd name="connsiteX2" fmla="*/ 5238864 w 5238864"/>
              <a:gd name="connsiteY2" fmla="*/ 6864726 h 6864726"/>
              <a:gd name="connsiteX3" fmla="*/ 1518091 w 5238864"/>
              <a:gd name="connsiteY3" fmla="*/ 6864726 h 6864726"/>
              <a:gd name="connsiteX4" fmla="*/ 1435414 w 5238864"/>
              <a:gd name="connsiteY4" fmla="*/ 6778879 h 6864726"/>
              <a:gd name="connsiteX5" fmla="*/ 406006 w 5238864"/>
              <a:gd name="connsiteY5" fmla="*/ 2093910 h 6864726"/>
              <a:gd name="connsiteX6" fmla="*/ 2559142 w 5238864"/>
              <a:gd name="connsiteY6" fmla="*/ 124487 h 6864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38864" h="6864726">
                <a:moveTo>
                  <a:pt x="2829115" y="0"/>
                </a:moveTo>
                <a:lnTo>
                  <a:pt x="5238864" y="0"/>
                </a:lnTo>
                <a:lnTo>
                  <a:pt x="5238864" y="6864726"/>
                </a:lnTo>
                <a:lnTo>
                  <a:pt x="1518091" y="6864726"/>
                </a:lnTo>
                <a:lnTo>
                  <a:pt x="1435414" y="6778879"/>
                </a:lnTo>
                <a:cubicBezTo>
                  <a:pt x="226066" y="5476104"/>
                  <a:pt x="-499346" y="3635393"/>
                  <a:pt x="406006" y="2093910"/>
                </a:cubicBezTo>
                <a:cubicBezTo>
                  <a:pt x="907547" y="1241972"/>
                  <a:pt x="1674986" y="564513"/>
                  <a:pt x="2559142" y="12448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4967F9-5BFC-41A3-8591-27A79DFD8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4928" y="1124998"/>
            <a:ext cx="3456122" cy="4589717"/>
          </a:xfrm>
        </p:spPr>
        <p:txBody>
          <a:bodyPr>
            <a:normAutofit/>
          </a:bodyPr>
          <a:lstStyle/>
          <a:p>
            <a:r>
              <a:rPr lang="en-US" dirty="0"/>
              <a:t>Fair Labor Standards 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F38F1-29F5-4B55-9E8B-669D03D692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577" y="794042"/>
            <a:ext cx="5427137" cy="5248622"/>
          </a:xfrm>
        </p:spPr>
        <p:txBody>
          <a:bodyPr>
            <a:normAutofit/>
          </a:bodyPr>
          <a:lstStyle/>
          <a:p>
            <a:r>
              <a:rPr lang="en-US" sz="2000" dirty="0"/>
              <a:t>Under the </a:t>
            </a:r>
            <a:r>
              <a:rPr lang="en-US" sz="2000" b="1" dirty="0"/>
              <a:t>Fair Labor Standards Act</a:t>
            </a:r>
            <a:r>
              <a:rPr lang="en-US" sz="2000" dirty="0"/>
              <a:t>, employees should be paid for training </a:t>
            </a:r>
            <a:r>
              <a:rPr lang="en-US" sz="2000" u="sng" dirty="0"/>
              <a:t>unless</a:t>
            </a:r>
            <a:r>
              <a:rPr lang="en-US" sz="2000" dirty="0"/>
              <a:t> all these conditions are met:</a:t>
            </a:r>
          </a:p>
          <a:p>
            <a:pPr marL="649281" lvl="1" indent="-174708">
              <a:buFont typeface="Arial" panose="020B0604020202020204" pitchFamily="34" charset="0"/>
              <a:buChar char="•"/>
            </a:pPr>
            <a:r>
              <a:rPr lang="en-US" sz="1800" dirty="0"/>
              <a:t>The training is voluntary,</a:t>
            </a:r>
          </a:p>
          <a:p>
            <a:pPr marL="649281" lvl="1" indent="-174708">
              <a:buFont typeface="Arial" panose="020B0604020202020204" pitchFamily="34" charset="0"/>
              <a:buChar char="•"/>
            </a:pPr>
            <a:r>
              <a:rPr lang="en-US" sz="1800" dirty="0"/>
              <a:t>The training is conducted outside of their regular working hours,</a:t>
            </a:r>
          </a:p>
          <a:p>
            <a:pPr marL="649281" lvl="1" indent="-174708">
              <a:buFont typeface="Arial" panose="020B0604020202020204" pitchFamily="34" charset="0"/>
              <a:buChar char="•"/>
            </a:pPr>
            <a:r>
              <a:rPr lang="en-US" sz="1800" dirty="0"/>
              <a:t>The training is </a:t>
            </a:r>
            <a:r>
              <a:rPr lang="en-US" sz="1800" u="sng" dirty="0"/>
              <a:t>not</a:t>
            </a:r>
            <a:r>
              <a:rPr lang="en-US" sz="1800" dirty="0"/>
              <a:t> directly related to their job, and</a:t>
            </a:r>
          </a:p>
          <a:p>
            <a:pPr marL="649281" lvl="1" indent="-174708">
              <a:buFont typeface="Arial" panose="020B0604020202020204" pitchFamily="34" charset="0"/>
              <a:buChar char="•"/>
            </a:pPr>
            <a:r>
              <a:rPr lang="en-US" sz="1800" dirty="0"/>
              <a:t>They do not perform any productive work during training.</a:t>
            </a:r>
          </a:p>
        </p:txBody>
      </p:sp>
    </p:spTree>
    <p:extLst>
      <p:ext uri="{BB962C8B-B14F-4D97-AF65-F5344CB8AC3E}">
        <p14:creationId xmlns:p14="http://schemas.microsoft.com/office/powerpoint/2010/main" val="4068493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B4298B-514D-4087-BFCF-5E0B7C9A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4250D78-05C1-41CC-8744-FF3612962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488B658F-163C-450C-B32C-2385E374B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5AE85F6C-45F9-4F00-8AA8-52BD51059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4B0E90C3-F098-46CE-B1D9-44EDE9C6E3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FFF59D4E-9109-4D0A-8064-9C534CCFB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4B8AAA4-1840-48B9-A1E7-8CE75F873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5A87B14D-183F-429F-849A-A6DC957B0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1C261938-CF78-4843-9295-A20FD1591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70557A9F-9800-4BDA-8EA5-312FBB05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55443555-50A7-490F-A7BD-C3761876B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0E25D709-0236-44C4-9AD0-23C27FFB6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52D3488E-C376-4058-9B14-3E67ECCF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29C0577D-AE94-4E3E-AFE9-87D6F505C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28A3D14-A3AE-415B-81C0-10DABBD63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7722035-1059-41F4-801E-F6C3F43831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8275878-64ED-413C-B1B9-654EE17C5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6BE90BD7-1A14-43A3-8CD4-8D181EE63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8609B6EC-0BA4-4C45-B9CA-311B34B83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BA3962A2-D76B-4346-9535-356648073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28CBAD67-783A-4EFF-852A-40CD9D58C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780BC275-9329-40AA-849F-7B258245E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55DA4B63-E5E4-49C5-BC03-E5A312146F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24967F9-5BFC-41A3-8591-27A79DFD8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0" y="630936"/>
            <a:ext cx="9875520" cy="1353310"/>
          </a:xfrm>
        </p:spPr>
        <p:txBody>
          <a:bodyPr anchor="b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Tax Laws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F38F1-29F5-4B55-9E8B-669D03D692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1120" y="2161348"/>
            <a:ext cx="9509760" cy="3890460"/>
          </a:xfrm>
        </p:spPr>
        <p:txBody>
          <a:bodyPr anchor="ctr">
            <a:normAutofit/>
          </a:bodyPr>
          <a:lstStyle/>
          <a:p>
            <a:r>
              <a:rPr lang="en-US" sz="2000" dirty="0"/>
              <a:t>In general, companies can deduct the cost of training expenses when it is focused on developing skills related to </a:t>
            </a:r>
            <a:r>
              <a:rPr lang="en-US" sz="2000" b="0" i="0" u="none" strike="noStrike" dirty="0">
                <a:effectLst/>
              </a:rPr>
              <a:t>employees’ </a:t>
            </a:r>
            <a:r>
              <a:rPr lang="en-US" sz="2000" b="0" i="0" u="sng" strike="noStrike" dirty="0">
                <a:effectLst/>
              </a:rPr>
              <a:t>current</a:t>
            </a:r>
            <a:r>
              <a:rPr lang="en-US" sz="2000" b="0" i="0" strike="noStrike" dirty="0">
                <a:effectLst/>
              </a:rPr>
              <a:t> j</a:t>
            </a:r>
            <a:r>
              <a:rPr lang="en-US" sz="2000" b="0" i="0" u="none" strike="noStrike" dirty="0">
                <a:effectLst/>
              </a:rPr>
              <a:t>obs.</a:t>
            </a:r>
          </a:p>
          <a:p>
            <a:pPr lvl="1"/>
            <a:r>
              <a:rPr lang="en-US" sz="1800" dirty="0"/>
              <a:t>Training costs are </a:t>
            </a:r>
            <a:r>
              <a:rPr lang="en-US" sz="1800" u="sng" dirty="0"/>
              <a:t>not</a:t>
            </a:r>
            <a:r>
              <a:rPr lang="en-US" sz="1800" dirty="0"/>
              <a:t> deductible when the program is being used to meet minimum requirements, develop new skills, or prepare for a future job.</a:t>
            </a:r>
            <a:endParaRPr lang="en-US" sz="1800" b="0" i="0" u="none" strike="noStrike" dirty="0">
              <a:effectLst/>
            </a:endParaRPr>
          </a:p>
          <a:p>
            <a:r>
              <a:rPr lang="en-US" sz="2000" dirty="0"/>
              <a:t>In most cases, employees need to claim reimbursements for training expenses above $5,250 as taxable income.</a:t>
            </a:r>
          </a:p>
        </p:txBody>
      </p:sp>
    </p:spTree>
    <p:extLst>
      <p:ext uri="{BB962C8B-B14F-4D97-AF65-F5344CB8AC3E}">
        <p14:creationId xmlns:p14="http://schemas.microsoft.com/office/powerpoint/2010/main" val="2491596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A3BAF07C-C39E-42EB-BB22-8D46691D97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3061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D8E9CF54-0466-4261-9E62-0249E60E1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54" name="Freeform 5">
              <a:extLst>
                <a:ext uri="{FF2B5EF4-FFF2-40B4-BE49-F238E27FC236}">
                  <a16:creationId xmlns:a16="http://schemas.microsoft.com/office/drawing/2014/main" id="{33E32106-E8B1-4F76-9EE6-58537738A3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6">
              <a:extLst>
                <a:ext uri="{FF2B5EF4-FFF2-40B4-BE49-F238E27FC236}">
                  <a16:creationId xmlns:a16="http://schemas.microsoft.com/office/drawing/2014/main" id="{C32C2C46-A045-44FB-8A74-5EBD650C2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7">
              <a:extLst>
                <a:ext uri="{FF2B5EF4-FFF2-40B4-BE49-F238E27FC236}">
                  <a16:creationId xmlns:a16="http://schemas.microsoft.com/office/drawing/2014/main" id="{6A76F79C-6683-4940-BCF7-4BCCCEE40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8">
              <a:extLst>
                <a:ext uri="{FF2B5EF4-FFF2-40B4-BE49-F238E27FC236}">
                  <a16:creationId xmlns:a16="http://schemas.microsoft.com/office/drawing/2014/main" id="{FF4675A3-6D07-4B1F-9BFC-AEBEA1AD0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9">
              <a:extLst>
                <a:ext uri="{FF2B5EF4-FFF2-40B4-BE49-F238E27FC236}">
                  <a16:creationId xmlns:a16="http://schemas.microsoft.com/office/drawing/2014/main" id="{765E127A-B6B7-4B1D-B7BD-6C8C969D29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10">
              <a:extLst>
                <a:ext uri="{FF2B5EF4-FFF2-40B4-BE49-F238E27FC236}">
                  <a16:creationId xmlns:a16="http://schemas.microsoft.com/office/drawing/2014/main" id="{3BCA9D9E-C72C-4751-BFA9-10B85CACE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11">
              <a:extLst>
                <a:ext uri="{FF2B5EF4-FFF2-40B4-BE49-F238E27FC236}">
                  <a16:creationId xmlns:a16="http://schemas.microsoft.com/office/drawing/2014/main" id="{080C708C-69BF-441B-AB75-C98160ED06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12">
              <a:extLst>
                <a:ext uri="{FF2B5EF4-FFF2-40B4-BE49-F238E27FC236}">
                  <a16:creationId xmlns:a16="http://schemas.microsoft.com/office/drawing/2014/main" id="{3E79964E-F8F1-4763-8892-7BC3DAE30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13">
              <a:extLst>
                <a:ext uri="{FF2B5EF4-FFF2-40B4-BE49-F238E27FC236}">
                  <a16:creationId xmlns:a16="http://schemas.microsoft.com/office/drawing/2014/main" id="{FE09592A-FCC9-4AE5-BA0B-730C6F3BBE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14">
              <a:extLst>
                <a:ext uri="{FF2B5EF4-FFF2-40B4-BE49-F238E27FC236}">
                  <a16:creationId xmlns:a16="http://schemas.microsoft.com/office/drawing/2014/main" id="{96448994-820C-4BC1-ABF3-4579C6F99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15">
              <a:extLst>
                <a:ext uri="{FF2B5EF4-FFF2-40B4-BE49-F238E27FC236}">
                  <a16:creationId xmlns:a16="http://schemas.microsoft.com/office/drawing/2014/main" id="{9BB0D192-565A-42B9-B292-CC032D71A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16">
              <a:extLst>
                <a:ext uri="{FF2B5EF4-FFF2-40B4-BE49-F238E27FC236}">
                  <a16:creationId xmlns:a16="http://schemas.microsoft.com/office/drawing/2014/main" id="{6D1CA09C-5F40-4E92-A7E9-D1FCEE512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17">
              <a:extLst>
                <a:ext uri="{FF2B5EF4-FFF2-40B4-BE49-F238E27FC236}">
                  <a16:creationId xmlns:a16="http://schemas.microsoft.com/office/drawing/2014/main" id="{379F5AA5-2E14-4880-A5A6-07AEF2AD8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18">
              <a:extLst>
                <a:ext uri="{FF2B5EF4-FFF2-40B4-BE49-F238E27FC236}">
                  <a16:creationId xmlns:a16="http://schemas.microsoft.com/office/drawing/2014/main" id="{EF14BD32-D239-4DA3-98B3-775207365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19">
              <a:extLst>
                <a:ext uri="{FF2B5EF4-FFF2-40B4-BE49-F238E27FC236}">
                  <a16:creationId xmlns:a16="http://schemas.microsoft.com/office/drawing/2014/main" id="{CF07B250-E5E4-4624-9BD7-8D513A67B7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20">
              <a:extLst>
                <a:ext uri="{FF2B5EF4-FFF2-40B4-BE49-F238E27FC236}">
                  <a16:creationId xmlns:a16="http://schemas.microsoft.com/office/drawing/2014/main" id="{BCC5D120-7C8C-4290-865C-4EE6E4F24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21">
              <a:extLst>
                <a:ext uri="{FF2B5EF4-FFF2-40B4-BE49-F238E27FC236}">
                  <a16:creationId xmlns:a16="http://schemas.microsoft.com/office/drawing/2014/main" id="{C24688C6-CAE5-4EF2-B2BA-A138DA0A2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22">
              <a:extLst>
                <a:ext uri="{FF2B5EF4-FFF2-40B4-BE49-F238E27FC236}">
                  <a16:creationId xmlns:a16="http://schemas.microsoft.com/office/drawing/2014/main" id="{6BD31099-7C13-4901-A04F-632B1CD84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23">
              <a:extLst>
                <a:ext uri="{FF2B5EF4-FFF2-40B4-BE49-F238E27FC236}">
                  <a16:creationId xmlns:a16="http://schemas.microsoft.com/office/drawing/2014/main" id="{679F5FF7-82B2-4033-8FBE-63170C9378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B3D296CC-CA82-4C71-A176-6A9FECDB82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075000"/>
          </a:xfrm>
          <a:custGeom>
            <a:avLst/>
            <a:gdLst>
              <a:gd name="connsiteX0" fmla="*/ 0 w 12192000"/>
              <a:gd name="connsiteY0" fmla="*/ 0 h 2075000"/>
              <a:gd name="connsiteX1" fmla="*/ 12192000 w 12192000"/>
              <a:gd name="connsiteY1" fmla="*/ 0 h 2075000"/>
              <a:gd name="connsiteX2" fmla="*/ 12192000 w 12192000"/>
              <a:gd name="connsiteY2" fmla="*/ 558112 h 2075000"/>
              <a:gd name="connsiteX3" fmla="*/ 12192000 w 12192000"/>
              <a:gd name="connsiteY3" fmla="*/ 750237 h 2075000"/>
              <a:gd name="connsiteX4" fmla="*/ 12192000 w 12192000"/>
              <a:gd name="connsiteY4" fmla="*/ 1726055 h 2075000"/>
              <a:gd name="connsiteX5" fmla="*/ 12113803 w 12192000"/>
              <a:gd name="connsiteY5" fmla="*/ 1734338 h 2075000"/>
              <a:gd name="connsiteX6" fmla="*/ 6753597 w 12192000"/>
              <a:gd name="connsiteY6" fmla="*/ 2057895 h 2075000"/>
              <a:gd name="connsiteX7" fmla="*/ 400746 w 12192000"/>
              <a:gd name="connsiteY7" fmla="*/ 1886552 h 2075000"/>
              <a:gd name="connsiteX8" fmla="*/ 0 w 12192000"/>
              <a:gd name="connsiteY8" fmla="*/ 1849576 h 2075000"/>
              <a:gd name="connsiteX9" fmla="*/ 0 w 12192000"/>
              <a:gd name="connsiteY9" fmla="*/ 750237 h 2075000"/>
              <a:gd name="connsiteX10" fmla="*/ 0 w 12192000"/>
              <a:gd name="connsiteY10" fmla="*/ 558112 h 207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0" h="2075000">
                <a:moveTo>
                  <a:pt x="0" y="0"/>
                </a:moveTo>
                <a:lnTo>
                  <a:pt x="12192000" y="0"/>
                </a:lnTo>
                <a:lnTo>
                  <a:pt x="12192000" y="558112"/>
                </a:lnTo>
                <a:lnTo>
                  <a:pt x="12192000" y="750237"/>
                </a:lnTo>
                <a:lnTo>
                  <a:pt x="12192000" y="1726055"/>
                </a:lnTo>
                <a:lnTo>
                  <a:pt x="12113803" y="1734338"/>
                </a:lnTo>
                <a:cubicBezTo>
                  <a:pt x="10139508" y="1932287"/>
                  <a:pt x="8237152" y="2025290"/>
                  <a:pt x="6753597" y="2057895"/>
                </a:cubicBezTo>
                <a:cubicBezTo>
                  <a:pt x="4940362" y="2097744"/>
                  <a:pt x="2657278" y="2078414"/>
                  <a:pt x="400746" y="1886552"/>
                </a:cubicBezTo>
                <a:lnTo>
                  <a:pt x="0" y="1849576"/>
                </a:lnTo>
                <a:lnTo>
                  <a:pt x="0" y="750237"/>
                </a:lnTo>
                <a:lnTo>
                  <a:pt x="0" y="558112"/>
                </a:lnTo>
                <a:close/>
              </a:path>
            </a:pathLst>
          </a:custGeom>
          <a:solidFill>
            <a:schemeClr val="tx1"/>
          </a:solidFill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E248CF27-E940-40D9-B173-E374A94CF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762608"/>
            <a:ext cx="10481519" cy="1003932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Workers’ Compensation Laws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BE7BBB14-1A24-4642-B9D8-055B27F8B9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721" y="2635976"/>
            <a:ext cx="10283081" cy="3542776"/>
          </a:xfrm>
        </p:spPr>
        <p:txBody>
          <a:bodyPr>
            <a:normAutofit/>
          </a:bodyPr>
          <a:lstStyle/>
          <a:p>
            <a:r>
              <a:rPr lang="en-US" sz="2000" dirty="0"/>
              <a:t>Companies must ensure that employees have the necessary qualifications before they operate equipment or interact with customers.</a:t>
            </a:r>
          </a:p>
          <a:p>
            <a:r>
              <a:rPr lang="en-US" sz="2000" dirty="0"/>
              <a:t>Most states require companies to pay employees their salary or a settlement for injuries they incur during training.</a:t>
            </a:r>
          </a:p>
          <a:p>
            <a:r>
              <a:rPr lang="en-US" sz="2000" dirty="0"/>
              <a:t>Companies can also be liable for on-the-job injuries if they can be tied to </a:t>
            </a:r>
            <a:r>
              <a:rPr lang="en-US" sz="2000" b="1" dirty="0"/>
              <a:t>negligent training</a:t>
            </a:r>
            <a:r>
              <a:rPr lang="en-US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799250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Rectangle 107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1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2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3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4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5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6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7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8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9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0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1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2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3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4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5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6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7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8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9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0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1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172B88-C83D-4ADD-8709-1F6600156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485" y="841375"/>
            <a:ext cx="8190740" cy="1230570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Equality</a:t>
            </a:r>
          </a:p>
        </p:txBody>
      </p:sp>
      <p:sp>
        <p:nvSpPr>
          <p:cNvPr id="135" name="Isosceles Triangle 134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113F15-3B25-4AE2-B8E0-A9D690883B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487" y="2249046"/>
            <a:ext cx="8190738" cy="3802762"/>
          </a:xfrm>
        </p:spPr>
        <p:txBody>
          <a:bodyPr anchor="t">
            <a:normAutofit/>
          </a:bodyPr>
          <a:lstStyle/>
          <a:p>
            <a:r>
              <a:rPr lang="en-US" sz="2000" dirty="0"/>
              <a:t>Ensure equal access to training for all employees, especially those in protected groups.</a:t>
            </a:r>
          </a:p>
          <a:p>
            <a:pPr marL="649281" lvl="1" indent="-174708">
              <a:buFont typeface="Arial" panose="020B0604020202020204" pitchFamily="34" charset="0"/>
              <a:buChar char="•"/>
            </a:pPr>
            <a:r>
              <a:rPr lang="en-US" sz="1800" b="1" dirty="0"/>
              <a:t>Title VII of the Civil Rights Act of 1964</a:t>
            </a:r>
            <a:r>
              <a:rPr lang="en-US" sz="1800" dirty="0"/>
              <a:t> prohibits discrimination based on race, color, religion, gender, or national origin. </a:t>
            </a:r>
          </a:p>
          <a:p>
            <a:pPr marL="649281" lvl="1" indent="-174708">
              <a:buFont typeface="Arial" panose="020B0604020202020204" pitchFamily="34" charset="0"/>
              <a:buChar char="•"/>
            </a:pPr>
            <a:r>
              <a:rPr lang="en-US" sz="1800" dirty="0"/>
              <a:t>The </a:t>
            </a:r>
            <a:r>
              <a:rPr lang="en-US" sz="1800" b="1" dirty="0"/>
              <a:t>Age Discrimination in Employment Act (ADEA) of 1967 </a:t>
            </a:r>
            <a:r>
              <a:rPr lang="en-US" sz="1800" dirty="0"/>
              <a:t>prohibits discrimination against people over the age of 40. </a:t>
            </a:r>
          </a:p>
          <a:p>
            <a:pPr marL="649281" lvl="1" indent="-174708">
              <a:buFont typeface="Arial" panose="020B0604020202020204" pitchFamily="34" charset="0"/>
              <a:buChar char="•"/>
            </a:pPr>
            <a:r>
              <a:rPr lang="en-US" sz="1800" dirty="0"/>
              <a:t>The </a:t>
            </a:r>
            <a:r>
              <a:rPr lang="en-US" sz="1800" b="1" dirty="0"/>
              <a:t>Americans with Disabilities Act (ADA) of 1990 </a:t>
            </a:r>
            <a:r>
              <a:rPr lang="en-US" sz="1800" dirty="0"/>
              <a:t>prohibits discrimination against people with disabilities. </a:t>
            </a:r>
          </a:p>
        </p:txBody>
      </p:sp>
    </p:spTree>
    <p:extLst>
      <p:ext uri="{BB962C8B-B14F-4D97-AF65-F5344CB8AC3E}">
        <p14:creationId xmlns:p14="http://schemas.microsoft.com/office/powerpoint/2010/main" val="994255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>
            <a:extLst>
              <a:ext uri="{FF2B5EF4-FFF2-40B4-BE49-F238E27FC236}">
                <a16:creationId xmlns:a16="http://schemas.microsoft.com/office/drawing/2014/main" id="{8FDFAB5E-BFB6-4290-9F06-1AD4E52A3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52" name="Freeform 5">
              <a:extLst>
                <a:ext uri="{FF2B5EF4-FFF2-40B4-BE49-F238E27FC236}">
                  <a16:creationId xmlns:a16="http://schemas.microsoft.com/office/drawing/2014/main" id="{14FA43FA-82AD-4E41-A5A7-32F0F9DAA7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3" name="Freeform 6">
              <a:extLst>
                <a:ext uri="{FF2B5EF4-FFF2-40B4-BE49-F238E27FC236}">
                  <a16:creationId xmlns:a16="http://schemas.microsoft.com/office/drawing/2014/main" id="{C3C34A1E-706E-4DB7-891E-6FB4762411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7">
              <a:extLst>
                <a:ext uri="{FF2B5EF4-FFF2-40B4-BE49-F238E27FC236}">
                  <a16:creationId xmlns:a16="http://schemas.microsoft.com/office/drawing/2014/main" id="{6E55BE0F-8EA7-4F30-B3FD-8F6DD29BA2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8">
              <a:extLst>
                <a:ext uri="{FF2B5EF4-FFF2-40B4-BE49-F238E27FC236}">
                  <a16:creationId xmlns:a16="http://schemas.microsoft.com/office/drawing/2014/main" id="{3C9F415B-574B-4647-BD72-F211EA3FA7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9">
              <a:extLst>
                <a:ext uri="{FF2B5EF4-FFF2-40B4-BE49-F238E27FC236}">
                  <a16:creationId xmlns:a16="http://schemas.microsoft.com/office/drawing/2014/main" id="{CDD98CAF-1BC1-4BD6-AAD2-68EBF8D8B2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0">
              <a:extLst>
                <a:ext uri="{FF2B5EF4-FFF2-40B4-BE49-F238E27FC236}">
                  <a16:creationId xmlns:a16="http://schemas.microsoft.com/office/drawing/2014/main" id="{FF6CBDDA-3893-44B9-86D9-F1F38D4B5F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1">
              <a:extLst>
                <a:ext uri="{FF2B5EF4-FFF2-40B4-BE49-F238E27FC236}">
                  <a16:creationId xmlns:a16="http://schemas.microsoft.com/office/drawing/2014/main" id="{5FEF4109-DC7B-4C15-9C2D-53A69A120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12">
              <a:extLst>
                <a:ext uri="{FF2B5EF4-FFF2-40B4-BE49-F238E27FC236}">
                  <a16:creationId xmlns:a16="http://schemas.microsoft.com/office/drawing/2014/main" id="{140DAA94-BB0A-4185-97AF-CB63182E85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13">
              <a:extLst>
                <a:ext uri="{FF2B5EF4-FFF2-40B4-BE49-F238E27FC236}">
                  <a16:creationId xmlns:a16="http://schemas.microsoft.com/office/drawing/2014/main" id="{114C7C3A-04DD-4CC1-A272-F2578FE23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14">
              <a:extLst>
                <a:ext uri="{FF2B5EF4-FFF2-40B4-BE49-F238E27FC236}">
                  <a16:creationId xmlns:a16="http://schemas.microsoft.com/office/drawing/2014/main" id="{4AA1C8D2-B988-4C8F-97B7-229630F2AD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15">
              <a:extLst>
                <a:ext uri="{FF2B5EF4-FFF2-40B4-BE49-F238E27FC236}">
                  <a16:creationId xmlns:a16="http://schemas.microsoft.com/office/drawing/2014/main" id="{D5621FCD-0E62-4332-965D-80FA0EF809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16">
              <a:extLst>
                <a:ext uri="{FF2B5EF4-FFF2-40B4-BE49-F238E27FC236}">
                  <a16:creationId xmlns:a16="http://schemas.microsoft.com/office/drawing/2014/main" id="{D1E7C9B8-4AA1-43A1-A547-785A413952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17">
              <a:extLst>
                <a:ext uri="{FF2B5EF4-FFF2-40B4-BE49-F238E27FC236}">
                  <a16:creationId xmlns:a16="http://schemas.microsoft.com/office/drawing/2014/main" id="{01F4C519-3639-48B7-A720-466A40BF17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18">
              <a:extLst>
                <a:ext uri="{FF2B5EF4-FFF2-40B4-BE49-F238E27FC236}">
                  <a16:creationId xmlns:a16="http://schemas.microsoft.com/office/drawing/2014/main" id="{939AFA97-19A9-4DA4-A478-A3E31B83B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19">
              <a:extLst>
                <a:ext uri="{FF2B5EF4-FFF2-40B4-BE49-F238E27FC236}">
                  <a16:creationId xmlns:a16="http://schemas.microsoft.com/office/drawing/2014/main" id="{901126FE-0E00-4313-BDE9-CF2C04D96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20">
              <a:extLst>
                <a:ext uri="{FF2B5EF4-FFF2-40B4-BE49-F238E27FC236}">
                  <a16:creationId xmlns:a16="http://schemas.microsoft.com/office/drawing/2014/main" id="{1D31F0FA-D603-49E8-B72E-7665CF9A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21">
              <a:extLst>
                <a:ext uri="{FF2B5EF4-FFF2-40B4-BE49-F238E27FC236}">
                  <a16:creationId xmlns:a16="http://schemas.microsoft.com/office/drawing/2014/main" id="{28C24D97-A4EA-4764-AEE5-61C0892F66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22">
              <a:extLst>
                <a:ext uri="{FF2B5EF4-FFF2-40B4-BE49-F238E27FC236}">
                  <a16:creationId xmlns:a16="http://schemas.microsoft.com/office/drawing/2014/main" id="{C6B724DA-22AE-4918-B782-3E7CD485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23">
              <a:extLst>
                <a:ext uri="{FF2B5EF4-FFF2-40B4-BE49-F238E27FC236}">
                  <a16:creationId xmlns:a16="http://schemas.microsoft.com/office/drawing/2014/main" id="{9F6E83DB-ADF8-409A-95CF-41BE0E028F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24">
              <a:extLst>
                <a:ext uri="{FF2B5EF4-FFF2-40B4-BE49-F238E27FC236}">
                  <a16:creationId xmlns:a16="http://schemas.microsoft.com/office/drawing/2014/main" id="{C83EE84C-89F7-406E-959C-8E3518D3E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25">
              <a:extLst>
                <a:ext uri="{FF2B5EF4-FFF2-40B4-BE49-F238E27FC236}">
                  <a16:creationId xmlns:a16="http://schemas.microsoft.com/office/drawing/2014/main" id="{209B50F9-709E-4054-AD5F-814AD7459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49" name="Rectangle 48">
            <a:extLst>
              <a:ext uri="{FF2B5EF4-FFF2-40B4-BE49-F238E27FC236}">
                <a16:creationId xmlns:a16="http://schemas.microsoft.com/office/drawing/2014/main" id="{7D490819-5666-421A-BA38-5BB7F760B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54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C5831F-A41E-4F26-821B-FD430E6D196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690112"/>
            <a:ext cx="3988993" cy="212209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Accessibility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689CC-BDA0-4B10-85BA-1CFBDC3D1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4226" y="960120"/>
            <a:ext cx="6186094" cy="4171278"/>
          </a:xfrm>
        </p:spPr>
        <p:txBody>
          <a:bodyPr>
            <a:normAutofit/>
          </a:bodyPr>
          <a:lstStyle/>
          <a:p>
            <a:pPr marL="183394" indent="-174708">
              <a:buFont typeface="Arial" panose="020B0604020202020204" pitchFamily="34" charset="0"/>
              <a:buChar char="•"/>
            </a:pPr>
            <a:r>
              <a:rPr lang="en-US" sz="2000" dirty="0"/>
              <a:t>In the context of training, the ADA requires:</a:t>
            </a:r>
          </a:p>
          <a:p>
            <a:pPr marL="640594" lvl="1" indent="-174708">
              <a:buFont typeface="Arial" panose="020B0604020202020204" pitchFamily="34" charset="0"/>
              <a:buChar char="•"/>
            </a:pPr>
            <a:r>
              <a:rPr lang="en-US" sz="1800" dirty="0"/>
              <a:t>Employers to make all training and materials accessible, and</a:t>
            </a:r>
          </a:p>
          <a:p>
            <a:pPr marL="640594" lvl="1" indent="-174708">
              <a:buFont typeface="Arial" panose="020B0604020202020204" pitchFamily="34" charset="0"/>
              <a:buChar char="•"/>
            </a:pPr>
            <a:r>
              <a:rPr lang="en-US" sz="1800" dirty="0"/>
              <a:t>Educational institutions to make e-learning courses accessible.</a:t>
            </a:r>
          </a:p>
        </p:txBody>
      </p:sp>
      <p:pic>
        <p:nvPicPr>
          <p:cNvPr id="1026" name="Picture 2" descr="Person wearing headphones and using an accessible keyboard to access content on a laptop">
            <a:hlinkClick r:id="rId3"/>
            <a:extLst>
              <a:ext uri="{FF2B5EF4-FFF2-40B4-BE49-F238E27FC236}">
                <a16:creationId xmlns:a16="http://schemas.microsoft.com/office/drawing/2014/main" id="{8B7EBE8D-29D9-488E-B163-DC6074941E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330" y="2653960"/>
            <a:ext cx="3657854" cy="2448773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0051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90F08744-9D7B-4693-B8D6-2A5210AE96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32">
            <a:extLst>
              <a:ext uri="{FF2B5EF4-FFF2-40B4-BE49-F238E27FC236}">
                <a16:creationId xmlns:a16="http://schemas.microsoft.com/office/drawing/2014/main" id="{5B2E630F-F386-44FA-B1A1-C10A9BF43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55" name="Freeform: Shape 54">
            <a:extLst>
              <a:ext uri="{FF2B5EF4-FFF2-40B4-BE49-F238E27FC236}">
                <a16:creationId xmlns:a16="http://schemas.microsoft.com/office/drawing/2014/main" id="{73567C09-8B4D-49A6-A711-C44C5807D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DE63B9-5A12-47FF-B143-7F554ABC9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2349925"/>
            <a:ext cx="2441894" cy="2456442"/>
          </a:xfrm>
        </p:spPr>
        <p:txBody>
          <a:bodyPr>
            <a:normAutofit/>
          </a:bodyPr>
          <a:lstStyle/>
          <a:p>
            <a:r>
              <a:rPr lang="en-US" dirty="0"/>
              <a:t>Copyright Laws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10F6B9-3A61-437F-84B7-B3FF0A4F8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6319" y="1111249"/>
            <a:ext cx="6554001" cy="4635503"/>
          </a:xfrm>
        </p:spPr>
        <p:txBody>
          <a:bodyPr>
            <a:normAutofit/>
          </a:bodyPr>
          <a:lstStyle/>
          <a:p>
            <a:r>
              <a:rPr lang="en-US" sz="2000" dirty="0"/>
              <a:t>In most situations, companies must obtain the owner’s permission or pay a fee to use copyrighted material in training.</a:t>
            </a:r>
          </a:p>
          <a:p>
            <a:r>
              <a:rPr lang="en-US" sz="2000" dirty="0"/>
              <a:t>Under the </a:t>
            </a:r>
            <a:r>
              <a:rPr lang="en-US" sz="2000" b="1" dirty="0"/>
              <a:t>fair use doctrine</a:t>
            </a:r>
            <a:r>
              <a:rPr lang="en-US" sz="2000" dirty="0"/>
              <a:t>, companies can use small amounts of copyrighted material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without paying a fee or asking </a:t>
            </a:r>
            <a:r>
              <a:rPr lang="en-US" sz="2000" dirty="0"/>
              <a:t>permission if they meet certain criteria.</a:t>
            </a:r>
          </a:p>
        </p:txBody>
      </p:sp>
    </p:spTree>
    <p:extLst>
      <p:ext uri="{BB962C8B-B14F-4D97-AF65-F5344CB8AC3E}">
        <p14:creationId xmlns:p14="http://schemas.microsoft.com/office/powerpoint/2010/main" val="13228359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4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5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6" name="Rectangle 65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DE2ED2-2B43-45A1-86F4-D57FFB483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459" y="960120"/>
            <a:ext cx="3865695" cy="417127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Documentation</a:t>
            </a: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6EDCB1-B825-4BD3-BB2E-D547111A6B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164" y="960120"/>
            <a:ext cx="5511800" cy="4171278"/>
          </a:xfrm>
        </p:spPr>
        <p:txBody>
          <a:bodyPr>
            <a:normAutofit/>
          </a:bodyPr>
          <a:lstStyle/>
          <a:p>
            <a:r>
              <a:rPr lang="en-US" sz="2000" dirty="0"/>
              <a:t>To ensure compliance, document!</a:t>
            </a:r>
          </a:p>
          <a:p>
            <a:r>
              <a:rPr lang="en-US" sz="2000" dirty="0"/>
              <a:t>Training records must be accurate and kept confidential.</a:t>
            </a:r>
          </a:p>
          <a:p>
            <a:r>
              <a:rPr lang="en-US" sz="2000" dirty="0"/>
              <a:t>Employees must be informed when their training records are used to make other HRM decisions.</a:t>
            </a:r>
          </a:p>
        </p:txBody>
      </p:sp>
    </p:spTree>
    <p:extLst>
      <p:ext uri="{BB962C8B-B14F-4D97-AF65-F5344CB8AC3E}">
        <p14:creationId xmlns:p14="http://schemas.microsoft.com/office/powerpoint/2010/main" val="11279379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436</Words>
  <Application>Microsoft Office PowerPoint</Application>
  <PresentationFormat>Widescreen</PresentationFormat>
  <Paragraphs>43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Rockwell</vt:lpstr>
      <vt:lpstr>Wingdings</vt:lpstr>
      <vt:lpstr>Atlas</vt:lpstr>
      <vt:lpstr>Legal Issues in Training and Development</vt:lpstr>
      <vt:lpstr>Legal Compliance</vt:lpstr>
      <vt:lpstr>Fair Labor Standards Act</vt:lpstr>
      <vt:lpstr>Tax Laws</vt:lpstr>
      <vt:lpstr>Workers’ Compensation Laws</vt:lpstr>
      <vt:lpstr>Equality</vt:lpstr>
      <vt:lpstr>Accessibility</vt:lpstr>
      <vt:lpstr>Copyright Laws</vt:lpstr>
      <vt:lpstr>Documentation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and T&amp;D</dc:title>
  <dc:creator>Quarton, Amy J.</dc:creator>
  <cp:lastModifiedBy>Quarton, Amy J.</cp:lastModifiedBy>
  <cp:revision>38</cp:revision>
  <cp:lastPrinted>2021-07-14T18:01:40Z</cp:lastPrinted>
  <dcterms:created xsi:type="dcterms:W3CDTF">2021-02-10T03:24:09Z</dcterms:created>
  <dcterms:modified xsi:type="dcterms:W3CDTF">2021-07-25T08:25:37Z</dcterms:modified>
</cp:coreProperties>
</file>