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86" r:id="rId2"/>
    <p:sldId id="594" r:id="rId3"/>
    <p:sldId id="587" r:id="rId4"/>
    <p:sldId id="591" r:id="rId5"/>
    <p:sldId id="267" r:id="rId6"/>
    <p:sldId id="599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90" autoAdjust="0"/>
    <p:restoredTop sz="60209" autoAdjust="0"/>
  </p:normalViewPr>
  <p:slideViewPr>
    <p:cSldViewPr snapToGrid="0">
      <p:cViewPr varScale="1">
        <p:scale>
          <a:sx n="50" d="100"/>
          <a:sy n="50" d="100"/>
        </p:scale>
        <p:origin x="2214" y="5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4CBE1-BEC3-435F-90EF-91C0B93FF87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325232-664B-4F74-ACB3-4205B8E1819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Break learning into short sessions of no longer than 20 minutes.</a:t>
          </a:r>
        </a:p>
      </dgm:t>
    </dgm:pt>
    <dgm:pt modelId="{3B5AF4A2-5BA0-47CD-9FF5-EE1BA76DB527}" type="parTrans" cxnId="{D55D380F-5001-4A48-BA9F-285B0CBA2974}">
      <dgm:prSet/>
      <dgm:spPr/>
      <dgm:t>
        <a:bodyPr/>
        <a:lstStyle/>
        <a:p>
          <a:endParaRPr lang="en-US" sz="2000"/>
        </a:p>
      </dgm:t>
    </dgm:pt>
    <dgm:pt modelId="{9B4907B5-D0C8-45C6-99D3-3A617AF4081B}" type="sibTrans" cxnId="{D55D380F-5001-4A48-BA9F-285B0CBA2974}">
      <dgm:prSet/>
      <dgm:spPr/>
      <dgm:t>
        <a:bodyPr/>
        <a:lstStyle/>
        <a:p>
          <a:endParaRPr lang="en-US" sz="2000"/>
        </a:p>
      </dgm:t>
    </dgm:pt>
    <dgm:pt modelId="{8FDE9A09-796E-4CF5-8368-E81DC86D4F3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Introduce novelty with pictures, stories, speakers, or fun activities. </a:t>
          </a:r>
        </a:p>
      </dgm:t>
    </dgm:pt>
    <dgm:pt modelId="{27B2C852-119B-4E61-BD60-5D334861078F}" type="parTrans" cxnId="{0CBF7480-9D43-45FB-93FC-E1AD9D15BD74}">
      <dgm:prSet/>
      <dgm:spPr/>
      <dgm:t>
        <a:bodyPr/>
        <a:lstStyle/>
        <a:p>
          <a:endParaRPr lang="en-US" sz="2000"/>
        </a:p>
      </dgm:t>
    </dgm:pt>
    <dgm:pt modelId="{23027EDF-DCC0-4852-9143-FAF0A9305D0D}" type="sibTrans" cxnId="{0CBF7480-9D43-45FB-93FC-E1AD9D15BD74}">
      <dgm:prSet/>
      <dgm:spPr/>
      <dgm:t>
        <a:bodyPr/>
        <a:lstStyle/>
        <a:p>
          <a:endParaRPr lang="en-US" sz="2000"/>
        </a:p>
      </dgm:t>
    </dgm:pt>
    <dgm:pt modelId="{C4B6C8F0-3074-4A0B-AC35-9EC2AF5AB0A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Incorporate </a:t>
          </a:r>
          <a:r>
            <a:rPr lang="en-US" sz="2000" b="1" dirty="0"/>
            <a:t>application-based assignments </a:t>
          </a:r>
          <a:r>
            <a:rPr lang="en-US" sz="2000" dirty="0"/>
            <a:t>that ask</a:t>
          </a:r>
          <a:r>
            <a:rPr lang="en-US" sz="2000" b="1" dirty="0"/>
            <a:t> </a:t>
          </a:r>
          <a:r>
            <a:rPr lang="en-US" sz="2000" dirty="0"/>
            <a:t>trainees apply training to work problems.</a:t>
          </a:r>
        </a:p>
      </dgm:t>
    </dgm:pt>
    <dgm:pt modelId="{DCA63CDA-8594-4302-AD58-876754DDBC03}" type="parTrans" cxnId="{5750E0D8-1C2D-40F5-A4EA-CDFD32E4B943}">
      <dgm:prSet/>
      <dgm:spPr/>
      <dgm:t>
        <a:bodyPr/>
        <a:lstStyle/>
        <a:p>
          <a:endParaRPr lang="en-US" sz="2000"/>
        </a:p>
      </dgm:t>
    </dgm:pt>
    <dgm:pt modelId="{566D01C3-5F6E-4C46-B2D8-CC79F8F6EEE8}" type="sibTrans" cxnId="{5750E0D8-1C2D-40F5-A4EA-CDFD32E4B943}">
      <dgm:prSet/>
      <dgm:spPr/>
      <dgm:t>
        <a:bodyPr/>
        <a:lstStyle/>
        <a:p>
          <a:endParaRPr lang="en-US" sz="2000"/>
        </a:p>
      </dgm:t>
    </dgm:pt>
    <dgm:pt modelId="{869BB421-1D59-418A-9B7D-6C76501A221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Use metaphors and </a:t>
          </a:r>
          <a:r>
            <a:rPr lang="en-US" sz="2000" b="1" dirty="0"/>
            <a:t>mnemonics</a:t>
          </a:r>
          <a:r>
            <a:rPr lang="en-US" sz="2000" dirty="0"/>
            <a:t>, or acronyms in which the first letter of the word represents a component of the topic.</a:t>
          </a:r>
        </a:p>
      </dgm:t>
    </dgm:pt>
    <dgm:pt modelId="{19823CBB-2796-4822-9DD8-BF0387674AAB}" type="sibTrans" cxnId="{0729CC67-02A8-41A7-AA20-94C809AF50B2}">
      <dgm:prSet/>
      <dgm:spPr/>
      <dgm:t>
        <a:bodyPr/>
        <a:lstStyle/>
        <a:p>
          <a:endParaRPr lang="en-US" sz="2000"/>
        </a:p>
      </dgm:t>
    </dgm:pt>
    <dgm:pt modelId="{330603A0-EA57-4000-83CC-4B617E6E8092}" type="parTrans" cxnId="{0729CC67-02A8-41A7-AA20-94C809AF50B2}">
      <dgm:prSet/>
      <dgm:spPr/>
      <dgm:t>
        <a:bodyPr/>
        <a:lstStyle/>
        <a:p>
          <a:endParaRPr lang="en-US" sz="2000"/>
        </a:p>
      </dgm:t>
    </dgm:pt>
    <dgm:pt modelId="{1D14C4AE-5A23-4245-AEFB-31CAEC6141FB}" type="pres">
      <dgm:prSet presAssocID="{03E4CBE1-BEC3-435F-90EF-91C0B93FF872}" presName="root" presStyleCnt="0">
        <dgm:presLayoutVars>
          <dgm:dir/>
          <dgm:resizeHandles val="exact"/>
        </dgm:presLayoutVars>
      </dgm:prSet>
      <dgm:spPr/>
    </dgm:pt>
    <dgm:pt modelId="{B553F482-79D9-4FC2-A432-0A2EB5E868ED}" type="pres">
      <dgm:prSet presAssocID="{CE325232-664B-4F74-ACB3-4205B8E18196}" presName="compNode" presStyleCnt="0"/>
      <dgm:spPr/>
    </dgm:pt>
    <dgm:pt modelId="{6425F6B2-94C8-4CC7-A680-FE0A1393382C}" type="pres">
      <dgm:prSet presAssocID="{CE325232-664B-4F74-ACB3-4205B8E18196}" presName="bgRect" presStyleLbl="bgShp" presStyleIdx="0" presStyleCnt="4"/>
      <dgm:spPr>
        <a:solidFill>
          <a:schemeClr val="bg1">
            <a:lumMod val="85000"/>
          </a:schemeClr>
        </a:solidFill>
      </dgm:spPr>
    </dgm:pt>
    <dgm:pt modelId="{06B05224-2598-4F69-BD47-7426D281B7F2}" type="pres">
      <dgm:prSet presAssocID="{CE325232-664B-4F74-ACB3-4205B8E1819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 25% with solid fill"/>
        </a:ext>
      </dgm:extLst>
    </dgm:pt>
    <dgm:pt modelId="{8AED1C92-4DB2-469B-A7BD-B39668B7E93B}" type="pres">
      <dgm:prSet presAssocID="{CE325232-664B-4F74-ACB3-4205B8E18196}" presName="spaceRect" presStyleCnt="0"/>
      <dgm:spPr/>
    </dgm:pt>
    <dgm:pt modelId="{16D8A5B9-5A76-4A83-946D-D58BC9E62560}" type="pres">
      <dgm:prSet presAssocID="{CE325232-664B-4F74-ACB3-4205B8E18196}" presName="parTx" presStyleLbl="revTx" presStyleIdx="0" presStyleCnt="4">
        <dgm:presLayoutVars>
          <dgm:chMax val="0"/>
          <dgm:chPref val="0"/>
        </dgm:presLayoutVars>
      </dgm:prSet>
      <dgm:spPr/>
    </dgm:pt>
    <dgm:pt modelId="{0F848F46-F200-4A0F-AD7F-3B469B6EF256}" type="pres">
      <dgm:prSet presAssocID="{9B4907B5-D0C8-45C6-99D3-3A617AF4081B}" presName="sibTrans" presStyleCnt="0"/>
      <dgm:spPr/>
    </dgm:pt>
    <dgm:pt modelId="{EB486C87-E8CC-431F-A91A-DD10E21AF8C1}" type="pres">
      <dgm:prSet presAssocID="{869BB421-1D59-418A-9B7D-6C76501A2218}" presName="compNode" presStyleCnt="0"/>
      <dgm:spPr/>
    </dgm:pt>
    <dgm:pt modelId="{07F1CBA7-E400-4F46-8FAD-4C960E229C02}" type="pres">
      <dgm:prSet presAssocID="{869BB421-1D59-418A-9B7D-6C76501A2218}" presName="bgRect" presStyleLbl="bgShp" presStyleIdx="1" presStyleCnt="4"/>
      <dgm:spPr>
        <a:solidFill>
          <a:schemeClr val="bg1">
            <a:lumMod val="85000"/>
          </a:schemeClr>
        </a:solidFill>
      </dgm:spPr>
    </dgm:pt>
    <dgm:pt modelId="{6EB44F3A-34CA-4636-B9C1-0A079C180424}" type="pres">
      <dgm:prSet presAssocID="{869BB421-1D59-418A-9B7D-6C76501A221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11FD0E4D-6F01-4522-9C2E-F702D8FD5E7A}" type="pres">
      <dgm:prSet presAssocID="{869BB421-1D59-418A-9B7D-6C76501A2218}" presName="spaceRect" presStyleCnt="0"/>
      <dgm:spPr/>
    </dgm:pt>
    <dgm:pt modelId="{9ED303CA-03D6-4565-BBF2-7DEBD5E7EF8E}" type="pres">
      <dgm:prSet presAssocID="{869BB421-1D59-418A-9B7D-6C76501A2218}" presName="parTx" presStyleLbl="revTx" presStyleIdx="1" presStyleCnt="4">
        <dgm:presLayoutVars>
          <dgm:chMax val="0"/>
          <dgm:chPref val="0"/>
        </dgm:presLayoutVars>
      </dgm:prSet>
      <dgm:spPr/>
    </dgm:pt>
    <dgm:pt modelId="{BD76AD94-60B0-4D1F-9284-0E40C898FCE3}" type="pres">
      <dgm:prSet presAssocID="{19823CBB-2796-4822-9DD8-BF0387674AAB}" presName="sibTrans" presStyleCnt="0"/>
      <dgm:spPr/>
    </dgm:pt>
    <dgm:pt modelId="{8E32AA7A-5501-4549-8F06-99DE665DE0E4}" type="pres">
      <dgm:prSet presAssocID="{8FDE9A09-796E-4CF5-8368-E81DC86D4F3B}" presName="compNode" presStyleCnt="0"/>
      <dgm:spPr/>
    </dgm:pt>
    <dgm:pt modelId="{2695CB6E-B0A9-47CD-8893-91F0F57E82D3}" type="pres">
      <dgm:prSet presAssocID="{8FDE9A09-796E-4CF5-8368-E81DC86D4F3B}" presName="bgRect" presStyleLbl="bgShp" presStyleIdx="2" presStyleCnt="4"/>
      <dgm:spPr>
        <a:solidFill>
          <a:schemeClr val="bg1">
            <a:lumMod val="85000"/>
          </a:schemeClr>
        </a:solidFill>
      </dgm:spPr>
    </dgm:pt>
    <dgm:pt modelId="{CF582DBE-AC4C-41F5-AF5F-B4D946C4230D}" type="pres">
      <dgm:prSet presAssocID="{8FDE9A09-796E-4CF5-8368-E81DC86D4F3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rytelling with solid fill"/>
        </a:ext>
      </dgm:extLst>
    </dgm:pt>
    <dgm:pt modelId="{50E13833-0BC9-424D-A88A-637731CA97D3}" type="pres">
      <dgm:prSet presAssocID="{8FDE9A09-796E-4CF5-8368-E81DC86D4F3B}" presName="spaceRect" presStyleCnt="0"/>
      <dgm:spPr/>
    </dgm:pt>
    <dgm:pt modelId="{A9E2C70F-928C-4CFE-9C18-EEBB97B691ED}" type="pres">
      <dgm:prSet presAssocID="{8FDE9A09-796E-4CF5-8368-E81DC86D4F3B}" presName="parTx" presStyleLbl="revTx" presStyleIdx="2" presStyleCnt="4">
        <dgm:presLayoutVars>
          <dgm:chMax val="0"/>
          <dgm:chPref val="0"/>
        </dgm:presLayoutVars>
      </dgm:prSet>
      <dgm:spPr/>
    </dgm:pt>
    <dgm:pt modelId="{992746C6-F212-4F67-9268-D1FE081B98C1}" type="pres">
      <dgm:prSet presAssocID="{23027EDF-DCC0-4852-9143-FAF0A9305D0D}" presName="sibTrans" presStyleCnt="0"/>
      <dgm:spPr/>
    </dgm:pt>
    <dgm:pt modelId="{7DEF6018-8ABE-4308-9A31-A797158C4CD3}" type="pres">
      <dgm:prSet presAssocID="{C4B6C8F0-3074-4A0B-AC35-9EC2AF5AB0A3}" presName="compNode" presStyleCnt="0"/>
      <dgm:spPr/>
    </dgm:pt>
    <dgm:pt modelId="{9790A511-91FD-473D-8ADC-21DDFD525EAD}" type="pres">
      <dgm:prSet presAssocID="{C4B6C8F0-3074-4A0B-AC35-9EC2AF5AB0A3}" presName="bgRect" presStyleLbl="bgShp" presStyleIdx="3" presStyleCnt="4"/>
      <dgm:spPr>
        <a:solidFill>
          <a:schemeClr val="bg1">
            <a:lumMod val="85000"/>
          </a:schemeClr>
        </a:solidFill>
      </dgm:spPr>
    </dgm:pt>
    <dgm:pt modelId="{9D585235-E642-489F-85C1-D7CE385A0553}" type="pres">
      <dgm:prSet presAssocID="{C4B6C8F0-3074-4A0B-AC35-9EC2AF5AB0A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uzzle pieces with solid fill"/>
        </a:ext>
      </dgm:extLst>
    </dgm:pt>
    <dgm:pt modelId="{B51D5801-EB10-4CA4-9A3F-8075A5CCF0D5}" type="pres">
      <dgm:prSet presAssocID="{C4B6C8F0-3074-4A0B-AC35-9EC2AF5AB0A3}" presName="spaceRect" presStyleCnt="0"/>
      <dgm:spPr/>
    </dgm:pt>
    <dgm:pt modelId="{DB023332-E594-4158-9696-6E4C9F5D7808}" type="pres">
      <dgm:prSet presAssocID="{C4B6C8F0-3074-4A0B-AC35-9EC2AF5AB0A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55D380F-5001-4A48-BA9F-285B0CBA2974}" srcId="{03E4CBE1-BEC3-435F-90EF-91C0B93FF872}" destId="{CE325232-664B-4F74-ACB3-4205B8E18196}" srcOrd="0" destOrd="0" parTransId="{3B5AF4A2-5BA0-47CD-9FF5-EE1BA76DB527}" sibTransId="{9B4907B5-D0C8-45C6-99D3-3A617AF4081B}"/>
    <dgm:cxn modelId="{13A97117-B99B-4506-94A6-E686A2037E05}" type="presOf" srcId="{CE325232-664B-4F74-ACB3-4205B8E18196}" destId="{16D8A5B9-5A76-4A83-946D-D58BC9E62560}" srcOrd="0" destOrd="0" presId="urn:microsoft.com/office/officeart/2018/2/layout/IconVerticalSolidList"/>
    <dgm:cxn modelId="{9167A319-AE72-45C8-A18E-5D7AADB51660}" type="presOf" srcId="{8FDE9A09-796E-4CF5-8368-E81DC86D4F3B}" destId="{A9E2C70F-928C-4CFE-9C18-EEBB97B691ED}" srcOrd="0" destOrd="0" presId="urn:microsoft.com/office/officeart/2018/2/layout/IconVerticalSolidList"/>
    <dgm:cxn modelId="{93960328-F947-4358-A27C-3E51944856DA}" type="presOf" srcId="{C4B6C8F0-3074-4A0B-AC35-9EC2AF5AB0A3}" destId="{DB023332-E594-4158-9696-6E4C9F5D7808}" srcOrd="0" destOrd="0" presId="urn:microsoft.com/office/officeart/2018/2/layout/IconVerticalSolidList"/>
    <dgm:cxn modelId="{7D16C12A-BD15-41CC-B67F-9B0F43358512}" type="presOf" srcId="{869BB421-1D59-418A-9B7D-6C76501A2218}" destId="{9ED303CA-03D6-4565-BBF2-7DEBD5E7EF8E}" srcOrd="0" destOrd="0" presId="urn:microsoft.com/office/officeart/2018/2/layout/IconVerticalSolidList"/>
    <dgm:cxn modelId="{0729CC67-02A8-41A7-AA20-94C809AF50B2}" srcId="{03E4CBE1-BEC3-435F-90EF-91C0B93FF872}" destId="{869BB421-1D59-418A-9B7D-6C76501A2218}" srcOrd="1" destOrd="0" parTransId="{330603A0-EA57-4000-83CC-4B617E6E8092}" sibTransId="{19823CBB-2796-4822-9DD8-BF0387674AAB}"/>
    <dgm:cxn modelId="{0CBF7480-9D43-45FB-93FC-E1AD9D15BD74}" srcId="{03E4CBE1-BEC3-435F-90EF-91C0B93FF872}" destId="{8FDE9A09-796E-4CF5-8368-E81DC86D4F3B}" srcOrd="2" destOrd="0" parTransId="{27B2C852-119B-4E61-BD60-5D334861078F}" sibTransId="{23027EDF-DCC0-4852-9143-FAF0A9305D0D}"/>
    <dgm:cxn modelId="{31FE6CD0-F20D-4A86-8A4D-4B39E963B480}" type="presOf" srcId="{03E4CBE1-BEC3-435F-90EF-91C0B93FF872}" destId="{1D14C4AE-5A23-4245-AEFB-31CAEC6141FB}" srcOrd="0" destOrd="0" presId="urn:microsoft.com/office/officeart/2018/2/layout/IconVerticalSolidList"/>
    <dgm:cxn modelId="{5750E0D8-1C2D-40F5-A4EA-CDFD32E4B943}" srcId="{03E4CBE1-BEC3-435F-90EF-91C0B93FF872}" destId="{C4B6C8F0-3074-4A0B-AC35-9EC2AF5AB0A3}" srcOrd="3" destOrd="0" parTransId="{DCA63CDA-8594-4302-AD58-876754DDBC03}" sibTransId="{566D01C3-5F6E-4C46-B2D8-CC79F8F6EEE8}"/>
    <dgm:cxn modelId="{AD557B43-45C9-4B12-A361-54D14F980EA8}" type="presParOf" srcId="{1D14C4AE-5A23-4245-AEFB-31CAEC6141FB}" destId="{B553F482-79D9-4FC2-A432-0A2EB5E868ED}" srcOrd="0" destOrd="0" presId="urn:microsoft.com/office/officeart/2018/2/layout/IconVerticalSolidList"/>
    <dgm:cxn modelId="{B47A9A97-7182-4335-8991-9788557FB2B5}" type="presParOf" srcId="{B553F482-79D9-4FC2-A432-0A2EB5E868ED}" destId="{6425F6B2-94C8-4CC7-A680-FE0A1393382C}" srcOrd="0" destOrd="0" presId="urn:microsoft.com/office/officeart/2018/2/layout/IconVerticalSolidList"/>
    <dgm:cxn modelId="{9DA6B52C-9522-4ACE-B757-1593F1642CE4}" type="presParOf" srcId="{B553F482-79D9-4FC2-A432-0A2EB5E868ED}" destId="{06B05224-2598-4F69-BD47-7426D281B7F2}" srcOrd="1" destOrd="0" presId="urn:microsoft.com/office/officeart/2018/2/layout/IconVerticalSolidList"/>
    <dgm:cxn modelId="{7FB23779-AED5-4B3E-9D2B-099957ABED2E}" type="presParOf" srcId="{B553F482-79D9-4FC2-A432-0A2EB5E868ED}" destId="{8AED1C92-4DB2-469B-A7BD-B39668B7E93B}" srcOrd="2" destOrd="0" presId="urn:microsoft.com/office/officeart/2018/2/layout/IconVerticalSolidList"/>
    <dgm:cxn modelId="{E948E87C-0EFF-4817-9553-72592F4D28CB}" type="presParOf" srcId="{B553F482-79D9-4FC2-A432-0A2EB5E868ED}" destId="{16D8A5B9-5A76-4A83-946D-D58BC9E62560}" srcOrd="3" destOrd="0" presId="urn:microsoft.com/office/officeart/2018/2/layout/IconVerticalSolidList"/>
    <dgm:cxn modelId="{3B50DE0A-4D99-488B-9C4F-673B8291BA63}" type="presParOf" srcId="{1D14C4AE-5A23-4245-AEFB-31CAEC6141FB}" destId="{0F848F46-F200-4A0F-AD7F-3B469B6EF256}" srcOrd="1" destOrd="0" presId="urn:microsoft.com/office/officeart/2018/2/layout/IconVerticalSolidList"/>
    <dgm:cxn modelId="{29C8B837-C2AB-49B0-BDD9-B61274DEC601}" type="presParOf" srcId="{1D14C4AE-5A23-4245-AEFB-31CAEC6141FB}" destId="{EB486C87-E8CC-431F-A91A-DD10E21AF8C1}" srcOrd="2" destOrd="0" presId="urn:microsoft.com/office/officeart/2018/2/layout/IconVerticalSolidList"/>
    <dgm:cxn modelId="{2FE534F9-36A9-4C3C-B04E-FCAB3BC89975}" type="presParOf" srcId="{EB486C87-E8CC-431F-A91A-DD10E21AF8C1}" destId="{07F1CBA7-E400-4F46-8FAD-4C960E229C02}" srcOrd="0" destOrd="0" presId="urn:microsoft.com/office/officeart/2018/2/layout/IconVerticalSolidList"/>
    <dgm:cxn modelId="{17F300FB-25AE-4E98-862F-90A95720A65F}" type="presParOf" srcId="{EB486C87-E8CC-431F-A91A-DD10E21AF8C1}" destId="{6EB44F3A-34CA-4636-B9C1-0A079C180424}" srcOrd="1" destOrd="0" presId="urn:microsoft.com/office/officeart/2018/2/layout/IconVerticalSolidList"/>
    <dgm:cxn modelId="{4A7DC4F0-8D52-431D-BC66-C9C4E0DA014A}" type="presParOf" srcId="{EB486C87-E8CC-431F-A91A-DD10E21AF8C1}" destId="{11FD0E4D-6F01-4522-9C2E-F702D8FD5E7A}" srcOrd="2" destOrd="0" presId="urn:microsoft.com/office/officeart/2018/2/layout/IconVerticalSolidList"/>
    <dgm:cxn modelId="{F7662DBF-D0F2-4B72-A6C1-F93D2DDDA1BA}" type="presParOf" srcId="{EB486C87-E8CC-431F-A91A-DD10E21AF8C1}" destId="{9ED303CA-03D6-4565-BBF2-7DEBD5E7EF8E}" srcOrd="3" destOrd="0" presId="urn:microsoft.com/office/officeart/2018/2/layout/IconVerticalSolidList"/>
    <dgm:cxn modelId="{50C38F9F-FE7A-41FC-9E48-6A8E1AA9C41E}" type="presParOf" srcId="{1D14C4AE-5A23-4245-AEFB-31CAEC6141FB}" destId="{BD76AD94-60B0-4D1F-9284-0E40C898FCE3}" srcOrd="3" destOrd="0" presId="urn:microsoft.com/office/officeart/2018/2/layout/IconVerticalSolidList"/>
    <dgm:cxn modelId="{F5C3F096-9340-41D3-A545-E29961A883BA}" type="presParOf" srcId="{1D14C4AE-5A23-4245-AEFB-31CAEC6141FB}" destId="{8E32AA7A-5501-4549-8F06-99DE665DE0E4}" srcOrd="4" destOrd="0" presId="urn:microsoft.com/office/officeart/2018/2/layout/IconVerticalSolidList"/>
    <dgm:cxn modelId="{9BB76668-1F3B-4180-ADED-B1EB28A3660F}" type="presParOf" srcId="{8E32AA7A-5501-4549-8F06-99DE665DE0E4}" destId="{2695CB6E-B0A9-47CD-8893-91F0F57E82D3}" srcOrd="0" destOrd="0" presId="urn:microsoft.com/office/officeart/2018/2/layout/IconVerticalSolidList"/>
    <dgm:cxn modelId="{36309F40-356D-43FF-9CA0-6CC48795CE15}" type="presParOf" srcId="{8E32AA7A-5501-4549-8F06-99DE665DE0E4}" destId="{CF582DBE-AC4C-41F5-AF5F-B4D946C4230D}" srcOrd="1" destOrd="0" presId="urn:microsoft.com/office/officeart/2018/2/layout/IconVerticalSolidList"/>
    <dgm:cxn modelId="{8E860A1D-DC48-4496-920F-D5B8D0BFBFEC}" type="presParOf" srcId="{8E32AA7A-5501-4549-8F06-99DE665DE0E4}" destId="{50E13833-0BC9-424D-A88A-637731CA97D3}" srcOrd="2" destOrd="0" presId="urn:microsoft.com/office/officeart/2018/2/layout/IconVerticalSolidList"/>
    <dgm:cxn modelId="{2F572BB5-BA48-4441-A688-D4691262DB66}" type="presParOf" srcId="{8E32AA7A-5501-4549-8F06-99DE665DE0E4}" destId="{A9E2C70F-928C-4CFE-9C18-EEBB97B691ED}" srcOrd="3" destOrd="0" presId="urn:microsoft.com/office/officeart/2018/2/layout/IconVerticalSolidList"/>
    <dgm:cxn modelId="{5CF368A8-4A41-4CEB-B9CC-213D14512A07}" type="presParOf" srcId="{1D14C4AE-5A23-4245-AEFB-31CAEC6141FB}" destId="{992746C6-F212-4F67-9268-D1FE081B98C1}" srcOrd="5" destOrd="0" presId="urn:microsoft.com/office/officeart/2018/2/layout/IconVerticalSolidList"/>
    <dgm:cxn modelId="{D975D0B4-580E-4579-AE59-81C8BC293D22}" type="presParOf" srcId="{1D14C4AE-5A23-4245-AEFB-31CAEC6141FB}" destId="{7DEF6018-8ABE-4308-9A31-A797158C4CD3}" srcOrd="6" destOrd="0" presId="urn:microsoft.com/office/officeart/2018/2/layout/IconVerticalSolidList"/>
    <dgm:cxn modelId="{5F28A237-140B-410E-A950-DA9079C32194}" type="presParOf" srcId="{7DEF6018-8ABE-4308-9A31-A797158C4CD3}" destId="{9790A511-91FD-473D-8ADC-21DDFD525EAD}" srcOrd="0" destOrd="0" presId="urn:microsoft.com/office/officeart/2018/2/layout/IconVerticalSolidList"/>
    <dgm:cxn modelId="{642BD87E-9D5F-4178-87A4-0CCC7C20ACB6}" type="presParOf" srcId="{7DEF6018-8ABE-4308-9A31-A797158C4CD3}" destId="{9D585235-E642-489F-85C1-D7CE385A0553}" srcOrd="1" destOrd="0" presId="urn:microsoft.com/office/officeart/2018/2/layout/IconVerticalSolidList"/>
    <dgm:cxn modelId="{D04B6651-EE3E-42AD-8505-9ACB6BCB9FDD}" type="presParOf" srcId="{7DEF6018-8ABE-4308-9A31-A797158C4CD3}" destId="{B51D5801-EB10-4CA4-9A3F-8075A5CCF0D5}" srcOrd="2" destOrd="0" presId="urn:microsoft.com/office/officeart/2018/2/layout/IconVerticalSolidList"/>
    <dgm:cxn modelId="{2D7810CD-4B83-4C5C-85FC-DE399F284CE3}" type="presParOf" srcId="{7DEF6018-8ABE-4308-9A31-A797158C4CD3}" destId="{DB023332-E594-4158-9696-6E4C9F5D780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25F6B2-94C8-4CC7-A680-FE0A1393382C}">
      <dsp:nvSpPr>
        <dsp:cNvPr id="0" name=""/>
        <dsp:cNvSpPr/>
      </dsp:nvSpPr>
      <dsp:spPr>
        <a:xfrm>
          <a:off x="0" y="1555"/>
          <a:ext cx="9144000" cy="78861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B05224-2598-4F69-BD47-7426D281B7F2}">
      <dsp:nvSpPr>
        <dsp:cNvPr id="0" name=""/>
        <dsp:cNvSpPr/>
      </dsp:nvSpPr>
      <dsp:spPr>
        <a:xfrm>
          <a:off x="238556" y="178994"/>
          <a:ext cx="433739" cy="4337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D8A5B9-5A76-4A83-946D-D58BC9E62560}">
      <dsp:nvSpPr>
        <dsp:cNvPr id="0" name=""/>
        <dsp:cNvSpPr/>
      </dsp:nvSpPr>
      <dsp:spPr>
        <a:xfrm>
          <a:off x="910851" y="1555"/>
          <a:ext cx="8233148" cy="788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62" tIns="83462" rIns="83462" bIns="83462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Break learning into short sessions of no longer than 20 minutes.</a:t>
          </a:r>
        </a:p>
      </dsp:txBody>
      <dsp:txXfrm>
        <a:off x="910851" y="1555"/>
        <a:ext cx="8233148" cy="788616"/>
      </dsp:txXfrm>
    </dsp:sp>
    <dsp:sp modelId="{07F1CBA7-E400-4F46-8FAD-4C960E229C02}">
      <dsp:nvSpPr>
        <dsp:cNvPr id="0" name=""/>
        <dsp:cNvSpPr/>
      </dsp:nvSpPr>
      <dsp:spPr>
        <a:xfrm>
          <a:off x="0" y="987326"/>
          <a:ext cx="9144000" cy="78861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B44F3A-34CA-4636-B9C1-0A079C180424}">
      <dsp:nvSpPr>
        <dsp:cNvPr id="0" name=""/>
        <dsp:cNvSpPr/>
      </dsp:nvSpPr>
      <dsp:spPr>
        <a:xfrm>
          <a:off x="238556" y="1164765"/>
          <a:ext cx="433739" cy="4337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D303CA-03D6-4565-BBF2-7DEBD5E7EF8E}">
      <dsp:nvSpPr>
        <dsp:cNvPr id="0" name=""/>
        <dsp:cNvSpPr/>
      </dsp:nvSpPr>
      <dsp:spPr>
        <a:xfrm>
          <a:off x="910851" y="987326"/>
          <a:ext cx="8233148" cy="788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62" tIns="83462" rIns="83462" bIns="83462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Use metaphors and </a:t>
          </a:r>
          <a:r>
            <a:rPr lang="en-US" sz="2000" b="1" kern="1200" dirty="0"/>
            <a:t>mnemonics</a:t>
          </a:r>
          <a:r>
            <a:rPr lang="en-US" sz="2000" kern="1200" dirty="0"/>
            <a:t>, or acronyms in which the first letter of the word represents a component of the topic.</a:t>
          </a:r>
        </a:p>
      </dsp:txBody>
      <dsp:txXfrm>
        <a:off x="910851" y="987326"/>
        <a:ext cx="8233148" cy="788616"/>
      </dsp:txXfrm>
    </dsp:sp>
    <dsp:sp modelId="{2695CB6E-B0A9-47CD-8893-91F0F57E82D3}">
      <dsp:nvSpPr>
        <dsp:cNvPr id="0" name=""/>
        <dsp:cNvSpPr/>
      </dsp:nvSpPr>
      <dsp:spPr>
        <a:xfrm>
          <a:off x="0" y="1973097"/>
          <a:ext cx="9144000" cy="78861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582DBE-AC4C-41F5-AF5F-B4D946C4230D}">
      <dsp:nvSpPr>
        <dsp:cNvPr id="0" name=""/>
        <dsp:cNvSpPr/>
      </dsp:nvSpPr>
      <dsp:spPr>
        <a:xfrm>
          <a:off x="238556" y="2150535"/>
          <a:ext cx="433739" cy="43373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2C70F-928C-4CFE-9C18-EEBB97B691ED}">
      <dsp:nvSpPr>
        <dsp:cNvPr id="0" name=""/>
        <dsp:cNvSpPr/>
      </dsp:nvSpPr>
      <dsp:spPr>
        <a:xfrm>
          <a:off x="910851" y="1973097"/>
          <a:ext cx="8233148" cy="788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62" tIns="83462" rIns="83462" bIns="83462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Introduce novelty with pictures, stories, speakers, or fun activities. </a:t>
          </a:r>
        </a:p>
      </dsp:txBody>
      <dsp:txXfrm>
        <a:off x="910851" y="1973097"/>
        <a:ext cx="8233148" cy="788616"/>
      </dsp:txXfrm>
    </dsp:sp>
    <dsp:sp modelId="{9790A511-91FD-473D-8ADC-21DDFD525EAD}">
      <dsp:nvSpPr>
        <dsp:cNvPr id="0" name=""/>
        <dsp:cNvSpPr/>
      </dsp:nvSpPr>
      <dsp:spPr>
        <a:xfrm>
          <a:off x="0" y="2958867"/>
          <a:ext cx="9144000" cy="78861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585235-E642-489F-85C1-D7CE385A0553}">
      <dsp:nvSpPr>
        <dsp:cNvPr id="0" name=""/>
        <dsp:cNvSpPr/>
      </dsp:nvSpPr>
      <dsp:spPr>
        <a:xfrm>
          <a:off x="238556" y="3136306"/>
          <a:ext cx="433739" cy="43373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23332-E594-4158-9696-6E4C9F5D7808}">
      <dsp:nvSpPr>
        <dsp:cNvPr id="0" name=""/>
        <dsp:cNvSpPr/>
      </dsp:nvSpPr>
      <dsp:spPr>
        <a:xfrm>
          <a:off x="910851" y="2958867"/>
          <a:ext cx="8233148" cy="788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62" tIns="83462" rIns="83462" bIns="83462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Incorporate </a:t>
          </a:r>
          <a:r>
            <a:rPr lang="en-US" sz="2000" b="1" kern="1200" dirty="0"/>
            <a:t>application-based assignments </a:t>
          </a:r>
          <a:r>
            <a:rPr lang="en-US" sz="2000" kern="1200" dirty="0"/>
            <a:t>that ask</a:t>
          </a:r>
          <a:r>
            <a:rPr lang="en-US" sz="2000" b="1" kern="1200" dirty="0"/>
            <a:t> </a:t>
          </a:r>
          <a:r>
            <a:rPr lang="en-US" sz="2000" kern="1200" dirty="0"/>
            <a:t>trainees apply training to work problems.</a:t>
          </a:r>
        </a:p>
      </dsp:txBody>
      <dsp:txXfrm>
        <a:off x="910851" y="2958867"/>
        <a:ext cx="8233148" cy="788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49522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16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00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63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11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98043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-70452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2230440"/>
            <a:ext cx="8637072" cy="209686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36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2086109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CFD98B-B5EB-467C-A5C0-70AC8A7CD9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3550" y="1951038"/>
            <a:ext cx="1092200" cy="942975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DB2A18E-C809-4BF8-AED4-CE906511E81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55750" y="3794125"/>
            <a:ext cx="1350963" cy="12271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516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>
            <a:lvl1pPr>
              <a:lnSpc>
                <a:spcPct val="100000"/>
              </a:lnSpc>
              <a:buClr>
                <a:schemeClr val="accent5">
                  <a:lumMod val="75000"/>
                </a:schemeClr>
              </a:buClr>
              <a:defRPr sz="2400"/>
            </a:lvl1pPr>
            <a:lvl2pPr>
              <a:lnSpc>
                <a:spcPct val="100000"/>
              </a:lnSpc>
              <a:buClr>
                <a:schemeClr val="accent6">
                  <a:lumMod val="75000"/>
                </a:schemeClr>
              </a:buClr>
              <a:defRPr sz="2400"/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defRPr sz="2400"/>
            </a:lvl4pPr>
            <a:lvl5pPr>
              <a:lnSpc>
                <a:spcPct val="100000"/>
              </a:lnSpc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6F56-E3DB-405E-9CCF-D653CD615723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E59EA84-9FD4-44B9-939D-A06472ED58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3111500"/>
            <a:ext cx="1296988" cy="614363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94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6F56-E3DB-405E-9CCF-D653CD615723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5A966F-5E4E-4BAD-B3F3-66ED711539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28875" y="3429000"/>
            <a:ext cx="833438" cy="5286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19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711200"/>
            <a:ext cx="8637073" cy="1125703"/>
          </a:xfrm>
        </p:spPr>
        <p:txBody>
          <a:bodyPr bIns="0"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9F2CCA-54B7-40F1-94AD-7BD2ECE69F4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70113" y="3001963"/>
            <a:ext cx="4708525" cy="20193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DF89B0-8E51-40D1-837D-047126E9DF5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73138" y="1597025"/>
            <a:ext cx="1812925" cy="11255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7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Design of the Learning Event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EFF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EFF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Deliver Instruction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9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29831267-5CAE-41B8-A1CC-66FE1628A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43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379EE808-85F9-455B-B8F9-FBE90075F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>
              <a:extLst>
                <a:ext uri="{FF2B5EF4-FFF2-40B4-BE49-F238E27FC236}">
                  <a16:creationId xmlns:a16="http://schemas.microsoft.com/office/drawing/2014/main" id="{C89DCC09-ED44-478A-8F79-A02EBAF7A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>
              <a:extLst>
                <a:ext uri="{FF2B5EF4-FFF2-40B4-BE49-F238E27FC236}">
                  <a16:creationId xmlns:a16="http://schemas.microsoft.com/office/drawing/2014/main" id="{8E2E2454-5C03-4173-B8FE-1AB94658D4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>
              <a:extLst>
                <a:ext uri="{FF2B5EF4-FFF2-40B4-BE49-F238E27FC236}">
                  <a16:creationId xmlns:a16="http://schemas.microsoft.com/office/drawing/2014/main" id="{2E8C684E-09F3-4317-A7D3-3D18C3593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>
              <a:extLst>
                <a:ext uri="{FF2B5EF4-FFF2-40B4-BE49-F238E27FC236}">
                  <a16:creationId xmlns:a16="http://schemas.microsoft.com/office/drawing/2014/main" id="{C5505EC4-4943-4963-98E8-69AF3FDF0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>
              <a:extLst>
                <a:ext uri="{FF2B5EF4-FFF2-40B4-BE49-F238E27FC236}">
                  <a16:creationId xmlns:a16="http://schemas.microsoft.com/office/drawing/2014/main" id="{4562C7B8-8AFB-4DDB-B72F-284990D5C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>
              <a:extLst>
                <a:ext uri="{FF2B5EF4-FFF2-40B4-BE49-F238E27FC236}">
                  <a16:creationId xmlns:a16="http://schemas.microsoft.com/office/drawing/2014/main" id="{C3443E48-282C-4250-A466-0EC71FB9E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>
              <a:extLst>
                <a:ext uri="{FF2B5EF4-FFF2-40B4-BE49-F238E27FC236}">
                  <a16:creationId xmlns:a16="http://schemas.microsoft.com/office/drawing/2014/main" id="{E1DA5A47-4EF3-4987-A0B2-0D48C0300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>
              <a:extLst>
                <a:ext uri="{FF2B5EF4-FFF2-40B4-BE49-F238E27FC236}">
                  <a16:creationId xmlns:a16="http://schemas.microsoft.com/office/drawing/2014/main" id="{B97C0249-6965-4479-85DD-65D339807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>
              <a:extLst>
                <a:ext uri="{FF2B5EF4-FFF2-40B4-BE49-F238E27FC236}">
                  <a16:creationId xmlns:a16="http://schemas.microsoft.com/office/drawing/2014/main" id="{593CC77F-968A-4E39-A274-827827914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>
              <a:extLst>
                <a:ext uri="{FF2B5EF4-FFF2-40B4-BE49-F238E27FC236}">
                  <a16:creationId xmlns:a16="http://schemas.microsoft.com/office/drawing/2014/main" id="{1238E5CF-CAEC-4B5C-9DB6-A40F03FB3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>
              <a:extLst>
                <a:ext uri="{FF2B5EF4-FFF2-40B4-BE49-F238E27FC236}">
                  <a16:creationId xmlns:a16="http://schemas.microsoft.com/office/drawing/2014/main" id="{BBD96636-6E63-4D65-A35C-92653FC48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>
              <a:extLst>
                <a:ext uri="{FF2B5EF4-FFF2-40B4-BE49-F238E27FC236}">
                  <a16:creationId xmlns:a16="http://schemas.microsoft.com/office/drawing/2014/main" id="{8D56D53D-1432-4D95-B0DD-3799916FD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>
              <a:extLst>
                <a:ext uri="{FF2B5EF4-FFF2-40B4-BE49-F238E27FC236}">
                  <a16:creationId xmlns:a16="http://schemas.microsoft.com/office/drawing/2014/main" id="{415107AD-3A21-4847-8F6C-C40629276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>
              <a:extLst>
                <a:ext uri="{FF2B5EF4-FFF2-40B4-BE49-F238E27FC236}">
                  <a16:creationId xmlns:a16="http://schemas.microsoft.com/office/drawing/2014/main" id="{74B4AC16-93AF-4037-B469-BD1BAB95C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>
              <a:extLst>
                <a:ext uri="{FF2B5EF4-FFF2-40B4-BE49-F238E27FC236}">
                  <a16:creationId xmlns:a16="http://schemas.microsoft.com/office/drawing/2014/main" id="{57AEC385-0F84-4743-A483-0E9711446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>
              <a:extLst>
                <a:ext uri="{FF2B5EF4-FFF2-40B4-BE49-F238E27FC236}">
                  <a16:creationId xmlns:a16="http://schemas.microsoft.com/office/drawing/2014/main" id="{90B47478-85F0-4BCA-9C98-48B633FD5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>
              <a:extLst>
                <a:ext uri="{FF2B5EF4-FFF2-40B4-BE49-F238E27FC236}">
                  <a16:creationId xmlns:a16="http://schemas.microsoft.com/office/drawing/2014/main" id="{C8F8E9C6-76DE-42DF-9CD7-B9789CDE1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>
              <a:extLst>
                <a:ext uri="{FF2B5EF4-FFF2-40B4-BE49-F238E27FC236}">
                  <a16:creationId xmlns:a16="http://schemas.microsoft.com/office/drawing/2014/main" id="{660FFC41-5F89-4B42-913F-7FB178063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>
              <a:extLst>
                <a:ext uri="{FF2B5EF4-FFF2-40B4-BE49-F238E27FC236}">
                  <a16:creationId xmlns:a16="http://schemas.microsoft.com/office/drawing/2014/main" id="{1B956442-7A16-4B5B-908F-D69FC0A93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>
              <a:extLst>
                <a:ext uri="{FF2B5EF4-FFF2-40B4-BE49-F238E27FC236}">
                  <a16:creationId xmlns:a16="http://schemas.microsoft.com/office/drawing/2014/main" id="{B54D797E-632B-4287-907B-A96D2CCBF4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>
              <a:extLst>
                <a:ext uri="{FF2B5EF4-FFF2-40B4-BE49-F238E27FC236}">
                  <a16:creationId xmlns:a16="http://schemas.microsoft.com/office/drawing/2014/main" id="{BF7D9703-D82B-498D-AA68-475F298FA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F8D580F2-1EDA-4B5F-98EB-EF8F18E9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E0F2EADF-2A67-482F-B290-DED5172BB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05" name="Isosceles Triangle 22">
              <a:extLst>
                <a:ext uri="{FF2B5EF4-FFF2-40B4-BE49-F238E27FC236}">
                  <a16:creationId xmlns:a16="http://schemas.microsoft.com/office/drawing/2014/main" id="{39BCFDA0-B04D-4835-A135-02F8969F3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6DD3C0B8-C176-40C2-93F5-670E2BAC7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F629C4DB-90BB-4442-BDB7-29093EB01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/>
              <a:t>Provide an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EC59F-5935-9044-97BD-42644C31B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>
            <a:normAutofit/>
          </a:bodyPr>
          <a:lstStyle/>
          <a:p>
            <a:r>
              <a:rPr lang="en-US" sz="2000" dirty="0"/>
              <a:t>Start with an overview of training, including: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Training objectives,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Learning outcomes,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Timeline,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Learning activities,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Assignments,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Required materials,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Expectations, and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Recommended learning strategies.</a:t>
            </a:r>
          </a:p>
        </p:txBody>
      </p:sp>
    </p:spTree>
    <p:extLst>
      <p:ext uri="{BB962C8B-B14F-4D97-AF65-F5344CB8AC3E}">
        <p14:creationId xmlns:p14="http://schemas.microsoft.com/office/powerpoint/2010/main" val="638993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36D5E16C-14F3-4503-B9C7-E06EF26B0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Facilitate Retention and Recall</a:t>
            </a:r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1BD9D8E4-3226-43D9-89BE-F72C80BC25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4875379"/>
              </p:ext>
            </p:extLst>
          </p:nvPr>
        </p:nvGraphicFramePr>
        <p:xfrm>
          <a:off x="1524000" y="2345251"/>
          <a:ext cx="9144000" cy="3749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0991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36D5E16C-14F3-4503-B9C7-E06EF26B0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292338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Encourage Microlearning</a:t>
            </a: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EC59F-5935-9044-97BD-42644C31B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8292338" cy="3802762"/>
          </a:xfrm>
        </p:spPr>
        <p:txBody>
          <a:bodyPr anchor="t">
            <a:normAutofit/>
          </a:bodyPr>
          <a:lstStyle/>
          <a:p>
            <a:r>
              <a:rPr lang="en-US" sz="2000" dirty="0"/>
              <a:t>Allow trainees to choose when, where, and what to learn.</a:t>
            </a:r>
          </a:p>
          <a:p>
            <a:r>
              <a:rPr lang="en-US" sz="2000" dirty="0"/>
              <a:t>Present meaningful content in different ways.</a:t>
            </a:r>
          </a:p>
          <a:p>
            <a:r>
              <a:rPr lang="en-US" sz="2000" dirty="0"/>
              <a:t>Promote active learning with games and reflection.</a:t>
            </a:r>
          </a:p>
          <a:p>
            <a:r>
              <a:rPr lang="en-US" sz="2000" dirty="0"/>
              <a:t>Reinforce content with videos, checklists, diagrams, and quizzes.</a:t>
            </a:r>
          </a:p>
          <a:p>
            <a:r>
              <a:rPr lang="en-US" sz="2000" dirty="0"/>
              <a:t>Provide practice opportunities with scenario-based activities. </a:t>
            </a:r>
          </a:p>
        </p:txBody>
      </p:sp>
    </p:spTree>
    <p:extLst>
      <p:ext uri="{BB962C8B-B14F-4D97-AF65-F5344CB8AC3E}">
        <p14:creationId xmlns:p14="http://schemas.microsoft.com/office/powerpoint/2010/main" val="4267288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" name="Rectangle 91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95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6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9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0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1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2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3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4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5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8E0AE738-51CA-427F-8E0A-358A4198B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0936"/>
            <a:ext cx="1005840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Interact with Trainees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7AF96-36AC-A14A-9640-4E9B81735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61348"/>
            <a:ext cx="1005840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Create positive outcomes by </a:t>
            </a:r>
            <a:r>
              <a:rPr lang="en-US" sz="2000" i="1" dirty="0"/>
              <a:t>expecting</a:t>
            </a:r>
            <a:r>
              <a:rPr lang="en-US" sz="2000" dirty="0"/>
              <a:t> positive outcomes, as suggested by the </a:t>
            </a:r>
            <a:r>
              <a:rPr lang="en-US" sz="2000" b="1" dirty="0"/>
              <a:t>self-fulfilling prophecy</a:t>
            </a:r>
            <a:r>
              <a:rPr lang="en-US" sz="2000" dirty="0"/>
              <a:t>. </a:t>
            </a:r>
          </a:p>
          <a:p>
            <a:r>
              <a:rPr lang="en-US" sz="2000" dirty="0"/>
              <a:t>Stimulate interaction by:</a:t>
            </a:r>
          </a:p>
          <a:p>
            <a:pPr lvl="1"/>
            <a:r>
              <a:rPr lang="en-US" sz="1800" dirty="0"/>
              <a:t>Expressing enthusiasm and moving about the room.</a:t>
            </a:r>
          </a:p>
          <a:p>
            <a:pPr lvl="1"/>
            <a:r>
              <a:rPr lang="en-US" sz="1800" dirty="0"/>
              <a:t>Incorporating creative learning activities.</a:t>
            </a:r>
          </a:p>
          <a:p>
            <a:pPr lvl="1"/>
            <a:r>
              <a:rPr lang="en-US" sz="1800" dirty="0"/>
              <a:t>Using hands-on, group building, or technology-based training methods.</a:t>
            </a:r>
          </a:p>
          <a:p>
            <a:pPr lvl="1"/>
            <a:r>
              <a:rPr lang="en-US" sz="1800" dirty="0"/>
              <a:t>Administering assessments.</a:t>
            </a:r>
          </a:p>
        </p:txBody>
      </p:sp>
    </p:spTree>
    <p:extLst>
      <p:ext uri="{BB962C8B-B14F-4D97-AF65-F5344CB8AC3E}">
        <p14:creationId xmlns:p14="http://schemas.microsoft.com/office/powerpoint/2010/main" val="3051342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105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9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0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1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2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3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4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5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6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7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8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9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0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1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2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3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4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5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6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7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8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9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31" name="Rectangle 130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36D5E16C-14F3-4503-B9C7-E06EF26B0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Lead Engaging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EC59F-5935-9044-97BD-42644C31B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dirty="0"/>
              <a:t>Prepare questions in advance.</a:t>
            </a:r>
          </a:p>
          <a:p>
            <a:r>
              <a:rPr lang="en-US" sz="2000" dirty="0"/>
              <a:t>Facilitate discussions to brainstorm, apply, evaluate, and debrief.</a:t>
            </a:r>
          </a:p>
          <a:p>
            <a:r>
              <a:rPr lang="en-US" sz="2000" dirty="0"/>
              <a:t>Use breakout groups with large audiences.</a:t>
            </a:r>
          </a:p>
          <a:p>
            <a:r>
              <a:rPr lang="en-US" sz="2000" dirty="0"/>
              <a:t>Distribute trainees’ expertise by arranging groups with individuals of varying expertise.</a:t>
            </a:r>
          </a:p>
        </p:txBody>
      </p:sp>
    </p:spTree>
    <p:extLst>
      <p:ext uri="{BB962C8B-B14F-4D97-AF65-F5344CB8AC3E}">
        <p14:creationId xmlns:p14="http://schemas.microsoft.com/office/powerpoint/2010/main" val="2494595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390</TotalTime>
  <Words>249</Words>
  <Application>Microsoft Office PowerPoint</Application>
  <PresentationFormat>Widescreen</PresentationFormat>
  <Paragraphs>42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Rockwell</vt:lpstr>
      <vt:lpstr>Wingdings</vt:lpstr>
      <vt:lpstr>Atlas</vt:lpstr>
      <vt:lpstr>Design of the Learning Event</vt:lpstr>
      <vt:lpstr>Provide an Overview</vt:lpstr>
      <vt:lpstr>Facilitate Retention and Recall</vt:lpstr>
      <vt:lpstr>Encourage Microlearning</vt:lpstr>
      <vt:lpstr>Interact with Trainees</vt:lpstr>
      <vt:lpstr>Lead Engaging Discussions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83</cp:revision>
  <cp:lastPrinted>2021-07-08T23:20:27Z</cp:lastPrinted>
  <dcterms:created xsi:type="dcterms:W3CDTF">2021-02-10T03:24:09Z</dcterms:created>
  <dcterms:modified xsi:type="dcterms:W3CDTF">2021-07-19T17:16:41Z</dcterms:modified>
</cp:coreProperties>
</file>