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61" r:id="rId5"/>
    <p:sldId id="271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43" autoAdjust="0"/>
  </p:normalViewPr>
  <p:slideViewPr>
    <p:cSldViewPr snapToGrid="0">
      <p:cViewPr varScale="1">
        <p:scale>
          <a:sx n="77" d="100"/>
          <a:sy n="77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79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15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83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5F45DC-73CD-47E8-98C9-51DE67D007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3294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Training Context</a:t>
            </a:r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7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9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80" y="762608"/>
            <a:ext cx="10607040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Human Resource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" y="2635976"/>
            <a:ext cx="10607040" cy="3542776"/>
          </a:xfrm>
        </p:spPr>
        <p:txBody>
          <a:bodyPr>
            <a:normAutofit/>
          </a:bodyPr>
          <a:lstStyle/>
          <a:p>
            <a:r>
              <a:rPr lang="en-US" sz="2000" dirty="0"/>
              <a:t>In the 21st century, companies operate in a constantly changing environment. </a:t>
            </a:r>
          </a:p>
          <a:p>
            <a:r>
              <a:rPr lang="en-US" sz="2000" dirty="0"/>
              <a:t>One way of adapting to these changes is to invest in a company’s human resources. </a:t>
            </a:r>
          </a:p>
          <a:p>
            <a:pPr lvl="1"/>
            <a:r>
              <a:rPr lang="en-US" sz="1800" b="1" dirty="0"/>
              <a:t>Human resource management (HRM) </a:t>
            </a:r>
            <a:r>
              <a:rPr lang="en-US" sz="1800" dirty="0"/>
              <a:t>refers to the policies, practices, and systems that influence employee behavior, attitudes, and performance.</a:t>
            </a:r>
          </a:p>
          <a:p>
            <a:pPr lvl="1"/>
            <a:r>
              <a:rPr lang="en-US" sz="1800" dirty="0"/>
              <a:t>HRM incudes recruitment, selection, performance management, and training. </a:t>
            </a:r>
          </a:p>
        </p:txBody>
      </p:sp>
    </p:spTree>
    <p:extLst>
      <p:ext uri="{BB962C8B-B14F-4D97-AF65-F5344CB8AC3E}">
        <p14:creationId xmlns:p14="http://schemas.microsoft.com/office/powerpoint/2010/main" val="5468865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BA17513-1742-4A5E-9EAF-C79195DD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Strategic T&amp;D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r>
              <a:rPr lang="en-US" sz="2000" dirty="0"/>
              <a:t>Companies exist to make money, and every business function is expected to prove how it contributes to business success.</a:t>
            </a:r>
          </a:p>
          <a:p>
            <a:r>
              <a:rPr lang="en-US" sz="2000" dirty="0"/>
              <a:t>Training can have a direct and indirect impact on organizational success.</a:t>
            </a:r>
          </a:p>
          <a:p>
            <a:pPr lvl="1"/>
            <a:r>
              <a:rPr lang="en-US" sz="1800" dirty="0"/>
              <a:t>To help a company achieve its strategic goals, training should be aligned with the </a:t>
            </a:r>
            <a:r>
              <a:rPr lang="en-US" sz="1800" b="1" dirty="0"/>
              <a:t>business strategy</a:t>
            </a:r>
            <a:r>
              <a:rPr lang="en-US" sz="1800" dirty="0"/>
              <a:t>, the plan that integrates the company’s goals, policies, and actions. </a:t>
            </a:r>
          </a:p>
        </p:txBody>
      </p:sp>
    </p:spTree>
    <p:extLst>
      <p:ext uri="{BB962C8B-B14F-4D97-AF65-F5344CB8AC3E}">
        <p14:creationId xmlns:p14="http://schemas.microsoft.com/office/powerpoint/2010/main" val="1221717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BA17513-1742-4A5E-9EAF-C79195DD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dirty="0"/>
              <a:t>Business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>
            <a:normAutofit/>
          </a:bodyPr>
          <a:lstStyle/>
          <a:p>
            <a:r>
              <a:rPr lang="en-US" sz="2000" dirty="0"/>
              <a:t>A company’s business strategy has a strong influence on determining:</a:t>
            </a:r>
          </a:p>
          <a:p>
            <a:pPr lvl="1"/>
            <a:r>
              <a:rPr lang="en-US" sz="1800" dirty="0"/>
              <a:t>The importance of training relative to other HRM functions,</a:t>
            </a:r>
          </a:p>
          <a:p>
            <a:pPr lvl="1"/>
            <a:r>
              <a:rPr lang="en-US" sz="1800" dirty="0"/>
              <a:t>The number of resources are devoted to training,</a:t>
            </a:r>
          </a:p>
          <a:p>
            <a:pPr lvl="1"/>
            <a:r>
              <a:rPr lang="en-US" sz="1800" dirty="0"/>
              <a:t>The type and amount of training that occurs,</a:t>
            </a:r>
          </a:p>
          <a:p>
            <a:pPr lvl="1"/>
            <a:r>
              <a:rPr lang="en-US" sz="1800" dirty="0"/>
              <a:t>The training development process,</a:t>
            </a:r>
          </a:p>
          <a:p>
            <a:pPr lvl="1"/>
            <a:r>
              <a:rPr lang="en-US" sz="1800" dirty="0"/>
              <a:t>The extent to which training is customized, and</a:t>
            </a:r>
          </a:p>
          <a:p>
            <a:pPr lvl="1"/>
            <a:r>
              <a:rPr lang="en-US" sz="1800" dirty="0"/>
              <a:t>The extent to which training is open to all individuals.</a:t>
            </a:r>
          </a:p>
        </p:txBody>
      </p:sp>
    </p:spTree>
    <p:extLst>
      <p:ext uri="{BB962C8B-B14F-4D97-AF65-F5344CB8AC3E}">
        <p14:creationId xmlns:p14="http://schemas.microsoft.com/office/powerpoint/2010/main" val="20406446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80" y="630936"/>
            <a:ext cx="1060704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Characteristics of Strategic T&amp;D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" y="2161348"/>
            <a:ext cx="10607040" cy="3890460"/>
          </a:xfrm>
        </p:spPr>
        <p:txBody>
          <a:bodyPr anchor="ctr">
            <a:normAutofit/>
          </a:bodyPr>
          <a:lstStyle/>
          <a:p>
            <a:pPr marL="338138" indent="-338138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2000" dirty="0"/>
              <a:t>Learning goals are aligned with business goals. </a:t>
            </a:r>
          </a:p>
          <a:p>
            <a:pPr marL="338138" indent="-338138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2000" dirty="0"/>
              <a:t>The impact of learning is measured. </a:t>
            </a:r>
          </a:p>
          <a:p>
            <a:pPr marL="338138" indent="-338138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2000" dirty="0"/>
              <a:t>External stakeholders, like customers, vendors, and suppliers, are included.</a:t>
            </a:r>
          </a:p>
          <a:p>
            <a:pPr marL="338138" indent="-338138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2000" dirty="0"/>
              <a:t>Training is focused on developing competencies for the most critical jobs.</a:t>
            </a:r>
          </a:p>
          <a:p>
            <a:pPr marL="338138" indent="-338138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2000" dirty="0"/>
              <a:t>The learning function is integrated with other HRM functions. </a:t>
            </a:r>
          </a:p>
          <a:p>
            <a:pPr marL="338138" indent="-338138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2000" dirty="0"/>
              <a:t>Multiple methods are used to deliver instruction. </a:t>
            </a:r>
          </a:p>
          <a:p>
            <a:pPr marL="338138" indent="-338138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2000" dirty="0"/>
              <a:t>Leadership development programs are used to plan for future demands.</a:t>
            </a:r>
          </a:p>
        </p:txBody>
      </p:sp>
    </p:spTree>
    <p:extLst>
      <p:ext uri="{BB962C8B-B14F-4D97-AF65-F5344CB8AC3E}">
        <p14:creationId xmlns:p14="http://schemas.microsoft.com/office/powerpoint/2010/main" val="51782149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286</Words>
  <Application>Microsoft Office PowerPoint</Application>
  <PresentationFormat>Widescreen</PresentationFormat>
  <Paragraphs>30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Rockwell</vt:lpstr>
      <vt:lpstr>Wingdings</vt:lpstr>
      <vt:lpstr>Atlas</vt:lpstr>
      <vt:lpstr>The Training Context</vt:lpstr>
      <vt:lpstr>Human Resource Management</vt:lpstr>
      <vt:lpstr>Strategic T&amp;D</vt:lpstr>
      <vt:lpstr>Business Strategy</vt:lpstr>
      <vt:lpstr>Characteristics of Strategic T&amp;D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25</cp:revision>
  <cp:lastPrinted>2021-02-17T04:47:40Z</cp:lastPrinted>
  <dcterms:created xsi:type="dcterms:W3CDTF">2021-02-10T03:24:09Z</dcterms:created>
  <dcterms:modified xsi:type="dcterms:W3CDTF">2021-06-12T06:38:09Z</dcterms:modified>
</cp:coreProperties>
</file>