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9" r:id="rId3"/>
    <p:sldId id="257" r:id="rId4"/>
    <p:sldId id="260" r:id="rId5"/>
    <p:sldId id="288" r:id="rId6"/>
    <p:sldId id="270" r:id="rId7"/>
    <p:sldId id="292" r:id="rId8"/>
    <p:sldId id="277" r:id="rId9"/>
    <p:sldId id="266" r:id="rId10"/>
    <p:sldId id="283"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BB4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23" autoAdjust="0"/>
    <p:restoredTop sz="65276" autoAdjust="0"/>
  </p:normalViewPr>
  <p:slideViewPr>
    <p:cSldViewPr snapToGrid="0">
      <p:cViewPr varScale="1">
        <p:scale>
          <a:sx n="55" d="100"/>
          <a:sy n="55" d="100"/>
        </p:scale>
        <p:origin x="10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D7390C-122E-41C7-B861-50A80A34646D}" type="doc">
      <dgm:prSet loTypeId="urn:microsoft.com/office/officeart/2008/layout/VerticalCurvedList" loCatId="list" qsTypeId="urn:microsoft.com/office/officeart/2005/8/quickstyle/simple1" qsCatId="simple" csTypeId="urn:microsoft.com/office/officeart/2005/8/colors/accent1_3" csCatId="accent1" phldr="1"/>
      <dgm:spPr/>
      <dgm:t>
        <a:bodyPr/>
        <a:lstStyle/>
        <a:p>
          <a:endParaRPr lang="en-US"/>
        </a:p>
      </dgm:t>
    </dgm:pt>
    <dgm:pt modelId="{16EEB634-39B9-4CCB-BEDC-DA62B7BBD6E2}">
      <dgm:prSet phldrT="[Text]" custT="1"/>
      <dgm:spPr/>
      <dgm:t>
        <a:bodyPr/>
        <a:lstStyle/>
        <a:p>
          <a:r>
            <a:rPr lang="en-US" sz="1800" dirty="0">
              <a:solidFill>
                <a:schemeClr val="tx1"/>
              </a:solidFill>
            </a:rPr>
            <a:t>Increased competition and access to information has increased customers’ expectations. </a:t>
          </a:r>
        </a:p>
      </dgm:t>
    </dgm:pt>
    <dgm:pt modelId="{EF3639BA-DA46-49B9-87BC-BCA3B97B19C3}" type="parTrans" cxnId="{0FAB43EA-6F9D-4AC4-B14B-69FA0F54E17B}">
      <dgm:prSet/>
      <dgm:spPr/>
      <dgm:t>
        <a:bodyPr/>
        <a:lstStyle/>
        <a:p>
          <a:endParaRPr lang="en-US" sz="1800">
            <a:solidFill>
              <a:schemeClr val="tx1"/>
            </a:solidFill>
          </a:endParaRPr>
        </a:p>
      </dgm:t>
    </dgm:pt>
    <dgm:pt modelId="{E385A81F-4E57-4AD3-8783-D0C404D293B6}" type="sibTrans" cxnId="{0FAB43EA-6F9D-4AC4-B14B-69FA0F54E17B}">
      <dgm:prSet/>
      <dgm:spPr/>
      <dgm:t>
        <a:bodyPr/>
        <a:lstStyle/>
        <a:p>
          <a:endParaRPr lang="en-US" sz="1800">
            <a:solidFill>
              <a:schemeClr val="tx1"/>
            </a:solidFill>
          </a:endParaRPr>
        </a:p>
      </dgm:t>
    </dgm:pt>
    <dgm:pt modelId="{3FB3A89C-9BF5-4CB3-A32A-57FA609AE1F2}">
      <dgm:prSet custT="1"/>
      <dgm:spPr/>
      <dgm:t>
        <a:bodyPr/>
        <a:lstStyle/>
        <a:p>
          <a:r>
            <a:rPr lang="en-US" sz="1800" dirty="0">
              <a:solidFill>
                <a:schemeClr val="tx1"/>
              </a:solidFill>
            </a:rPr>
            <a:t>The </a:t>
          </a:r>
          <a:r>
            <a:rPr lang="en-US" sz="1800" b="1" dirty="0">
              <a:solidFill>
                <a:schemeClr val="tx1"/>
              </a:solidFill>
            </a:rPr>
            <a:t>ISO 9000 </a:t>
          </a:r>
          <a:r>
            <a:rPr lang="en-US" sz="1800" dirty="0">
              <a:solidFill>
                <a:schemeClr val="tx1"/>
              </a:solidFill>
            </a:rPr>
            <a:t>quality standards address what a company needs to do to meet regulatory and quality requirements and improve customer satisfaction.</a:t>
          </a:r>
        </a:p>
      </dgm:t>
    </dgm:pt>
    <dgm:pt modelId="{E3F2616D-22A1-482F-BAC4-350D8D1BFD25}" type="parTrans" cxnId="{4DF153EA-A0B0-42AF-9321-CE6B32EB4418}">
      <dgm:prSet/>
      <dgm:spPr/>
      <dgm:t>
        <a:bodyPr/>
        <a:lstStyle/>
        <a:p>
          <a:endParaRPr lang="en-US" sz="1800">
            <a:solidFill>
              <a:schemeClr val="tx1"/>
            </a:solidFill>
          </a:endParaRPr>
        </a:p>
      </dgm:t>
    </dgm:pt>
    <dgm:pt modelId="{51C5CAB7-6BE1-4082-8CFC-769A2FDABDC2}" type="sibTrans" cxnId="{4DF153EA-A0B0-42AF-9321-CE6B32EB4418}">
      <dgm:prSet/>
      <dgm:spPr/>
      <dgm:t>
        <a:bodyPr/>
        <a:lstStyle/>
        <a:p>
          <a:endParaRPr lang="en-US" sz="1800">
            <a:solidFill>
              <a:schemeClr val="tx1"/>
            </a:solidFill>
          </a:endParaRPr>
        </a:p>
      </dgm:t>
    </dgm:pt>
    <dgm:pt modelId="{8C8C828C-D0E9-4F27-8068-2F365FD22109}">
      <dgm:prSet custT="1"/>
      <dgm:spPr/>
      <dgm:t>
        <a:bodyPr/>
        <a:lstStyle/>
        <a:p>
          <a:r>
            <a:rPr lang="en-US" sz="1800" b="1" dirty="0">
              <a:solidFill>
                <a:schemeClr val="tx1"/>
              </a:solidFill>
            </a:rPr>
            <a:t>Six Sigma </a:t>
          </a:r>
          <a:r>
            <a:rPr lang="en-US" sz="1800" dirty="0">
              <a:solidFill>
                <a:schemeClr val="tx1"/>
              </a:solidFill>
            </a:rPr>
            <a:t>is a data-driven approach to improving the quality of output by removing errors and minimizing variability in business processes. </a:t>
          </a:r>
        </a:p>
      </dgm:t>
    </dgm:pt>
    <dgm:pt modelId="{C76B45C4-A677-46E2-A748-2BFF13D4899F}" type="parTrans" cxnId="{BD412A62-2F32-40C8-904A-E3C0E2D807FB}">
      <dgm:prSet/>
      <dgm:spPr/>
      <dgm:t>
        <a:bodyPr/>
        <a:lstStyle/>
        <a:p>
          <a:endParaRPr lang="en-US" sz="1800">
            <a:solidFill>
              <a:schemeClr val="tx1"/>
            </a:solidFill>
          </a:endParaRPr>
        </a:p>
      </dgm:t>
    </dgm:pt>
    <dgm:pt modelId="{848E0CC2-F70B-498D-9840-B199A26A6995}" type="sibTrans" cxnId="{BD412A62-2F32-40C8-904A-E3C0E2D807FB}">
      <dgm:prSet/>
      <dgm:spPr/>
      <dgm:t>
        <a:bodyPr/>
        <a:lstStyle/>
        <a:p>
          <a:endParaRPr lang="en-US" sz="1800">
            <a:solidFill>
              <a:schemeClr val="tx1"/>
            </a:solidFill>
          </a:endParaRPr>
        </a:p>
      </dgm:t>
    </dgm:pt>
    <dgm:pt modelId="{BCD323DB-6E95-4522-817A-423EBA659239}">
      <dgm:prSet custT="1"/>
      <dgm:spPr/>
      <dgm:t>
        <a:bodyPr/>
        <a:lstStyle/>
        <a:p>
          <a:r>
            <a:rPr lang="en-US" sz="1800" b="1" dirty="0">
              <a:solidFill>
                <a:schemeClr val="tx1"/>
              </a:solidFill>
            </a:rPr>
            <a:t>Lean thinking </a:t>
          </a:r>
          <a:r>
            <a:rPr lang="en-US" sz="1800" dirty="0">
              <a:solidFill>
                <a:schemeClr val="tx1"/>
              </a:solidFill>
            </a:rPr>
            <a:t>is a way to do more with less effort, equipment, space, and time. </a:t>
          </a:r>
        </a:p>
      </dgm:t>
    </dgm:pt>
    <dgm:pt modelId="{182E5133-871C-4C0A-9309-BEEFD55CC387}" type="parTrans" cxnId="{730B787E-9EDD-4210-A984-43AD6D194329}">
      <dgm:prSet/>
      <dgm:spPr/>
      <dgm:t>
        <a:bodyPr/>
        <a:lstStyle/>
        <a:p>
          <a:endParaRPr lang="en-US" sz="1800">
            <a:solidFill>
              <a:schemeClr val="tx1"/>
            </a:solidFill>
          </a:endParaRPr>
        </a:p>
      </dgm:t>
    </dgm:pt>
    <dgm:pt modelId="{FD622E31-3022-49D7-A6A2-ABAFEDEAE7D7}" type="sibTrans" cxnId="{730B787E-9EDD-4210-A984-43AD6D194329}">
      <dgm:prSet/>
      <dgm:spPr/>
      <dgm:t>
        <a:bodyPr/>
        <a:lstStyle/>
        <a:p>
          <a:endParaRPr lang="en-US" sz="1800">
            <a:solidFill>
              <a:schemeClr val="tx1"/>
            </a:solidFill>
          </a:endParaRPr>
        </a:p>
      </dgm:t>
    </dgm:pt>
    <dgm:pt modelId="{09B3716D-54AB-4E81-AD4C-C676DCE06062}">
      <dgm:prSet phldrT="[Text]" custT="1"/>
      <dgm:spPr/>
      <dgm:t>
        <a:bodyPr/>
        <a:lstStyle/>
        <a:p>
          <a:r>
            <a:rPr lang="en-US" sz="1800" b="1" dirty="0">
              <a:solidFill>
                <a:schemeClr val="tx1"/>
              </a:solidFill>
            </a:rPr>
            <a:t>Total Quality Management (TQM) </a:t>
          </a:r>
          <a:r>
            <a:rPr lang="en-US" sz="1800" dirty="0">
              <a:solidFill>
                <a:schemeClr val="tx1"/>
              </a:solidFill>
            </a:rPr>
            <a:t>is a companywide effort to continuously improve the ways people, machines, and systems accomplish work.</a:t>
          </a:r>
        </a:p>
      </dgm:t>
    </dgm:pt>
    <dgm:pt modelId="{3C6D69AE-074C-466E-9FED-AA79DAF2C103}" type="parTrans" cxnId="{083AB9F6-939D-4924-9C50-3873E74DAA6D}">
      <dgm:prSet/>
      <dgm:spPr/>
      <dgm:t>
        <a:bodyPr/>
        <a:lstStyle/>
        <a:p>
          <a:endParaRPr lang="en-US">
            <a:solidFill>
              <a:schemeClr val="tx1"/>
            </a:solidFill>
          </a:endParaRPr>
        </a:p>
      </dgm:t>
    </dgm:pt>
    <dgm:pt modelId="{A7EB9B1C-4123-400A-A589-21C9292AD96E}" type="sibTrans" cxnId="{083AB9F6-939D-4924-9C50-3873E74DAA6D}">
      <dgm:prSet/>
      <dgm:spPr/>
      <dgm:t>
        <a:bodyPr/>
        <a:lstStyle/>
        <a:p>
          <a:endParaRPr lang="en-US">
            <a:solidFill>
              <a:schemeClr val="tx1"/>
            </a:solidFill>
          </a:endParaRPr>
        </a:p>
      </dgm:t>
    </dgm:pt>
    <dgm:pt modelId="{5686EA16-680F-42F4-8EA0-52AD4BF18884}" type="pres">
      <dgm:prSet presAssocID="{9ED7390C-122E-41C7-B861-50A80A34646D}" presName="Name0" presStyleCnt="0">
        <dgm:presLayoutVars>
          <dgm:chMax val="7"/>
          <dgm:chPref val="7"/>
          <dgm:dir/>
        </dgm:presLayoutVars>
      </dgm:prSet>
      <dgm:spPr/>
    </dgm:pt>
    <dgm:pt modelId="{149E0299-D93C-4127-AAFC-CE31F1B61940}" type="pres">
      <dgm:prSet presAssocID="{9ED7390C-122E-41C7-B861-50A80A34646D}" presName="Name1" presStyleCnt="0"/>
      <dgm:spPr/>
    </dgm:pt>
    <dgm:pt modelId="{EA281950-5A29-48F3-98DE-79D0815DE08E}" type="pres">
      <dgm:prSet presAssocID="{9ED7390C-122E-41C7-B861-50A80A34646D}" presName="cycle" presStyleCnt="0"/>
      <dgm:spPr/>
    </dgm:pt>
    <dgm:pt modelId="{94034533-4830-45D9-A22D-FEAADE992EDA}" type="pres">
      <dgm:prSet presAssocID="{9ED7390C-122E-41C7-B861-50A80A34646D}" presName="srcNode" presStyleLbl="node1" presStyleIdx="0" presStyleCnt="5"/>
      <dgm:spPr/>
    </dgm:pt>
    <dgm:pt modelId="{E4F213DF-585D-441C-A283-A683F2B675D3}" type="pres">
      <dgm:prSet presAssocID="{9ED7390C-122E-41C7-B861-50A80A34646D}" presName="conn" presStyleLbl="parChTrans1D2" presStyleIdx="0" presStyleCnt="1"/>
      <dgm:spPr/>
    </dgm:pt>
    <dgm:pt modelId="{7ACC5A91-E3F2-44FB-A6F3-7CA7BE12FDAD}" type="pres">
      <dgm:prSet presAssocID="{9ED7390C-122E-41C7-B861-50A80A34646D}" presName="extraNode" presStyleLbl="node1" presStyleIdx="0" presStyleCnt="5"/>
      <dgm:spPr/>
    </dgm:pt>
    <dgm:pt modelId="{B61A078B-8174-4326-9F23-915C7628E18C}" type="pres">
      <dgm:prSet presAssocID="{9ED7390C-122E-41C7-B861-50A80A34646D}" presName="dstNode" presStyleLbl="node1" presStyleIdx="0" presStyleCnt="5"/>
      <dgm:spPr/>
    </dgm:pt>
    <dgm:pt modelId="{DD882E4C-64A7-4272-934D-DA7F4D561C13}" type="pres">
      <dgm:prSet presAssocID="{16EEB634-39B9-4CCB-BEDC-DA62B7BBD6E2}" presName="text_1" presStyleLbl="node1" presStyleIdx="0" presStyleCnt="5">
        <dgm:presLayoutVars>
          <dgm:bulletEnabled val="1"/>
        </dgm:presLayoutVars>
      </dgm:prSet>
      <dgm:spPr/>
    </dgm:pt>
    <dgm:pt modelId="{A8334A41-28BF-4AFE-A44F-0347B5123DCE}" type="pres">
      <dgm:prSet presAssocID="{16EEB634-39B9-4CCB-BEDC-DA62B7BBD6E2}" presName="accent_1" presStyleCnt="0"/>
      <dgm:spPr/>
    </dgm:pt>
    <dgm:pt modelId="{31B05A67-E5B4-438D-9898-F547A0DD4D37}" type="pres">
      <dgm:prSet presAssocID="{16EEB634-39B9-4CCB-BEDC-DA62B7BBD6E2}" presName="accentRepeatNode" presStyleLbl="solidFgAcc1" presStyleIdx="0" presStyleCnt="5"/>
      <dgm:spPr/>
    </dgm:pt>
    <dgm:pt modelId="{CC24BA8E-E0D5-4505-87D8-C9C1854A1F4C}" type="pres">
      <dgm:prSet presAssocID="{09B3716D-54AB-4E81-AD4C-C676DCE06062}" presName="text_2" presStyleLbl="node1" presStyleIdx="1" presStyleCnt="5">
        <dgm:presLayoutVars>
          <dgm:bulletEnabled val="1"/>
        </dgm:presLayoutVars>
      </dgm:prSet>
      <dgm:spPr/>
    </dgm:pt>
    <dgm:pt modelId="{B101AF60-5C38-4471-AC16-06739C436DF5}" type="pres">
      <dgm:prSet presAssocID="{09B3716D-54AB-4E81-AD4C-C676DCE06062}" presName="accent_2" presStyleCnt="0"/>
      <dgm:spPr/>
    </dgm:pt>
    <dgm:pt modelId="{792487BF-BBF8-4D3A-8CE2-3727942D6F4C}" type="pres">
      <dgm:prSet presAssocID="{09B3716D-54AB-4E81-AD4C-C676DCE06062}" presName="accentRepeatNode" presStyleLbl="solidFgAcc1" presStyleIdx="1" presStyleCnt="5"/>
      <dgm:spPr/>
    </dgm:pt>
    <dgm:pt modelId="{E7CA2A84-167B-45FD-891D-48B8492D455C}" type="pres">
      <dgm:prSet presAssocID="{3FB3A89C-9BF5-4CB3-A32A-57FA609AE1F2}" presName="text_3" presStyleLbl="node1" presStyleIdx="2" presStyleCnt="5">
        <dgm:presLayoutVars>
          <dgm:bulletEnabled val="1"/>
        </dgm:presLayoutVars>
      </dgm:prSet>
      <dgm:spPr/>
    </dgm:pt>
    <dgm:pt modelId="{A524BA54-4451-4C93-85EA-9A249F090D20}" type="pres">
      <dgm:prSet presAssocID="{3FB3A89C-9BF5-4CB3-A32A-57FA609AE1F2}" presName="accent_3" presStyleCnt="0"/>
      <dgm:spPr/>
    </dgm:pt>
    <dgm:pt modelId="{4D3D14DD-53A6-45F9-9210-AEAC841F4CB8}" type="pres">
      <dgm:prSet presAssocID="{3FB3A89C-9BF5-4CB3-A32A-57FA609AE1F2}" presName="accentRepeatNode" presStyleLbl="solidFgAcc1" presStyleIdx="2" presStyleCnt="5"/>
      <dgm:spPr/>
    </dgm:pt>
    <dgm:pt modelId="{6C3C88D3-5D89-42CD-B93D-BEF02E4540F5}" type="pres">
      <dgm:prSet presAssocID="{8C8C828C-D0E9-4F27-8068-2F365FD22109}" presName="text_4" presStyleLbl="node1" presStyleIdx="3" presStyleCnt="5">
        <dgm:presLayoutVars>
          <dgm:bulletEnabled val="1"/>
        </dgm:presLayoutVars>
      </dgm:prSet>
      <dgm:spPr/>
    </dgm:pt>
    <dgm:pt modelId="{34D3C01E-9AC7-4436-9EA9-D08F6EFBACA0}" type="pres">
      <dgm:prSet presAssocID="{8C8C828C-D0E9-4F27-8068-2F365FD22109}" presName="accent_4" presStyleCnt="0"/>
      <dgm:spPr/>
    </dgm:pt>
    <dgm:pt modelId="{1DE5F6A3-1E14-425B-A8C4-859AA63A093A}" type="pres">
      <dgm:prSet presAssocID="{8C8C828C-D0E9-4F27-8068-2F365FD22109}" presName="accentRepeatNode" presStyleLbl="solidFgAcc1" presStyleIdx="3" presStyleCnt="5"/>
      <dgm:spPr/>
    </dgm:pt>
    <dgm:pt modelId="{BD977BFE-7ED7-482B-8B48-F7C76FD2964D}" type="pres">
      <dgm:prSet presAssocID="{BCD323DB-6E95-4522-817A-423EBA659239}" presName="text_5" presStyleLbl="node1" presStyleIdx="4" presStyleCnt="5">
        <dgm:presLayoutVars>
          <dgm:bulletEnabled val="1"/>
        </dgm:presLayoutVars>
      </dgm:prSet>
      <dgm:spPr/>
    </dgm:pt>
    <dgm:pt modelId="{67E13C13-337A-4011-98BD-3821B2A08436}" type="pres">
      <dgm:prSet presAssocID="{BCD323DB-6E95-4522-817A-423EBA659239}" presName="accent_5" presStyleCnt="0"/>
      <dgm:spPr/>
    </dgm:pt>
    <dgm:pt modelId="{A7AFAF6C-EC97-4206-86A2-A7BAFF21B59A}" type="pres">
      <dgm:prSet presAssocID="{BCD323DB-6E95-4522-817A-423EBA659239}" presName="accentRepeatNode" presStyleLbl="solidFgAcc1" presStyleIdx="4" presStyleCnt="5"/>
      <dgm:spPr/>
    </dgm:pt>
  </dgm:ptLst>
  <dgm:cxnLst>
    <dgm:cxn modelId="{C4F15402-25E4-4949-82F5-E1D1CF3B1395}" type="presOf" srcId="{BCD323DB-6E95-4522-817A-423EBA659239}" destId="{BD977BFE-7ED7-482B-8B48-F7C76FD2964D}" srcOrd="0" destOrd="0" presId="urn:microsoft.com/office/officeart/2008/layout/VerticalCurvedList"/>
    <dgm:cxn modelId="{62AE5D5C-696E-4663-B073-104DD9F5F19C}" type="presOf" srcId="{3FB3A89C-9BF5-4CB3-A32A-57FA609AE1F2}" destId="{E7CA2A84-167B-45FD-891D-48B8492D455C}" srcOrd="0" destOrd="0" presId="urn:microsoft.com/office/officeart/2008/layout/VerticalCurvedList"/>
    <dgm:cxn modelId="{1B0CC45C-28F1-47DD-B35F-65CDF861EF5D}" type="presOf" srcId="{E385A81F-4E57-4AD3-8783-D0C404D293B6}" destId="{E4F213DF-585D-441C-A283-A683F2B675D3}" srcOrd="0" destOrd="0" presId="urn:microsoft.com/office/officeart/2008/layout/VerticalCurvedList"/>
    <dgm:cxn modelId="{8599AD60-3ED4-43E5-AE86-4CD4BC459A4C}" type="presOf" srcId="{9ED7390C-122E-41C7-B861-50A80A34646D}" destId="{5686EA16-680F-42F4-8EA0-52AD4BF18884}" srcOrd="0" destOrd="0" presId="urn:microsoft.com/office/officeart/2008/layout/VerticalCurvedList"/>
    <dgm:cxn modelId="{BD412A62-2F32-40C8-904A-E3C0E2D807FB}" srcId="{9ED7390C-122E-41C7-B861-50A80A34646D}" destId="{8C8C828C-D0E9-4F27-8068-2F365FD22109}" srcOrd="3" destOrd="0" parTransId="{C76B45C4-A677-46E2-A748-2BFF13D4899F}" sibTransId="{848E0CC2-F70B-498D-9840-B199A26A6995}"/>
    <dgm:cxn modelId="{E65EDD4A-4296-4790-952A-251456BCBD6D}" type="presOf" srcId="{09B3716D-54AB-4E81-AD4C-C676DCE06062}" destId="{CC24BA8E-E0D5-4505-87D8-C9C1854A1F4C}" srcOrd="0" destOrd="0" presId="urn:microsoft.com/office/officeart/2008/layout/VerticalCurvedList"/>
    <dgm:cxn modelId="{0B3D374C-EB8E-4AFC-A9FD-32AE34FA5F8F}" type="presOf" srcId="{8C8C828C-D0E9-4F27-8068-2F365FD22109}" destId="{6C3C88D3-5D89-42CD-B93D-BEF02E4540F5}" srcOrd="0" destOrd="0" presId="urn:microsoft.com/office/officeart/2008/layout/VerticalCurvedList"/>
    <dgm:cxn modelId="{730B787E-9EDD-4210-A984-43AD6D194329}" srcId="{9ED7390C-122E-41C7-B861-50A80A34646D}" destId="{BCD323DB-6E95-4522-817A-423EBA659239}" srcOrd="4" destOrd="0" parTransId="{182E5133-871C-4C0A-9309-BEEFD55CC387}" sibTransId="{FD622E31-3022-49D7-A6A2-ABAFEDEAE7D7}"/>
    <dgm:cxn modelId="{021A14D2-620E-4177-AB3F-11FEDC250A67}" type="presOf" srcId="{16EEB634-39B9-4CCB-BEDC-DA62B7BBD6E2}" destId="{DD882E4C-64A7-4272-934D-DA7F4D561C13}" srcOrd="0" destOrd="0" presId="urn:microsoft.com/office/officeart/2008/layout/VerticalCurvedList"/>
    <dgm:cxn modelId="{0FAB43EA-6F9D-4AC4-B14B-69FA0F54E17B}" srcId="{9ED7390C-122E-41C7-B861-50A80A34646D}" destId="{16EEB634-39B9-4CCB-BEDC-DA62B7BBD6E2}" srcOrd="0" destOrd="0" parTransId="{EF3639BA-DA46-49B9-87BC-BCA3B97B19C3}" sibTransId="{E385A81F-4E57-4AD3-8783-D0C404D293B6}"/>
    <dgm:cxn modelId="{4DF153EA-A0B0-42AF-9321-CE6B32EB4418}" srcId="{9ED7390C-122E-41C7-B861-50A80A34646D}" destId="{3FB3A89C-9BF5-4CB3-A32A-57FA609AE1F2}" srcOrd="2" destOrd="0" parTransId="{E3F2616D-22A1-482F-BAC4-350D8D1BFD25}" sibTransId="{51C5CAB7-6BE1-4082-8CFC-769A2FDABDC2}"/>
    <dgm:cxn modelId="{083AB9F6-939D-4924-9C50-3873E74DAA6D}" srcId="{9ED7390C-122E-41C7-B861-50A80A34646D}" destId="{09B3716D-54AB-4E81-AD4C-C676DCE06062}" srcOrd="1" destOrd="0" parTransId="{3C6D69AE-074C-466E-9FED-AA79DAF2C103}" sibTransId="{A7EB9B1C-4123-400A-A589-21C9292AD96E}"/>
    <dgm:cxn modelId="{E39297D8-7C28-4876-B489-38E361966E63}" type="presParOf" srcId="{5686EA16-680F-42F4-8EA0-52AD4BF18884}" destId="{149E0299-D93C-4127-AAFC-CE31F1B61940}" srcOrd="0" destOrd="0" presId="urn:microsoft.com/office/officeart/2008/layout/VerticalCurvedList"/>
    <dgm:cxn modelId="{CA1D4375-0C91-489A-8C78-53DE78394DC7}" type="presParOf" srcId="{149E0299-D93C-4127-AAFC-CE31F1B61940}" destId="{EA281950-5A29-48F3-98DE-79D0815DE08E}" srcOrd="0" destOrd="0" presId="urn:microsoft.com/office/officeart/2008/layout/VerticalCurvedList"/>
    <dgm:cxn modelId="{D10A23BC-A058-4B94-9887-F112E7F7192F}" type="presParOf" srcId="{EA281950-5A29-48F3-98DE-79D0815DE08E}" destId="{94034533-4830-45D9-A22D-FEAADE992EDA}" srcOrd="0" destOrd="0" presId="urn:microsoft.com/office/officeart/2008/layout/VerticalCurvedList"/>
    <dgm:cxn modelId="{A7A37D43-8BCA-479A-82C7-F6024489513C}" type="presParOf" srcId="{EA281950-5A29-48F3-98DE-79D0815DE08E}" destId="{E4F213DF-585D-441C-A283-A683F2B675D3}" srcOrd="1" destOrd="0" presId="urn:microsoft.com/office/officeart/2008/layout/VerticalCurvedList"/>
    <dgm:cxn modelId="{661976A5-82C8-475E-BA52-4AC24024F33D}" type="presParOf" srcId="{EA281950-5A29-48F3-98DE-79D0815DE08E}" destId="{7ACC5A91-E3F2-44FB-A6F3-7CA7BE12FDAD}" srcOrd="2" destOrd="0" presId="urn:microsoft.com/office/officeart/2008/layout/VerticalCurvedList"/>
    <dgm:cxn modelId="{4CE0F6A2-9114-4F75-B061-E7DABCF9281E}" type="presParOf" srcId="{EA281950-5A29-48F3-98DE-79D0815DE08E}" destId="{B61A078B-8174-4326-9F23-915C7628E18C}" srcOrd="3" destOrd="0" presId="urn:microsoft.com/office/officeart/2008/layout/VerticalCurvedList"/>
    <dgm:cxn modelId="{366FD690-6707-4CEE-A861-469EFC2E8103}" type="presParOf" srcId="{149E0299-D93C-4127-AAFC-CE31F1B61940}" destId="{DD882E4C-64A7-4272-934D-DA7F4D561C13}" srcOrd="1" destOrd="0" presId="urn:microsoft.com/office/officeart/2008/layout/VerticalCurvedList"/>
    <dgm:cxn modelId="{90E6BBFB-624F-4643-B429-34AF620F6134}" type="presParOf" srcId="{149E0299-D93C-4127-AAFC-CE31F1B61940}" destId="{A8334A41-28BF-4AFE-A44F-0347B5123DCE}" srcOrd="2" destOrd="0" presId="urn:microsoft.com/office/officeart/2008/layout/VerticalCurvedList"/>
    <dgm:cxn modelId="{2D0B6198-97EF-4F3F-B7F8-86EE53D5483C}" type="presParOf" srcId="{A8334A41-28BF-4AFE-A44F-0347B5123DCE}" destId="{31B05A67-E5B4-438D-9898-F547A0DD4D37}" srcOrd="0" destOrd="0" presId="urn:microsoft.com/office/officeart/2008/layout/VerticalCurvedList"/>
    <dgm:cxn modelId="{964C9A2C-2753-4018-B23D-AD7251173873}" type="presParOf" srcId="{149E0299-D93C-4127-AAFC-CE31F1B61940}" destId="{CC24BA8E-E0D5-4505-87D8-C9C1854A1F4C}" srcOrd="3" destOrd="0" presId="urn:microsoft.com/office/officeart/2008/layout/VerticalCurvedList"/>
    <dgm:cxn modelId="{25754D0E-4547-45F8-A589-9D15736B1312}" type="presParOf" srcId="{149E0299-D93C-4127-AAFC-CE31F1B61940}" destId="{B101AF60-5C38-4471-AC16-06739C436DF5}" srcOrd="4" destOrd="0" presId="urn:microsoft.com/office/officeart/2008/layout/VerticalCurvedList"/>
    <dgm:cxn modelId="{051000FC-875E-4B21-86A7-0F19C301BD93}" type="presParOf" srcId="{B101AF60-5C38-4471-AC16-06739C436DF5}" destId="{792487BF-BBF8-4D3A-8CE2-3727942D6F4C}" srcOrd="0" destOrd="0" presId="urn:microsoft.com/office/officeart/2008/layout/VerticalCurvedList"/>
    <dgm:cxn modelId="{9011F96A-DCC2-4BD4-9AF1-5E0FD5E8E14B}" type="presParOf" srcId="{149E0299-D93C-4127-AAFC-CE31F1B61940}" destId="{E7CA2A84-167B-45FD-891D-48B8492D455C}" srcOrd="5" destOrd="0" presId="urn:microsoft.com/office/officeart/2008/layout/VerticalCurvedList"/>
    <dgm:cxn modelId="{1F4944AF-5D6D-45F3-BE30-C11610F450E8}" type="presParOf" srcId="{149E0299-D93C-4127-AAFC-CE31F1B61940}" destId="{A524BA54-4451-4C93-85EA-9A249F090D20}" srcOrd="6" destOrd="0" presId="urn:microsoft.com/office/officeart/2008/layout/VerticalCurvedList"/>
    <dgm:cxn modelId="{50F998E1-927B-4451-ABF7-9571A9BD1C49}" type="presParOf" srcId="{A524BA54-4451-4C93-85EA-9A249F090D20}" destId="{4D3D14DD-53A6-45F9-9210-AEAC841F4CB8}" srcOrd="0" destOrd="0" presId="urn:microsoft.com/office/officeart/2008/layout/VerticalCurvedList"/>
    <dgm:cxn modelId="{ADCF3924-0D69-40AE-84DB-E349E29D5061}" type="presParOf" srcId="{149E0299-D93C-4127-AAFC-CE31F1B61940}" destId="{6C3C88D3-5D89-42CD-B93D-BEF02E4540F5}" srcOrd="7" destOrd="0" presId="urn:microsoft.com/office/officeart/2008/layout/VerticalCurvedList"/>
    <dgm:cxn modelId="{B1542FC3-4FC8-4CBE-BD8D-2E1A8F03582E}" type="presParOf" srcId="{149E0299-D93C-4127-AAFC-CE31F1B61940}" destId="{34D3C01E-9AC7-4436-9EA9-D08F6EFBACA0}" srcOrd="8" destOrd="0" presId="urn:microsoft.com/office/officeart/2008/layout/VerticalCurvedList"/>
    <dgm:cxn modelId="{6464331D-D221-415D-9D6E-8D61FE037311}" type="presParOf" srcId="{34D3C01E-9AC7-4436-9EA9-D08F6EFBACA0}" destId="{1DE5F6A3-1E14-425B-A8C4-859AA63A093A}" srcOrd="0" destOrd="0" presId="urn:microsoft.com/office/officeart/2008/layout/VerticalCurvedList"/>
    <dgm:cxn modelId="{8D45139B-C1E1-4D2C-8D77-C0B80BA09622}" type="presParOf" srcId="{149E0299-D93C-4127-AAFC-CE31F1B61940}" destId="{BD977BFE-7ED7-482B-8B48-F7C76FD2964D}" srcOrd="9" destOrd="0" presId="urn:microsoft.com/office/officeart/2008/layout/VerticalCurvedList"/>
    <dgm:cxn modelId="{D07702D9-272B-4D49-959C-6F95BF757B6C}" type="presParOf" srcId="{149E0299-D93C-4127-AAFC-CE31F1B61940}" destId="{67E13C13-337A-4011-98BD-3821B2A08436}" srcOrd="10" destOrd="0" presId="urn:microsoft.com/office/officeart/2008/layout/VerticalCurvedList"/>
    <dgm:cxn modelId="{A9C8A0C2-24B4-4301-AF77-EC6775A036AA}" type="presParOf" srcId="{67E13C13-337A-4011-98BD-3821B2A08436}" destId="{A7AFAF6C-EC97-4206-86A2-A7BAFF21B59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BA6E70-0D60-4F16-93B5-18DE36F3FBF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D46782A-5DB2-4246-8974-68622CE8185F}">
      <dgm:prSet phldrT="[Text]" custT="1"/>
      <dgm:spPr/>
      <dgm:t>
        <a:bodyPr/>
        <a:lstStyle/>
        <a:p>
          <a:r>
            <a:rPr lang="en-US" sz="2000" dirty="0"/>
            <a:t>Independent Contractors</a:t>
          </a:r>
        </a:p>
      </dgm:t>
    </dgm:pt>
    <dgm:pt modelId="{DED861B2-387E-4B47-A504-DF68426E7FC7}" type="parTrans" cxnId="{D1164BE5-6A0D-4B9D-ACB8-A15D781CC243}">
      <dgm:prSet/>
      <dgm:spPr/>
      <dgm:t>
        <a:bodyPr/>
        <a:lstStyle/>
        <a:p>
          <a:endParaRPr lang="en-US"/>
        </a:p>
      </dgm:t>
    </dgm:pt>
    <dgm:pt modelId="{8BA3879B-BE4C-43A3-A499-A0EF0DA29D9C}" type="sibTrans" cxnId="{D1164BE5-6A0D-4B9D-ACB8-A15D781CC243}">
      <dgm:prSet/>
      <dgm:spPr/>
      <dgm:t>
        <a:bodyPr/>
        <a:lstStyle/>
        <a:p>
          <a:endParaRPr lang="en-US"/>
        </a:p>
      </dgm:t>
    </dgm:pt>
    <dgm:pt modelId="{A7FE8F63-8CB4-4F1D-A36B-3B3AFA0550A8}">
      <dgm:prSet custT="1"/>
      <dgm:spPr/>
      <dgm:t>
        <a:bodyPr/>
        <a:lstStyle/>
        <a:p>
          <a:r>
            <a:rPr lang="en-US" sz="2000" dirty="0"/>
            <a:t>Freelancers</a:t>
          </a:r>
        </a:p>
      </dgm:t>
    </dgm:pt>
    <dgm:pt modelId="{E4C1B9EC-3DF7-43F5-B406-B1FA69B488EC}" type="parTrans" cxnId="{1BEB3344-FF31-46BB-B0C8-B083E0556D20}">
      <dgm:prSet/>
      <dgm:spPr/>
      <dgm:t>
        <a:bodyPr/>
        <a:lstStyle/>
        <a:p>
          <a:endParaRPr lang="en-US"/>
        </a:p>
      </dgm:t>
    </dgm:pt>
    <dgm:pt modelId="{87B3D5B5-070E-430D-A737-9430C89DA3E0}" type="sibTrans" cxnId="{1BEB3344-FF31-46BB-B0C8-B083E0556D20}">
      <dgm:prSet/>
      <dgm:spPr/>
      <dgm:t>
        <a:bodyPr/>
        <a:lstStyle/>
        <a:p>
          <a:endParaRPr lang="en-US"/>
        </a:p>
      </dgm:t>
    </dgm:pt>
    <dgm:pt modelId="{FCE53A88-F3A4-421B-831A-70402B286FC2}">
      <dgm:prSet custT="1"/>
      <dgm:spPr/>
      <dgm:t>
        <a:bodyPr/>
        <a:lstStyle/>
        <a:p>
          <a:r>
            <a:rPr lang="en-US" sz="2000" dirty="0"/>
            <a:t>On-Call Workers</a:t>
          </a:r>
        </a:p>
      </dgm:t>
    </dgm:pt>
    <dgm:pt modelId="{B7252C7B-FF6E-485B-8E5B-3D21524DA281}" type="parTrans" cxnId="{AC0C7073-276C-4C84-87A0-7328A4E2EEB9}">
      <dgm:prSet/>
      <dgm:spPr/>
      <dgm:t>
        <a:bodyPr/>
        <a:lstStyle/>
        <a:p>
          <a:endParaRPr lang="en-US"/>
        </a:p>
      </dgm:t>
    </dgm:pt>
    <dgm:pt modelId="{32B343A2-5C7D-4824-B606-A584FF2582C8}" type="sibTrans" cxnId="{AC0C7073-276C-4C84-87A0-7328A4E2EEB9}">
      <dgm:prSet/>
      <dgm:spPr/>
      <dgm:t>
        <a:bodyPr/>
        <a:lstStyle/>
        <a:p>
          <a:endParaRPr lang="en-US"/>
        </a:p>
      </dgm:t>
    </dgm:pt>
    <dgm:pt modelId="{F2CB8000-56A4-4E9C-A91F-6B379194F0B0}">
      <dgm:prSet custT="1"/>
      <dgm:spPr/>
      <dgm:t>
        <a:bodyPr/>
        <a:lstStyle/>
        <a:p>
          <a:r>
            <a:rPr lang="en-US" sz="2000" dirty="0"/>
            <a:t>Temporary Workers</a:t>
          </a:r>
        </a:p>
      </dgm:t>
    </dgm:pt>
    <dgm:pt modelId="{028AECD5-02B5-4B7C-A0F5-8CA0B365D930}" type="parTrans" cxnId="{08000F38-F9BD-41AD-A3FE-04CEE1733E49}">
      <dgm:prSet/>
      <dgm:spPr/>
      <dgm:t>
        <a:bodyPr/>
        <a:lstStyle/>
        <a:p>
          <a:endParaRPr lang="en-US"/>
        </a:p>
      </dgm:t>
    </dgm:pt>
    <dgm:pt modelId="{11CBA737-AD94-4CD0-9245-8DE472D57CF3}" type="sibTrans" cxnId="{08000F38-F9BD-41AD-A3FE-04CEE1733E49}">
      <dgm:prSet/>
      <dgm:spPr/>
      <dgm:t>
        <a:bodyPr/>
        <a:lstStyle/>
        <a:p>
          <a:endParaRPr lang="en-US"/>
        </a:p>
      </dgm:t>
    </dgm:pt>
    <dgm:pt modelId="{DE7282CB-6BEF-4864-8BEB-80A7F87AF130}">
      <dgm:prSet custT="1"/>
      <dgm:spPr/>
      <dgm:t>
        <a:bodyPr/>
        <a:lstStyle/>
        <a:p>
          <a:r>
            <a:rPr lang="en-US" sz="2000" dirty="0"/>
            <a:t>Contract Workers</a:t>
          </a:r>
        </a:p>
      </dgm:t>
    </dgm:pt>
    <dgm:pt modelId="{E76D50F9-8E6F-415C-9C41-C222149FD79B}" type="parTrans" cxnId="{329EEE8A-0CE3-4C0F-BCA9-B566C3B750A3}">
      <dgm:prSet/>
      <dgm:spPr/>
      <dgm:t>
        <a:bodyPr/>
        <a:lstStyle/>
        <a:p>
          <a:endParaRPr lang="en-US"/>
        </a:p>
      </dgm:t>
    </dgm:pt>
    <dgm:pt modelId="{ED835737-C077-4CB1-8FC3-673EEA285B2A}" type="sibTrans" cxnId="{329EEE8A-0CE3-4C0F-BCA9-B566C3B750A3}">
      <dgm:prSet/>
      <dgm:spPr/>
      <dgm:t>
        <a:bodyPr/>
        <a:lstStyle/>
        <a:p>
          <a:endParaRPr lang="en-US"/>
        </a:p>
      </dgm:t>
    </dgm:pt>
    <dgm:pt modelId="{F28EDD80-ADA9-4F28-9317-4F96B73B1A1D}" type="pres">
      <dgm:prSet presAssocID="{F2BA6E70-0D60-4F16-93B5-18DE36F3FBF6}" presName="diagram" presStyleCnt="0">
        <dgm:presLayoutVars>
          <dgm:dir/>
          <dgm:resizeHandles val="exact"/>
        </dgm:presLayoutVars>
      </dgm:prSet>
      <dgm:spPr/>
    </dgm:pt>
    <dgm:pt modelId="{228B66A7-0819-4309-92AC-1CD04068D8E4}" type="pres">
      <dgm:prSet presAssocID="{4D46782A-5DB2-4246-8974-68622CE8185F}" presName="node" presStyleLbl="node1" presStyleIdx="0" presStyleCnt="5" custScaleX="52192" custScaleY="36845" custLinFactNeighborY="8508">
        <dgm:presLayoutVars>
          <dgm:bulletEnabled val="1"/>
        </dgm:presLayoutVars>
      </dgm:prSet>
      <dgm:spPr>
        <a:prstGeom prst="roundRect">
          <a:avLst/>
        </a:prstGeom>
      </dgm:spPr>
    </dgm:pt>
    <dgm:pt modelId="{A54770B9-B601-4424-A583-746E35FACBA1}" type="pres">
      <dgm:prSet presAssocID="{8BA3879B-BE4C-43A3-A499-A0EF0DA29D9C}" presName="sibTrans" presStyleCnt="0"/>
      <dgm:spPr/>
    </dgm:pt>
    <dgm:pt modelId="{3833B2A4-C688-4AD4-B726-BBEC85D32486}" type="pres">
      <dgm:prSet presAssocID="{A7FE8F63-8CB4-4F1D-A36B-3B3AFA0550A8}" presName="node" presStyleLbl="node1" presStyleIdx="1" presStyleCnt="5" custScaleX="52192" custScaleY="36845" custLinFactNeighborY="8508">
        <dgm:presLayoutVars>
          <dgm:bulletEnabled val="1"/>
        </dgm:presLayoutVars>
      </dgm:prSet>
      <dgm:spPr>
        <a:prstGeom prst="roundRect">
          <a:avLst/>
        </a:prstGeom>
      </dgm:spPr>
    </dgm:pt>
    <dgm:pt modelId="{0440EC11-3B9F-48C9-B426-254357ADD2E9}" type="pres">
      <dgm:prSet presAssocID="{87B3D5B5-070E-430D-A737-9430C89DA3E0}" presName="sibTrans" presStyleCnt="0"/>
      <dgm:spPr/>
    </dgm:pt>
    <dgm:pt modelId="{CCBD1DF2-6314-4D1D-A422-CEB469E09428}" type="pres">
      <dgm:prSet presAssocID="{FCE53A88-F3A4-421B-831A-70402B286FC2}" presName="node" presStyleLbl="node1" presStyleIdx="2" presStyleCnt="5" custScaleX="52192" custScaleY="36845" custLinFactNeighborY="8508">
        <dgm:presLayoutVars>
          <dgm:bulletEnabled val="1"/>
        </dgm:presLayoutVars>
      </dgm:prSet>
      <dgm:spPr>
        <a:prstGeom prst="roundRect">
          <a:avLst/>
        </a:prstGeom>
      </dgm:spPr>
    </dgm:pt>
    <dgm:pt modelId="{BF5B4684-6457-4FA2-8D39-BBBD938B4571}" type="pres">
      <dgm:prSet presAssocID="{32B343A2-5C7D-4824-B606-A584FF2582C8}" presName="sibTrans" presStyleCnt="0"/>
      <dgm:spPr/>
    </dgm:pt>
    <dgm:pt modelId="{78AE5DFC-0470-4CED-AD12-5D36EF31E204}" type="pres">
      <dgm:prSet presAssocID="{F2CB8000-56A4-4E9C-A91F-6B379194F0B0}" presName="node" presStyleLbl="node1" presStyleIdx="3" presStyleCnt="5" custScaleX="52192" custScaleY="36845">
        <dgm:presLayoutVars>
          <dgm:bulletEnabled val="1"/>
        </dgm:presLayoutVars>
      </dgm:prSet>
      <dgm:spPr>
        <a:prstGeom prst="roundRect">
          <a:avLst/>
        </a:prstGeom>
      </dgm:spPr>
    </dgm:pt>
    <dgm:pt modelId="{C5A331CC-E9EE-45B7-8048-2ADCCDB56DCB}" type="pres">
      <dgm:prSet presAssocID="{11CBA737-AD94-4CD0-9245-8DE472D57CF3}" presName="sibTrans" presStyleCnt="0"/>
      <dgm:spPr/>
    </dgm:pt>
    <dgm:pt modelId="{9B3ACF8E-0DD8-42EA-BC26-5C9A7FED6B75}" type="pres">
      <dgm:prSet presAssocID="{DE7282CB-6BEF-4864-8BEB-80A7F87AF130}" presName="node" presStyleLbl="node1" presStyleIdx="4" presStyleCnt="5" custScaleX="52192" custScaleY="36845">
        <dgm:presLayoutVars>
          <dgm:bulletEnabled val="1"/>
        </dgm:presLayoutVars>
      </dgm:prSet>
      <dgm:spPr>
        <a:prstGeom prst="roundRect">
          <a:avLst/>
        </a:prstGeom>
      </dgm:spPr>
    </dgm:pt>
  </dgm:ptLst>
  <dgm:cxnLst>
    <dgm:cxn modelId="{6D87ED15-4B1D-4D12-8423-A74EED8C1CBF}" type="presOf" srcId="{A7FE8F63-8CB4-4F1D-A36B-3B3AFA0550A8}" destId="{3833B2A4-C688-4AD4-B726-BBEC85D32486}" srcOrd="0" destOrd="0" presId="urn:microsoft.com/office/officeart/2005/8/layout/default"/>
    <dgm:cxn modelId="{08000F38-F9BD-41AD-A3FE-04CEE1733E49}" srcId="{F2BA6E70-0D60-4F16-93B5-18DE36F3FBF6}" destId="{F2CB8000-56A4-4E9C-A91F-6B379194F0B0}" srcOrd="3" destOrd="0" parTransId="{028AECD5-02B5-4B7C-A0F5-8CA0B365D930}" sibTransId="{11CBA737-AD94-4CD0-9245-8DE472D57CF3}"/>
    <dgm:cxn modelId="{1BEB3344-FF31-46BB-B0C8-B083E0556D20}" srcId="{F2BA6E70-0D60-4F16-93B5-18DE36F3FBF6}" destId="{A7FE8F63-8CB4-4F1D-A36B-3B3AFA0550A8}" srcOrd="1" destOrd="0" parTransId="{E4C1B9EC-3DF7-43F5-B406-B1FA69B488EC}" sibTransId="{87B3D5B5-070E-430D-A737-9430C89DA3E0}"/>
    <dgm:cxn modelId="{72F13D6D-3681-48BF-A775-DB2838E3FDB2}" type="presOf" srcId="{4D46782A-5DB2-4246-8974-68622CE8185F}" destId="{228B66A7-0819-4309-92AC-1CD04068D8E4}" srcOrd="0" destOrd="0" presId="urn:microsoft.com/office/officeart/2005/8/layout/default"/>
    <dgm:cxn modelId="{AC0C7073-276C-4C84-87A0-7328A4E2EEB9}" srcId="{F2BA6E70-0D60-4F16-93B5-18DE36F3FBF6}" destId="{FCE53A88-F3A4-421B-831A-70402B286FC2}" srcOrd="2" destOrd="0" parTransId="{B7252C7B-FF6E-485B-8E5B-3D21524DA281}" sibTransId="{32B343A2-5C7D-4824-B606-A584FF2582C8}"/>
    <dgm:cxn modelId="{E6E72975-4AB5-49BF-8F7B-2B0067B944DC}" type="presOf" srcId="{DE7282CB-6BEF-4864-8BEB-80A7F87AF130}" destId="{9B3ACF8E-0DD8-42EA-BC26-5C9A7FED6B75}" srcOrd="0" destOrd="0" presId="urn:microsoft.com/office/officeart/2005/8/layout/default"/>
    <dgm:cxn modelId="{F083B283-F8B4-4045-9930-BA7D5BAB6ED5}" type="presOf" srcId="{F2CB8000-56A4-4E9C-A91F-6B379194F0B0}" destId="{78AE5DFC-0470-4CED-AD12-5D36EF31E204}" srcOrd="0" destOrd="0" presId="urn:microsoft.com/office/officeart/2005/8/layout/default"/>
    <dgm:cxn modelId="{329EEE8A-0CE3-4C0F-BCA9-B566C3B750A3}" srcId="{F2BA6E70-0D60-4F16-93B5-18DE36F3FBF6}" destId="{DE7282CB-6BEF-4864-8BEB-80A7F87AF130}" srcOrd="4" destOrd="0" parTransId="{E76D50F9-8E6F-415C-9C41-C222149FD79B}" sibTransId="{ED835737-C077-4CB1-8FC3-673EEA285B2A}"/>
    <dgm:cxn modelId="{9E706FA8-7568-4639-9FEE-E946081526D0}" type="presOf" srcId="{FCE53A88-F3A4-421B-831A-70402B286FC2}" destId="{CCBD1DF2-6314-4D1D-A422-CEB469E09428}" srcOrd="0" destOrd="0" presId="urn:microsoft.com/office/officeart/2005/8/layout/default"/>
    <dgm:cxn modelId="{049B96D1-7F00-4C5B-9207-492B50DF4280}" type="presOf" srcId="{F2BA6E70-0D60-4F16-93B5-18DE36F3FBF6}" destId="{F28EDD80-ADA9-4F28-9317-4F96B73B1A1D}" srcOrd="0" destOrd="0" presId="urn:microsoft.com/office/officeart/2005/8/layout/default"/>
    <dgm:cxn modelId="{D1164BE5-6A0D-4B9D-ACB8-A15D781CC243}" srcId="{F2BA6E70-0D60-4F16-93B5-18DE36F3FBF6}" destId="{4D46782A-5DB2-4246-8974-68622CE8185F}" srcOrd="0" destOrd="0" parTransId="{DED861B2-387E-4B47-A504-DF68426E7FC7}" sibTransId="{8BA3879B-BE4C-43A3-A499-A0EF0DA29D9C}"/>
    <dgm:cxn modelId="{E5673C1A-3CA2-40E6-B7B4-AAD497506371}" type="presParOf" srcId="{F28EDD80-ADA9-4F28-9317-4F96B73B1A1D}" destId="{228B66A7-0819-4309-92AC-1CD04068D8E4}" srcOrd="0" destOrd="0" presId="urn:microsoft.com/office/officeart/2005/8/layout/default"/>
    <dgm:cxn modelId="{82FDE9A2-DFEB-4281-9235-B4640646C4CA}" type="presParOf" srcId="{F28EDD80-ADA9-4F28-9317-4F96B73B1A1D}" destId="{A54770B9-B601-4424-A583-746E35FACBA1}" srcOrd="1" destOrd="0" presId="urn:microsoft.com/office/officeart/2005/8/layout/default"/>
    <dgm:cxn modelId="{F6E19EC4-D7AD-4470-A30B-244122F15F46}" type="presParOf" srcId="{F28EDD80-ADA9-4F28-9317-4F96B73B1A1D}" destId="{3833B2A4-C688-4AD4-B726-BBEC85D32486}" srcOrd="2" destOrd="0" presId="urn:microsoft.com/office/officeart/2005/8/layout/default"/>
    <dgm:cxn modelId="{CB8E7806-4ABB-4E8F-8EAC-7CBA25638C56}" type="presParOf" srcId="{F28EDD80-ADA9-4F28-9317-4F96B73B1A1D}" destId="{0440EC11-3B9F-48C9-B426-254357ADD2E9}" srcOrd="3" destOrd="0" presId="urn:microsoft.com/office/officeart/2005/8/layout/default"/>
    <dgm:cxn modelId="{FA9D41D6-0402-4CFB-BD4C-CC1731BC2C09}" type="presParOf" srcId="{F28EDD80-ADA9-4F28-9317-4F96B73B1A1D}" destId="{CCBD1DF2-6314-4D1D-A422-CEB469E09428}" srcOrd="4" destOrd="0" presId="urn:microsoft.com/office/officeart/2005/8/layout/default"/>
    <dgm:cxn modelId="{3BBC1909-A241-430A-91B8-C122E3F8291D}" type="presParOf" srcId="{F28EDD80-ADA9-4F28-9317-4F96B73B1A1D}" destId="{BF5B4684-6457-4FA2-8D39-BBBD938B4571}" srcOrd="5" destOrd="0" presId="urn:microsoft.com/office/officeart/2005/8/layout/default"/>
    <dgm:cxn modelId="{4970142F-D71D-414B-9F3A-0CA202922224}" type="presParOf" srcId="{F28EDD80-ADA9-4F28-9317-4F96B73B1A1D}" destId="{78AE5DFC-0470-4CED-AD12-5D36EF31E204}" srcOrd="6" destOrd="0" presId="urn:microsoft.com/office/officeart/2005/8/layout/default"/>
    <dgm:cxn modelId="{43C25D23-E604-4105-B9AD-1C61E58247E4}" type="presParOf" srcId="{F28EDD80-ADA9-4F28-9317-4F96B73B1A1D}" destId="{C5A331CC-E9EE-45B7-8048-2ADCCDB56DCB}" srcOrd="7" destOrd="0" presId="urn:microsoft.com/office/officeart/2005/8/layout/default"/>
    <dgm:cxn modelId="{77A6394A-5800-4537-9C92-A5CDE94018ED}" type="presParOf" srcId="{F28EDD80-ADA9-4F28-9317-4F96B73B1A1D}" destId="{9B3ACF8E-0DD8-42EA-BC26-5C9A7FED6B75}"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8D6034-F80C-4785-8F0C-8C5836766E48}" type="doc">
      <dgm:prSet loTypeId="urn:diagrams.loki3.com/VaryingWidthList" loCatId="list" qsTypeId="urn:microsoft.com/office/officeart/2005/8/quickstyle/simple1" qsCatId="simple" csTypeId="urn:microsoft.com/office/officeart/2005/8/colors/accent0_3" csCatId="mainScheme" phldr="1"/>
      <dgm:spPr/>
    </dgm:pt>
    <dgm:pt modelId="{CF2EBD56-E4A0-45D1-AF55-CEF55DBC6F94}">
      <dgm:prSet phldrT="[Text]" custT="1"/>
      <dgm:spPr/>
      <dgm:t>
        <a:bodyPr/>
        <a:lstStyle/>
        <a:p>
          <a:r>
            <a:rPr lang="en-US" sz="2000" b="1" dirty="0"/>
            <a:t>Company size</a:t>
          </a:r>
        </a:p>
      </dgm:t>
    </dgm:pt>
    <dgm:pt modelId="{32536511-FE46-40C7-B9B4-AD9670F88431}" type="parTrans" cxnId="{1B4DF81C-2D5B-47E3-8A20-E552BDA83ADD}">
      <dgm:prSet/>
      <dgm:spPr/>
      <dgm:t>
        <a:bodyPr/>
        <a:lstStyle/>
        <a:p>
          <a:endParaRPr lang="en-US" sz="2000" b="1"/>
        </a:p>
      </dgm:t>
    </dgm:pt>
    <dgm:pt modelId="{F2E4753E-5C5F-4466-976F-C62841C36810}" type="sibTrans" cxnId="{1B4DF81C-2D5B-47E3-8A20-E552BDA83ADD}">
      <dgm:prSet/>
      <dgm:spPr/>
      <dgm:t>
        <a:bodyPr/>
        <a:lstStyle/>
        <a:p>
          <a:endParaRPr lang="en-US" sz="2000" b="1"/>
        </a:p>
      </dgm:t>
    </dgm:pt>
    <dgm:pt modelId="{FD6B0B54-F7DF-437F-B53C-532741134B3C}">
      <dgm:prSet phldrT="[Text]" custT="1"/>
      <dgm:spPr/>
      <dgm:t>
        <a:bodyPr/>
        <a:lstStyle/>
        <a:p>
          <a:r>
            <a:rPr lang="en-US" sz="2000" b="1" dirty="0"/>
            <a:t>Roles and responsibilities</a:t>
          </a:r>
        </a:p>
      </dgm:t>
    </dgm:pt>
    <dgm:pt modelId="{1C21FFC1-3067-4FA5-96D5-82B7A4A7125E}" type="parTrans" cxnId="{59F1BA1D-71E3-49B4-8F82-923AA715E83F}">
      <dgm:prSet/>
      <dgm:spPr/>
      <dgm:t>
        <a:bodyPr/>
        <a:lstStyle/>
        <a:p>
          <a:endParaRPr lang="en-US" sz="2000" b="1"/>
        </a:p>
      </dgm:t>
    </dgm:pt>
    <dgm:pt modelId="{F8EE21BC-A9E9-4EAA-8152-71F135844EDF}" type="sibTrans" cxnId="{59F1BA1D-71E3-49B4-8F82-923AA715E83F}">
      <dgm:prSet/>
      <dgm:spPr/>
      <dgm:t>
        <a:bodyPr/>
        <a:lstStyle/>
        <a:p>
          <a:endParaRPr lang="en-US" sz="2000" b="1"/>
        </a:p>
      </dgm:t>
    </dgm:pt>
    <dgm:pt modelId="{2302CE12-6DAF-41AA-B15D-2575666BF286}">
      <dgm:prSet phldrT="[Text]" custT="1"/>
      <dgm:spPr/>
      <dgm:t>
        <a:bodyPr/>
        <a:lstStyle/>
        <a:p>
          <a:r>
            <a:rPr lang="en-US" sz="2000" b="1" dirty="0"/>
            <a:t>Unions</a:t>
          </a:r>
        </a:p>
      </dgm:t>
    </dgm:pt>
    <dgm:pt modelId="{1ACEAB77-458C-4430-BCC3-47519BEBA9CD}" type="parTrans" cxnId="{C8C0C35F-962C-42BC-8FFC-6B561D4D15B1}">
      <dgm:prSet/>
      <dgm:spPr/>
      <dgm:t>
        <a:bodyPr/>
        <a:lstStyle/>
        <a:p>
          <a:endParaRPr lang="en-US" sz="2000" b="1"/>
        </a:p>
      </dgm:t>
    </dgm:pt>
    <dgm:pt modelId="{EDAE2A90-96DB-4BB3-B826-F7C007BF91CC}" type="sibTrans" cxnId="{C8C0C35F-962C-42BC-8FFC-6B561D4D15B1}">
      <dgm:prSet/>
      <dgm:spPr/>
      <dgm:t>
        <a:bodyPr/>
        <a:lstStyle/>
        <a:p>
          <a:endParaRPr lang="en-US" sz="2000" b="1"/>
        </a:p>
      </dgm:t>
    </dgm:pt>
    <dgm:pt modelId="{06CC8BFD-E2D9-4FBD-9E3A-0107777988FC}">
      <dgm:prSet phldrT="[Text]" custT="1"/>
      <dgm:spPr/>
      <dgm:t>
        <a:bodyPr/>
        <a:lstStyle/>
        <a:p>
          <a:r>
            <a:rPr lang="en-US" sz="2000" b="1" dirty="0"/>
            <a:t>Leadership support</a:t>
          </a:r>
        </a:p>
      </dgm:t>
    </dgm:pt>
    <dgm:pt modelId="{42F28DDE-D9BE-4937-9757-0476B1857C2F}" type="parTrans" cxnId="{49DB9E31-3E87-4DFB-B342-76DAA557AE5B}">
      <dgm:prSet/>
      <dgm:spPr/>
      <dgm:t>
        <a:bodyPr/>
        <a:lstStyle/>
        <a:p>
          <a:endParaRPr lang="en-US" sz="2000" b="1"/>
        </a:p>
      </dgm:t>
    </dgm:pt>
    <dgm:pt modelId="{6907355B-1A58-4CEC-8846-0B95CF174F6F}" type="sibTrans" cxnId="{49DB9E31-3E87-4DFB-B342-76DAA557AE5B}">
      <dgm:prSet/>
      <dgm:spPr/>
      <dgm:t>
        <a:bodyPr/>
        <a:lstStyle/>
        <a:p>
          <a:endParaRPr lang="en-US" sz="2000" b="1"/>
        </a:p>
      </dgm:t>
    </dgm:pt>
    <dgm:pt modelId="{86678071-885E-410C-9A3B-CE77DFED5B09}">
      <dgm:prSet phldrT="[Text]" custT="1"/>
      <dgm:spPr/>
      <dgm:t>
        <a:bodyPr/>
        <a:lstStyle/>
        <a:p>
          <a:r>
            <a:rPr lang="en-US" sz="2000" b="1" dirty="0"/>
            <a:t>Business units and conditions</a:t>
          </a:r>
        </a:p>
      </dgm:t>
    </dgm:pt>
    <dgm:pt modelId="{29EAC1D4-B0F0-42E6-AE3B-65670D705BDE}" type="parTrans" cxnId="{DC0F8270-1EA7-4F4A-ACC6-5F5F8DE0175C}">
      <dgm:prSet/>
      <dgm:spPr/>
      <dgm:t>
        <a:bodyPr/>
        <a:lstStyle/>
        <a:p>
          <a:endParaRPr lang="en-US" sz="2000" b="1"/>
        </a:p>
      </dgm:t>
    </dgm:pt>
    <dgm:pt modelId="{B4E5B3FC-494B-45E8-91C2-DBED5C4BCAA1}" type="sibTrans" cxnId="{DC0F8270-1EA7-4F4A-ACC6-5F5F8DE0175C}">
      <dgm:prSet/>
      <dgm:spPr/>
      <dgm:t>
        <a:bodyPr/>
        <a:lstStyle/>
        <a:p>
          <a:endParaRPr lang="en-US" sz="2000" b="1"/>
        </a:p>
      </dgm:t>
    </dgm:pt>
    <dgm:pt modelId="{4F032F8F-A472-4B98-AEA0-B762A2F641F2}">
      <dgm:prSet phldrT="[Text]" custT="1"/>
      <dgm:spPr/>
      <dgm:t>
        <a:bodyPr/>
        <a:lstStyle/>
        <a:p>
          <a:r>
            <a:rPr lang="en-US" sz="2000" b="1" dirty="0"/>
            <a:t>Other HRM practices</a:t>
          </a:r>
        </a:p>
      </dgm:t>
    </dgm:pt>
    <dgm:pt modelId="{5D237413-70D3-4AB5-AE5E-EA6C634BF5B5}" type="parTrans" cxnId="{529AAE27-C212-4BC1-BFC5-5557FD9DBC93}">
      <dgm:prSet/>
      <dgm:spPr/>
      <dgm:t>
        <a:bodyPr/>
        <a:lstStyle/>
        <a:p>
          <a:endParaRPr lang="en-US" sz="2000" b="1"/>
        </a:p>
      </dgm:t>
    </dgm:pt>
    <dgm:pt modelId="{CBA8F10B-AC53-459E-8020-AAF95C94EDFE}" type="sibTrans" cxnId="{529AAE27-C212-4BC1-BFC5-5557FD9DBC93}">
      <dgm:prSet/>
      <dgm:spPr/>
      <dgm:t>
        <a:bodyPr/>
        <a:lstStyle/>
        <a:p>
          <a:endParaRPr lang="en-US" sz="2000" b="1"/>
        </a:p>
      </dgm:t>
    </dgm:pt>
    <dgm:pt modelId="{ED4F4FD0-6722-43F5-821D-C81056134239}">
      <dgm:prSet phldrT="[Text]" custT="1"/>
      <dgm:spPr/>
      <dgm:t>
        <a:bodyPr/>
        <a:lstStyle/>
        <a:p>
          <a:r>
            <a:rPr lang="en-US" sz="2000" b="1" dirty="0"/>
            <a:t>Employee participation</a:t>
          </a:r>
        </a:p>
      </dgm:t>
    </dgm:pt>
    <dgm:pt modelId="{14D0114C-FB1F-4903-B956-660A4268A8EF}" type="parTrans" cxnId="{13C28347-93E1-4626-A2A4-429731CCED81}">
      <dgm:prSet/>
      <dgm:spPr/>
      <dgm:t>
        <a:bodyPr/>
        <a:lstStyle/>
        <a:p>
          <a:endParaRPr lang="en-US" sz="2000" b="1"/>
        </a:p>
      </dgm:t>
    </dgm:pt>
    <dgm:pt modelId="{6F4F70C9-E5ED-436F-BBD3-1DE52905E0DE}" type="sibTrans" cxnId="{13C28347-93E1-4626-A2A4-429731CCED81}">
      <dgm:prSet/>
      <dgm:spPr/>
      <dgm:t>
        <a:bodyPr/>
        <a:lstStyle/>
        <a:p>
          <a:endParaRPr lang="en-US" sz="2000" b="1"/>
        </a:p>
      </dgm:t>
    </dgm:pt>
    <dgm:pt modelId="{2F1A130A-0C13-4EAF-B5DA-32BD0A3099C1}" type="pres">
      <dgm:prSet presAssocID="{A08D6034-F80C-4785-8F0C-8C5836766E48}" presName="Name0" presStyleCnt="0">
        <dgm:presLayoutVars>
          <dgm:resizeHandles/>
        </dgm:presLayoutVars>
      </dgm:prSet>
      <dgm:spPr/>
    </dgm:pt>
    <dgm:pt modelId="{41E5F30D-88C2-462A-8B45-68E69F267741}" type="pres">
      <dgm:prSet presAssocID="{CF2EBD56-E4A0-45D1-AF55-CEF55DBC6F94}" presName="text" presStyleLbl="node1" presStyleIdx="0" presStyleCnt="7" custScaleX="175172" custScaleY="31066">
        <dgm:presLayoutVars>
          <dgm:bulletEnabled val="1"/>
        </dgm:presLayoutVars>
      </dgm:prSet>
      <dgm:spPr/>
    </dgm:pt>
    <dgm:pt modelId="{B28626E6-66A5-4B3E-A263-CC14135038EC}" type="pres">
      <dgm:prSet presAssocID="{F2E4753E-5C5F-4466-976F-C62841C36810}" presName="space" presStyleCnt="0"/>
      <dgm:spPr/>
    </dgm:pt>
    <dgm:pt modelId="{535F6576-BA33-439C-8E62-672F673FE251}" type="pres">
      <dgm:prSet presAssocID="{FD6B0B54-F7DF-437F-B53C-532741134B3C}" presName="text" presStyleLbl="node1" presStyleIdx="1" presStyleCnt="7" custScaleX="185530" custScaleY="31066">
        <dgm:presLayoutVars>
          <dgm:bulletEnabled val="1"/>
        </dgm:presLayoutVars>
      </dgm:prSet>
      <dgm:spPr/>
    </dgm:pt>
    <dgm:pt modelId="{60BFF676-643E-48A8-9C40-50DA07F94C57}" type="pres">
      <dgm:prSet presAssocID="{F8EE21BC-A9E9-4EAA-8152-71F135844EDF}" presName="space" presStyleCnt="0"/>
      <dgm:spPr/>
    </dgm:pt>
    <dgm:pt modelId="{0843B6E4-28B9-4785-B94E-40CA7AFA2327}" type="pres">
      <dgm:prSet presAssocID="{06CC8BFD-E2D9-4FBD-9E3A-0107777988FC}" presName="text" presStyleLbl="node1" presStyleIdx="2" presStyleCnt="7" custScaleX="197224" custScaleY="31066">
        <dgm:presLayoutVars>
          <dgm:bulletEnabled val="1"/>
        </dgm:presLayoutVars>
      </dgm:prSet>
      <dgm:spPr/>
    </dgm:pt>
    <dgm:pt modelId="{8670348D-0CC4-4CD0-A51E-9B2A86F86ADF}" type="pres">
      <dgm:prSet presAssocID="{6907355B-1A58-4CEC-8846-0B95CF174F6F}" presName="space" presStyleCnt="0"/>
      <dgm:spPr/>
    </dgm:pt>
    <dgm:pt modelId="{AE88AB15-871E-4C41-9D1A-EDAD81EE0856}" type="pres">
      <dgm:prSet presAssocID="{ED4F4FD0-6722-43F5-821D-C81056134239}" presName="text" presStyleLbl="node1" presStyleIdx="3" presStyleCnt="7" custScaleX="203200" custScaleY="31066">
        <dgm:presLayoutVars>
          <dgm:bulletEnabled val="1"/>
        </dgm:presLayoutVars>
      </dgm:prSet>
      <dgm:spPr/>
    </dgm:pt>
    <dgm:pt modelId="{8D4577FD-9663-4E55-856B-94A4568D6B78}" type="pres">
      <dgm:prSet presAssocID="{6F4F70C9-E5ED-436F-BBD3-1DE52905E0DE}" presName="space" presStyleCnt="0"/>
      <dgm:spPr/>
    </dgm:pt>
    <dgm:pt modelId="{20B3752F-B0EB-4E14-B31A-E750D7437D5B}" type="pres">
      <dgm:prSet presAssocID="{86678071-885E-410C-9A3B-CE77DFED5B09}" presName="text" presStyleLbl="node1" presStyleIdx="4" presStyleCnt="7" custScaleX="217055" custScaleY="31066">
        <dgm:presLayoutVars>
          <dgm:bulletEnabled val="1"/>
        </dgm:presLayoutVars>
      </dgm:prSet>
      <dgm:spPr/>
    </dgm:pt>
    <dgm:pt modelId="{A4FBDEBA-FC39-4DDF-A8E0-E46035539262}" type="pres">
      <dgm:prSet presAssocID="{B4E5B3FC-494B-45E8-91C2-DBED5C4BCAA1}" presName="space" presStyleCnt="0"/>
      <dgm:spPr/>
    </dgm:pt>
    <dgm:pt modelId="{A70E0EAE-142C-4E41-BB88-15174A4440FC}" type="pres">
      <dgm:prSet presAssocID="{4F032F8F-A472-4B98-AEA0-B762A2F641F2}" presName="text" presStyleLbl="node1" presStyleIdx="5" presStyleCnt="7" custScaleX="203200" custScaleY="31066">
        <dgm:presLayoutVars>
          <dgm:bulletEnabled val="1"/>
        </dgm:presLayoutVars>
      </dgm:prSet>
      <dgm:spPr/>
    </dgm:pt>
    <dgm:pt modelId="{C1B67C94-223E-4232-859F-D751E17BFDB3}" type="pres">
      <dgm:prSet presAssocID="{CBA8F10B-AC53-459E-8020-AAF95C94EDFE}" presName="space" presStyleCnt="0"/>
      <dgm:spPr/>
    </dgm:pt>
    <dgm:pt modelId="{F6B37078-268F-49D2-A7E2-59EB19E72FDB}" type="pres">
      <dgm:prSet presAssocID="{2302CE12-6DAF-41AA-B15D-2575666BF286}" presName="text" presStyleLbl="node1" presStyleIdx="6" presStyleCnt="7" custScaleX="141767" custScaleY="31066">
        <dgm:presLayoutVars>
          <dgm:bulletEnabled val="1"/>
        </dgm:presLayoutVars>
      </dgm:prSet>
      <dgm:spPr/>
    </dgm:pt>
  </dgm:ptLst>
  <dgm:cxnLst>
    <dgm:cxn modelId="{1B4DF81C-2D5B-47E3-8A20-E552BDA83ADD}" srcId="{A08D6034-F80C-4785-8F0C-8C5836766E48}" destId="{CF2EBD56-E4A0-45D1-AF55-CEF55DBC6F94}" srcOrd="0" destOrd="0" parTransId="{32536511-FE46-40C7-B9B4-AD9670F88431}" sibTransId="{F2E4753E-5C5F-4466-976F-C62841C36810}"/>
    <dgm:cxn modelId="{59F1BA1D-71E3-49B4-8F82-923AA715E83F}" srcId="{A08D6034-F80C-4785-8F0C-8C5836766E48}" destId="{FD6B0B54-F7DF-437F-B53C-532741134B3C}" srcOrd="1" destOrd="0" parTransId="{1C21FFC1-3067-4FA5-96D5-82B7A4A7125E}" sibTransId="{F8EE21BC-A9E9-4EAA-8152-71F135844EDF}"/>
    <dgm:cxn modelId="{529AAE27-C212-4BC1-BFC5-5557FD9DBC93}" srcId="{A08D6034-F80C-4785-8F0C-8C5836766E48}" destId="{4F032F8F-A472-4B98-AEA0-B762A2F641F2}" srcOrd="5" destOrd="0" parTransId="{5D237413-70D3-4AB5-AE5E-EA6C634BF5B5}" sibTransId="{CBA8F10B-AC53-459E-8020-AAF95C94EDFE}"/>
    <dgm:cxn modelId="{49DB9E31-3E87-4DFB-B342-76DAA557AE5B}" srcId="{A08D6034-F80C-4785-8F0C-8C5836766E48}" destId="{06CC8BFD-E2D9-4FBD-9E3A-0107777988FC}" srcOrd="2" destOrd="0" parTransId="{42F28DDE-D9BE-4937-9757-0476B1857C2F}" sibTransId="{6907355B-1A58-4CEC-8846-0B95CF174F6F}"/>
    <dgm:cxn modelId="{19F75135-8CB4-4DB4-AF7D-62AE5CA6C009}" type="presOf" srcId="{CF2EBD56-E4A0-45D1-AF55-CEF55DBC6F94}" destId="{41E5F30D-88C2-462A-8B45-68E69F267741}" srcOrd="0" destOrd="0" presId="urn:diagrams.loki3.com/VaryingWidthList"/>
    <dgm:cxn modelId="{C8C0C35F-962C-42BC-8FFC-6B561D4D15B1}" srcId="{A08D6034-F80C-4785-8F0C-8C5836766E48}" destId="{2302CE12-6DAF-41AA-B15D-2575666BF286}" srcOrd="6" destOrd="0" parTransId="{1ACEAB77-458C-4430-BCC3-47519BEBA9CD}" sibTransId="{EDAE2A90-96DB-4BB3-B826-F7C007BF91CC}"/>
    <dgm:cxn modelId="{CC8EA246-F7C2-4047-989C-3A696D577EB3}" type="presOf" srcId="{ED4F4FD0-6722-43F5-821D-C81056134239}" destId="{AE88AB15-871E-4C41-9D1A-EDAD81EE0856}" srcOrd="0" destOrd="0" presId="urn:diagrams.loki3.com/VaryingWidthList"/>
    <dgm:cxn modelId="{13C28347-93E1-4626-A2A4-429731CCED81}" srcId="{A08D6034-F80C-4785-8F0C-8C5836766E48}" destId="{ED4F4FD0-6722-43F5-821D-C81056134239}" srcOrd="3" destOrd="0" parTransId="{14D0114C-FB1F-4903-B956-660A4268A8EF}" sibTransId="{6F4F70C9-E5ED-436F-BBD3-1DE52905E0DE}"/>
    <dgm:cxn modelId="{DC0F8270-1EA7-4F4A-ACC6-5F5F8DE0175C}" srcId="{A08D6034-F80C-4785-8F0C-8C5836766E48}" destId="{86678071-885E-410C-9A3B-CE77DFED5B09}" srcOrd="4" destOrd="0" parTransId="{29EAC1D4-B0F0-42E6-AE3B-65670D705BDE}" sibTransId="{B4E5B3FC-494B-45E8-91C2-DBED5C4BCAA1}"/>
    <dgm:cxn modelId="{44CECB58-C30D-4C4B-926B-2DBE1ED26DDA}" type="presOf" srcId="{86678071-885E-410C-9A3B-CE77DFED5B09}" destId="{20B3752F-B0EB-4E14-B31A-E750D7437D5B}" srcOrd="0" destOrd="0" presId="urn:diagrams.loki3.com/VaryingWidthList"/>
    <dgm:cxn modelId="{6DBE4E7D-10CD-4B82-BD79-BA745327D0E9}" type="presOf" srcId="{06CC8BFD-E2D9-4FBD-9E3A-0107777988FC}" destId="{0843B6E4-28B9-4785-B94E-40CA7AFA2327}" srcOrd="0" destOrd="0" presId="urn:diagrams.loki3.com/VaryingWidthList"/>
    <dgm:cxn modelId="{31BA7797-BB82-47BC-A2D8-419A3066C9D1}" type="presOf" srcId="{FD6B0B54-F7DF-437F-B53C-532741134B3C}" destId="{535F6576-BA33-439C-8E62-672F673FE251}" srcOrd="0" destOrd="0" presId="urn:diagrams.loki3.com/VaryingWidthList"/>
    <dgm:cxn modelId="{6CD3D4C2-BDF7-4E19-A464-DDB6181021A5}" type="presOf" srcId="{A08D6034-F80C-4785-8F0C-8C5836766E48}" destId="{2F1A130A-0C13-4EAF-B5DA-32BD0A3099C1}" srcOrd="0" destOrd="0" presId="urn:diagrams.loki3.com/VaryingWidthList"/>
    <dgm:cxn modelId="{49DF56F1-DFD5-4F23-BD39-5248820DA48F}" type="presOf" srcId="{4F032F8F-A472-4B98-AEA0-B762A2F641F2}" destId="{A70E0EAE-142C-4E41-BB88-15174A4440FC}" srcOrd="0" destOrd="0" presId="urn:diagrams.loki3.com/VaryingWidthList"/>
    <dgm:cxn modelId="{596100FF-D722-4CF6-A052-21483D9174E9}" type="presOf" srcId="{2302CE12-6DAF-41AA-B15D-2575666BF286}" destId="{F6B37078-268F-49D2-A7E2-59EB19E72FDB}" srcOrd="0" destOrd="0" presId="urn:diagrams.loki3.com/VaryingWidthList"/>
    <dgm:cxn modelId="{65673E23-FB0E-4B1D-9117-9ED11D6C567B}" type="presParOf" srcId="{2F1A130A-0C13-4EAF-B5DA-32BD0A3099C1}" destId="{41E5F30D-88C2-462A-8B45-68E69F267741}" srcOrd="0" destOrd="0" presId="urn:diagrams.loki3.com/VaryingWidthList"/>
    <dgm:cxn modelId="{B8AD9869-83F8-4DA7-BA84-9F3399E29ABD}" type="presParOf" srcId="{2F1A130A-0C13-4EAF-B5DA-32BD0A3099C1}" destId="{B28626E6-66A5-4B3E-A263-CC14135038EC}" srcOrd="1" destOrd="0" presId="urn:diagrams.loki3.com/VaryingWidthList"/>
    <dgm:cxn modelId="{C19ADEA9-7DF4-4E62-976B-BFC0F8EE2D3A}" type="presParOf" srcId="{2F1A130A-0C13-4EAF-B5DA-32BD0A3099C1}" destId="{535F6576-BA33-439C-8E62-672F673FE251}" srcOrd="2" destOrd="0" presId="urn:diagrams.loki3.com/VaryingWidthList"/>
    <dgm:cxn modelId="{14F70685-AEAB-43E1-95EE-45B38DF97FAF}" type="presParOf" srcId="{2F1A130A-0C13-4EAF-B5DA-32BD0A3099C1}" destId="{60BFF676-643E-48A8-9C40-50DA07F94C57}" srcOrd="3" destOrd="0" presId="urn:diagrams.loki3.com/VaryingWidthList"/>
    <dgm:cxn modelId="{39BE7917-0337-42AD-859C-30A2D5281A10}" type="presParOf" srcId="{2F1A130A-0C13-4EAF-B5DA-32BD0A3099C1}" destId="{0843B6E4-28B9-4785-B94E-40CA7AFA2327}" srcOrd="4" destOrd="0" presId="urn:diagrams.loki3.com/VaryingWidthList"/>
    <dgm:cxn modelId="{503207C6-7FA2-451C-81DC-5D0F6A8BCB64}" type="presParOf" srcId="{2F1A130A-0C13-4EAF-B5DA-32BD0A3099C1}" destId="{8670348D-0CC4-4CD0-A51E-9B2A86F86ADF}" srcOrd="5" destOrd="0" presId="urn:diagrams.loki3.com/VaryingWidthList"/>
    <dgm:cxn modelId="{589570B2-290A-456D-B8B4-B493E8729E0D}" type="presParOf" srcId="{2F1A130A-0C13-4EAF-B5DA-32BD0A3099C1}" destId="{AE88AB15-871E-4C41-9D1A-EDAD81EE0856}" srcOrd="6" destOrd="0" presId="urn:diagrams.loki3.com/VaryingWidthList"/>
    <dgm:cxn modelId="{3686AEF7-5AE2-47EB-B137-CAAE4752C52D}" type="presParOf" srcId="{2F1A130A-0C13-4EAF-B5DA-32BD0A3099C1}" destId="{8D4577FD-9663-4E55-856B-94A4568D6B78}" srcOrd="7" destOrd="0" presId="urn:diagrams.loki3.com/VaryingWidthList"/>
    <dgm:cxn modelId="{33AE7A96-C1AF-4B21-977E-A35F6E358E41}" type="presParOf" srcId="{2F1A130A-0C13-4EAF-B5DA-32BD0A3099C1}" destId="{20B3752F-B0EB-4E14-B31A-E750D7437D5B}" srcOrd="8" destOrd="0" presId="urn:diagrams.loki3.com/VaryingWidthList"/>
    <dgm:cxn modelId="{D85AE287-65D9-42C4-B9FE-49727F70926C}" type="presParOf" srcId="{2F1A130A-0C13-4EAF-B5DA-32BD0A3099C1}" destId="{A4FBDEBA-FC39-4DDF-A8E0-E46035539262}" srcOrd="9" destOrd="0" presId="urn:diagrams.loki3.com/VaryingWidthList"/>
    <dgm:cxn modelId="{2C4D8A0A-D1E8-490C-A43C-617A1EE6E773}" type="presParOf" srcId="{2F1A130A-0C13-4EAF-B5DA-32BD0A3099C1}" destId="{A70E0EAE-142C-4E41-BB88-15174A4440FC}" srcOrd="10" destOrd="0" presId="urn:diagrams.loki3.com/VaryingWidthList"/>
    <dgm:cxn modelId="{4474547F-F508-4CDB-9C3C-9E811170EF73}" type="presParOf" srcId="{2F1A130A-0C13-4EAF-B5DA-32BD0A3099C1}" destId="{C1B67C94-223E-4232-859F-D751E17BFDB3}" srcOrd="11" destOrd="0" presId="urn:diagrams.loki3.com/VaryingWidthList"/>
    <dgm:cxn modelId="{92033E93-70AD-4DCB-95FD-5742C700B2C1}" type="presParOf" srcId="{2F1A130A-0C13-4EAF-B5DA-32BD0A3099C1}" destId="{F6B37078-268F-49D2-A7E2-59EB19E72FDB}" srcOrd="1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F213DF-585D-441C-A283-A683F2B675D3}">
      <dsp:nvSpPr>
        <dsp:cNvPr id="0" name=""/>
        <dsp:cNvSpPr/>
      </dsp:nvSpPr>
      <dsp:spPr>
        <a:xfrm>
          <a:off x="-5285333" y="-809458"/>
          <a:ext cx="6293672" cy="6293672"/>
        </a:xfrm>
        <a:prstGeom prst="blockArc">
          <a:avLst>
            <a:gd name="adj1" fmla="val 18900000"/>
            <a:gd name="adj2" fmla="val 2700000"/>
            <a:gd name="adj3" fmla="val 343"/>
          </a:avLst>
        </a:prstGeom>
        <a:noFill/>
        <a:ln w="15875"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882E4C-64A7-4272-934D-DA7F4D561C13}">
      <dsp:nvSpPr>
        <dsp:cNvPr id="0" name=""/>
        <dsp:cNvSpPr/>
      </dsp:nvSpPr>
      <dsp:spPr>
        <a:xfrm>
          <a:off x="440975" y="292078"/>
          <a:ext cx="10009791" cy="584531"/>
        </a:xfrm>
        <a:prstGeom prst="rect">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3972"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rPr>
            <a:t>Increased competition and access to information has increased customers’ expectations. </a:t>
          </a:r>
        </a:p>
      </dsp:txBody>
      <dsp:txXfrm>
        <a:off x="440975" y="292078"/>
        <a:ext cx="10009791" cy="584531"/>
      </dsp:txXfrm>
    </dsp:sp>
    <dsp:sp modelId="{31B05A67-E5B4-438D-9898-F547A0DD4D37}">
      <dsp:nvSpPr>
        <dsp:cNvPr id="0" name=""/>
        <dsp:cNvSpPr/>
      </dsp:nvSpPr>
      <dsp:spPr>
        <a:xfrm>
          <a:off x="75643" y="219012"/>
          <a:ext cx="730664" cy="730664"/>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24BA8E-E0D5-4505-87D8-C9C1854A1F4C}">
      <dsp:nvSpPr>
        <dsp:cNvPr id="0" name=""/>
        <dsp:cNvSpPr/>
      </dsp:nvSpPr>
      <dsp:spPr>
        <a:xfrm>
          <a:off x="859833" y="1168595"/>
          <a:ext cx="9590933" cy="584531"/>
        </a:xfrm>
        <a:prstGeom prst="rect">
          <a:avLst/>
        </a:prstGeom>
        <a:solidFill>
          <a:schemeClr val="accent1">
            <a:shade val="80000"/>
            <a:hueOff val="-73258"/>
            <a:satOff val="-1841"/>
            <a:lumOff val="846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3972" tIns="45720" rIns="45720" bIns="4572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tx1"/>
              </a:solidFill>
            </a:rPr>
            <a:t>Total Quality Management (TQM) </a:t>
          </a:r>
          <a:r>
            <a:rPr lang="en-US" sz="1800" kern="1200" dirty="0">
              <a:solidFill>
                <a:schemeClr val="tx1"/>
              </a:solidFill>
            </a:rPr>
            <a:t>is a companywide effort to continuously improve the ways people, machines, and systems accomplish work.</a:t>
          </a:r>
        </a:p>
      </dsp:txBody>
      <dsp:txXfrm>
        <a:off x="859833" y="1168595"/>
        <a:ext cx="9590933" cy="584531"/>
      </dsp:txXfrm>
    </dsp:sp>
    <dsp:sp modelId="{792487BF-BBF8-4D3A-8CE2-3727942D6F4C}">
      <dsp:nvSpPr>
        <dsp:cNvPr id="0" name=""/>
        <dsp:cNvSpPr/>
      </dsp:nvSpPr>
      <dsp:spPr>
        <a:xfrm>
          <a:off x="494501" y="1095529"/>
          <a:ext cx="730664" cy="730664"/>
        </a:xfrm>
        <a:prstGeom prst="ellipse">
          <a:avLst/>
        </a:prstGeom>
        <a:solidFill>
          <a:schemeClr val="lt1">
            <a:hueOff val="0"/>
            <a:satOff val="0"/>
            <a:lumOff val="0"/>
            <a:alphaOff val="0"/>
          </a:schemeClr>
        </a:solidFill>
        <a:ln w="15875" cap="flat" cmpd="sng" algn="ctr">
          <a:solidFill>
            <a:schemeClr val="accent1">
              <a:shade val="80000"/>
              <a:hueOff val="-73258"/>
              <a:satOff val="-1841"/>
              <a:lumOff val="8468"/>
              <a:alphaOff val="0"/>
            </a:schemeClr>
          </a:solidFill>
          <a:prstDash val="solid"/>
        </a:ln>
        <a:effectLst/>
      </dsp:spPr>
      <dsp:style>
        <a:lnRef idx="2">
          <a:scrgbClr r="0" g="0" b="0"/>
        </a:lnRef>
        <a:fillRef idx="1">
          <a:scrgbClr r="0" g="0" b="0"/>
        </a:fillRef>
        <a:effectRef idx="0">
          <a:scrgbClr r="0" g="0" b="0"/>
        </a:effectRef>
        <a:fontRef idx="minor"/>
      </dsp:style>
    </dsp:sp>
    <dsp:sp modelId="{E7CA2A84-167B-45FD-891D-48B8492D455C}">
      <dsp:nvSpPr>
        <dsp:cNvPr id="0" name=""/>
        <dsp:cNvSpPr/>
      </dsp:nvSpPr>
      <dsp:spPr>
        <a:xfrm>
          <a:off x="988389" y="2045112"/>
          <a:ext cx="9462377" cy="584531"/>
        </a:xfrm>
        <a:prstGeom prst="rect">
          <a:avLst/>
        </a:prstGeom>
        <a:solidFill>
          <a:schemeClr val="accent1">
            <a:shade val="80000"/>
            <a:hueOff val="-146515"/>
            <a:satOff val="-3681"/>
            <a:lumOff val="1693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3972"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rPr>
            <a:t>The </a:t>
          </a:r>
          <a:r>
            <a:rPr lang="en-US" sz="1800" b="1" kern="1200" dirty="0">
              <a:solidFill>
                <a:schemeClr val="tx1"/>
              </a:solidFill>
            </a:rPr>
            <a:t>ISO 9000 </a:t>
          </a:r>
          <a:r>
            <a:rPr lang="en-US" sz="1800" kern="1200" dirty="0">
              <a:solidFill>
                <a:schemeClr val="tx1"/>
              </a:solidFill>
            </a:rPr>
            <a:t>quality standards address what a company needs to do to meet regulatory and quality requirements and improve customer satisfaction.</a:t>
          </a:r>
        </a:p>
      </dsp:txBody>
      <dsp:txXfrm>
        <a:off x="988389" y="2045112"/>
        <a:ext cx="9462377" cy="584531"/>
      </dsp:txXfrm>
    </dsp:sp>
    <dsp:sp modelId="{4D3D14DD-53A6-45F9-9210-AEAC841F4CB8}">
      <dsp:nvSpPr>
        <dsp:cNvPr id="0" name=""/>
        <dsp:cNvSpPr/>
      </dsp:nvSpPr>
      <dsp:spPr>
        <a:xfrm>
          <a:off x="623057" y="1972045"/>
          <a:ext cx="730664" cy="730664"/>
        </a:xfrm>
        <a:prstGeom prst="ellipse">
          <a:avLst/>
        </a:prstGeom>
        <a:solidFill>
          <a:schemeClr val="lt1">
            <a:hueOff val="0"/>
            <a:satOff val="0"/>
            <a:lumOff val="0"/>
            <a:alphaOff val="0"/>
          </a:schemeClr>
        </a:solidFill>
        <a:ln w="15875" cap="flat" cmpd="sng" algn="ctr">
          <a:solidFill>
            <a:schemeClr val="accent1">
              <a:shade val="80000"/>
              <a:hueOff val="-146515"/>
              <a:satOff val="-3681"/>
              <a:lumOff val="16936"/>
              <a:alphaOff val="0"/>
            </a:schemeClr>
          </a:solidFill>
          <a:prstDash val="solid"/>
        </a:ln>
        <a:effectLst/>
      </dsp:spPr>
      <dsp:style>
        <a:lnRef idx="2">
          <a:scrgbClr r="0" g="0" b="0"/>
        </a:lnRef>
        <a:fillRef idx="1">
          <a:scrgbClr r="0" g="0" b="0"/>
        </a:fillRef>
        <a:effectRef idx="0">
          <a:scrgbClr r="0" g="0" b="0"/>
        </a:effectRef>
        <a:fontRef idx="minor"/>
      </dsp:style>
    </dsp:sp>
    <dsp:sp modelId="{6C3C88D3-5D89-42CD-B93D-BEF02E4540F5}">
      <dsp:nvSpPr>
        <dsp:cNvPr id="0" name=""/>
        <dsp:cNvSpPr/>
      </dsp:nvSpPr>
      <dsp:spPr>
        <a:xfrm>
          <a:off x="859833" y="2921629"/>
          <a:ext cx="9590933" cy="584531"/>
        </a:xfrm>
        <a:prstGeom prst="rect">
          <a:avLst/>
        </a:prstGeom>
        <a:solidFill>
          <a:schemeClr val="accent1">
            <a:shade val="80000"/>
            <a:hueOff val="-219773"/>
            <a:satOff val="-5522"/>
            <a:lumOff val="2540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3972" tIns="45720" rIns="45720" bIns="4572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tx1"/>
              </a:solidFill>
            </a:rPr>
            <a:t>Six Sigma </a:t>
          </a:r>
          <a:r>
            <a:rPr lang="en-US" sz="1800" kern="1200" dirty="0">
              <a:solidFill>
                <a:schemeClr val="tx1"/>
              </a:solidFill>
            </a:rPr>
            <a:t>is a data-driven approach to improving the quality of output by removing errors and minimizing variability in business processes. </a:t>
          </a:r>
        </a:p>
      </dsp:txBody>
      <dsp:txXfrm>
        <a:off x="859833" y="2921629"/>
        <a:ext cx="9590933" cy="584531"/>
      </dsp:txXfrm>
    </dsp:sp>
    <dsp:sp modelId="{1DE5F6A3-1E14-425B-A8C4-859AA63A093A}">
      <dsp:nvSpPr>
        <dsp:cNvPr id="0" name=""/>
        <dsp:cNvSpPr/>
      </dsp:nvSpPr>
      <dsp:spPr>
        <a:xfrm>
          <a:off x="494501" y="2848562"/>
          <a:ext cx="730664" cy="730664"/>
        </a:xfrm>
        <a:prstGeom prst="ellipse">
          <a:avLst/>
        </a:prstGeom>
        <a:solidFill>
          <a:schemeClr val="lt1">
            <a:hueOff val="0"/>
            <a:satOff val="0"/>
            <a:lumOff val="0"/>
            <a:alphaOff val="0"/>
          </a:schemeClr>
        </a:solidFill>
        <a:ln w="15875" cap="flat" cmpd="sng" algn="ctr">
          <a:solidFill>
            <a:schemeClr val="accent1">
              <a:shade val="80000"/>
              <a:hueOff val="-219773"/>
              <a:satOff val="-5522"/>
              <a:lumOff val="25405"/>
              <a:alphaOff val="0"/>
            </a:schemeClr>
          </a:solidFill>
          <a:prstDash val="solid"/>
        </a:ln>
        <a:effectLst/>
      </dsp:spPr>
      <dsp:style>
        <a:lnRef idx="2">
          <a:scrgbClr r="0" g="0" b="0"/>
        </a:lnRef>
        <a:fillRef idx="1">
          <a:scrgbClr r="0" g="0" b="0"/>
        </a:fillRef>
        <a:effectRef idx="0">
          <a:scrgbClr r="0" g="0" b="0"/>
        </a:effectRef>
        <a:fontRef idx="minor"/>
      </dsp:style>
    </dsp:sp>
    <dsp:sp modelId="{BD977BFE-7ED7-482B-8B48-F7C76FD2964D}">
      <dsp:nvSpPr>
        <dsp:cNvPr id="0" name=""/>
        <dsp:cNvSpPr/>
      </dsp:nvSpPr>
      <dsp:spPr>
        <a:xfrm>
          <a:off x="440975" y="3798145"/>
          <a:ext cx="10009791" cy="584531"/>
        </a:xfrm>
        <a:prstGeom prst="rect">
          <a:avLst/>
        </a:prstGeom>
        <a:solidFill>
          <a:schemeClr val="accent1">
            <a:shade val="80000"/>
            <a:hueOff val="-293030"/>
            <a:satOff val="-7362"/>
            <a:lumOff val="3387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3972" tIns="45720" rIns="45720" bIns="4572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tx1"/>
              </a:solidFill>
            </a:rPr>
            <a:t>Lean thinking </a:t>
          </a:r>
          <a:r>
            <a:rPr lang="en-US" sz="1800" kern="1200" dirty="0">
              <a:solidFill>
                <a:schemeClr val="tx1"/>
              </a:solidFill>
            </a:rPr>
            <a:t>is a way to do more with less effort, equipment, space, and time. </a:t>
          </a:r>
        </a:p>
      </dsp:txBody>
      <dsp:txXfrm>
        <a:off x="440975" y="3798145"/>
        <a:ext cx="10009791" cy="584531"/>
      </dsp:txXfrm>
    </dsp:sp>
    <dsp:sp modelId="{A7AFAF6C-EC97-4206-86A2-A7BAFF21B59A}">
      <dsp:nvSpPr>
        <dsp:cNvPr id="0" name=""/>
        <dsp:cNvSpPr/>
      </dsp:nvSpPr>
      <dsp:spPr>
        <a:xfrm>
          <a:off x="75643" y="3725079"/>
          <a:ext cx="730664" cy="730664"/>
        </a:xfrm>
        <a:prstGeom prst="ellipse">
          <a:avLst/>
        </a:prstGeom>
        <a:solidFill>
          <a:schemeClr val="lt1">
            <a:hueOff val="0"/>
            <a:satOff val="0"/>
            <a:lumOff val="0"/>
            <a:alphaOff val="0"/>
          </a:schemeClr>
        </a:solidFill>
        <a:ln w="15875" cap="flat" cmpd="sng" algn="ctr">
          <a:solidFill>
            <a:schemeClr val="accent1">
              <a:shade val="80000"/>
              <a:hueOff val="-293030"/>
              <a:satOff val="-7362"/>
              <a:lumOff val="33873"/>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8B66A7-0819-4309-92AC-1CD04068D8E4}">
      <dsp:nvSpPr>
        <dsp:cNvPr id="0" name=""/>
        <dsp:cNvSpPr/>
      </dsp:nvSpPr>
      <dsp:spPr>
        <a:xfrm>
          <a:off x="5804" y="526751"/>
          <a:ext cx="2158781" cy="91439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Independent Contractors</a:t>
          </a:r>
        </a:p>
      </dsp:txBody>
      <dsp:txXfrm>
        <a:off x="50441" y="571388"/>
        <a:ext cx="2069507" cy="825122"/>
      </dsp:txXfrm>
    </dsp:sp>
    <dsp:sp modelId="{3833B2A4-C688-4AD4-B726-BBEC85D32486}">
      <dsp:nvSpPr>
        <dsp:cNvPr id="0" name=""/>
        <dsp:cNvSpPr/>
      </dsp:nvSpPr>
      <dsp:spPr>
        <a:xfrm>
          <a:off x="2578209" y="526751"/>
          <a:ext cx="2158781" cy="91439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Freelancers</a:t>
          </a:r>
        </a:p>
      </dsp:txBody>
      <dsp:txXfrm>
        <a:off x="2622846" y="571388"/>
        <a:ext cx="2069507" cy="825122"/>
      </dsp:txXfrm>
    </dsp:sp>
    <dsp:sp modelId="{CCBD1DF2-6314-4D1D-A422-CEB469E09428}">
      <dsp:nvSpPr>
        <dsp:cNvPr id="0" name=""/>
        <dsp:cNvSpPr/>
      </dsp:nvSpPr>
      <dsp:spPr>
        <a:xfrm>
          <a:off x="5150614" y="526751"/>
          <a:ext cx="2158781" cy="91439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On-Call Workers</a:t>
          </a:r>
        </a:p>
      </dsp:txBody>
      <dsp:txXfrm>
        <a:off x="5195251" y="571388"/>
        <a:ext cx="2069507" cy="825122"/>
      </dsp:txXfrm>
    </dsp:sp>
    <dsp:sp modelId="{78AE5DFC-0470-4CED-AD12-5D36EF31E204}">
      <dsp:nvSpPr>
        <dsp:cNvPr id="0" name=""/>
        <dsp:cNvSpPr/>
      </dsp:nvSpPr>
      <dsp:spPr>
        <a:xfrm>
          <a:off x="1292006" y="1643625"/>
          <a:ext cx="2158781" cy="91439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Temporary Workers</a:t>
          </a:r>
        </a:p>
      </dsp:txBody>
      <dsp:txXfrm>
        <a:off x="1336643" y="1688262"/>
        <a:ext cx="2069507" cy="825122"/>
      </dsp:txXfrm>
    </dsp:sp>
    <dsp:sp modelId="{9B3ACF8E-0DD8-42EA-BC26-5C9A7FED6B75}">
      <dsp:nvSpPr>
        <dsp:cNvPr id="0" name=""/>
        <dsp:cNvSpPr/>
      </dsp:nvSpPr>
      <dsp:spPr>
        <a:xfrm>
          <a:off x="3864411" y="1643625"/>
          <a:ext cx="2158781" cy="91439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Contract Workers</a:t>
          </a:r>
        </a:p>
      </dsp:txBody>
      <dsp:txXfrm>
        <a:off x="3909048" y="1688262"/>
        <a:ext cx="2069507" cy="8251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E5F30D-88C2-462A-8B45-68E69F267741}">
      <dsp:nvSpPr>
        <dsp:cNvPr id="0" name=""/>
        <dsp:cNvSpPr/>
      </dsp:nvSpPr>
      <dsp:spPr>
        <a:xfrm>
          <a:off x="1997871" y="1908"/>
          <a:ext cx="2285994" cy="658381"/>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t>Company size</a:t>
          </a:r>
        </a:p>
      </dsp:txBody>
      <dsp:txXfrm>
        <a:off x="1997871" y="1908"/>
        <a:ext cx="2285994" cy="658381"/>
      </dsp:txXfrm>
    </dsp:sp>
    <dsp:sp modelId="{535F6576-BA33-439C-8E62-672F673FE251}">
      <dsp:nvSpPr>
        <dsp:cNvPr id="0" name=""/>
        <dsp:cNvSpPr/>
      </dsp:nvSpPr>
      <dsp:spPr>
        <a:xfrm>
          <a:off x="1220633" y="766254"/>
          <a:ext cx="3840471" cy="658381"/>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t>Roles and responsibilities</a:t>
          </a:r>
        </a:p>
      </dsp:txBody>
      <dsp:txXfrm>
        <a:off x="1220633" y="766254"/>
        <a:ext cx="3840471" cy="658381"/>
      </dsp:txXfrm>
    </dsp:sp>
    <dsp:sp modelId="{0843B6E4-28B9-4785-B94E-40CA7AFA2327}">
      <dsp:nvSpPr>
        <dsp:cNvPr id="0" name=""/>
        <dsp:cNvSpPr/>
      </dsp:nvSpPr>
      <dsp:spPr>
        <a:xfrm>
          <a:off x="1632105" y="1530600"/>
          <a:ext cx="3017527" cy="658381"/>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t>Leadership support</a:t>
          </a:r>
        </a:p>
      </dsp:txBody>
      <dsp:txXfrm>
        <a:off x="1632105" y="1530600"/>
        <a:ext cx="3017527" cy="658381"/>
      </dsp:txXfrm>
    </dsp:sp>
    <dsp:sp modelId="{AE88AB15-871E-4C41-9D1A-EDAD81EE0856}">
      <dsp:nvSpPr>
        <dsp:cNvPr id="0" name=""/>
        <dsp:cNvSpPr/>
      </dsp:nvSpPr>
      <dsp:spPr>
        <a:xfrm>
          <a:off x="1357789" y="2294946"/>
          <a:ext cx="3566160" cy="658381"/>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t>Employee participation</a:t>
          </a:r>
        </a:p>
      </dsp:txBody>
      <dsp:txXfrm>
        <a:off x="1357789" y="2294946"/>
        <a:ext cx="3566160" cy="658381"/>
      </dsp:txXfrm>
    </dsp:sp>
    <dsp:sp modelId="{20B3752F-B0EB-4E14-B31A-E750D7437D5B}">
      <dsp:nvSpPr>
        <dsp:cNvPr id="0" name=""/>
        <dsp:cNvSpPr/>
      </dsp:nvSpPr>
      <dsp:spPr>
        <a:xfrm>
          <a:off x="992024" y="3059293"/>
          <a:ext cx="4297689" cy="658381"/>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t>Business units and conditions</a:t>
          </a:r>
        </a:p>
      </dsp:txBody>
      <dsp:txXfrm>
        <a:off x="992024" y="3059293"/>
        <a:ext cx="4297689" cy="658381"/>
      </dsp:txXfrm>
    </dsp:sp>
    <dsp:sp modelId="{A70E0EAE-142C-4E41-BB88-15174A4440FC}">
      <dsp:nvSpPr>
        <dsp:cNvPr id="0" name=""/>
        <dsp:cNvSpPr/>
      </dsp:nvSpPr>
      <dsp:spPr>
        <a:xfrm>
          <a:off x="1540669" y="3823639"/>
          <a:ext cx="3200400" cy="658381"/>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t>Other HRM practices</a:t>
          </a:r>
        </a:p>
      </dsp:txBody>
      <dsp:txXfrm>
        <a:off x="1540669" y="3823639"/>
        <a:ext cx="3200400" cy="658381"/>
      </dsp:txXfrm>
    </dsp:sp>
    <dsp:sp modelId="{F6B37078-268F-49D2-A7E2-59EB19E72FDB}">
      <dsp:nvSpPr>
        <dsp:cNvPr id="0" name=""/>
        <dsp:cNvSpPr/>
      </dsp:nvSpPr>
      <dsp:spPr>
        <a:xfrm>
          <a:off x="2455071" y="4587985"/>
          <a:ext cx="1371595" cy="658381"/>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t>Unions</a:t>
          </a:r>
        </a:p>
      </dsp:txBody>
      <dsp:txXfrm>
        <a:off x="2455071" y="4587985"/>
        <a:ext cx="1371595" cy="658381"/>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18964D3-2958-40A0-9354-0B6188E41C85}" type="datetimeFigureOut">
              <a:rPr lang="en-US" smtClean="0"/>
              <a:t>6/12/2021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C296ECB-DD06-4F2C-8689-700DC0AC706F}" type="slidenum">
              <a:rPr lang="en-US" smtClean="0"/>
              <a:t>‹#›</a:t>
            </a:fld>
            <a:endParaRPr lang="en-US"/>
          </a:p>
        </p:txBody>
      </p:sp>
    </p:spTree>
    <p:extLst>
      <p:ext uri="{BB962C8B-B14F-4D97-AF65-F5344CB8AC3E}">
        <p14:creationId xmlns:p14="http://schemas.microsoft.com/office/powerpoint/2010/main" val="3564938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rPr>
              <a:t>Globalization Many companies are involved in international markets by exporting their products overseas, building manufacturing facilities or service centers in other countries, entering into alliances with foreign companies, and engaging in e-commerce.</a:t>
            </a:r>
          </a:p>
          <a:p>
            <a:pPr lvl="1"/>
            <a:r>
              <a:rPr lang="en-US" b="0" i="0" u="none" strike="noStrike" dirty="0">
                <a:solidFill>
                  <a:srgbClr val="000000"/>
                </a:solidFill>
                <a:effectLst/>
              </a:rPr>
              <a:t>Global companies are struggling to find and retain talented employees, especially in emerging markets. </a:t>
            </a:r>
          </a:p>
          <a:p>
            <a:pPr lvl="1"/>
            <a:r>
              <a:rPr lang="en-US" b="0" i="0" u="none" strike="noStrike" dirty="0">
                <a:solidFill>
                  <a:srgbClr val="000000"/>
                </a:solidFill>
                <a:effectLst/>
              </a:rPr>
              <a:t>Also, companies often place successful U.S. managers in charge of overseas operations, but these managers lack the cultural understanding necessary to attract, motivate, and retain talented employees. </a:t>
            </a:r>
          </a:p>
          <a:p>
            <a:pPr lvl="1"/>
            <a:r>
              <a:rPr lang="en-US" b="0" i="0" u="none" strike="noStrike" dirty="0">
                <a:solidFill>
                  <a:srgbClr val="000000"/>
                </a:solidFill>
                <a:effectLst/>
              </a:rPr>
              <a:t>Globalization also means that employees working in the U.S. will come from other countries.</a:t>
            </a:r>
          </a:p>
          <a:p>
            <a:r>
              <a:rPr lang="en-US" b="0" i="0" u="none" strike="noStrike" dirty="0">
                <a:solidFill>
                  <a:srgbClr val="000000"/>
                </a:solidFill>
                <a:effectLst/>
              </a:rPr>
              <a:t>Immigrants often provide scientific talent and fill low-wage jobs. </a:t>
            </a:r>
          </a:p>
          <a:p>
            <a:r>
              <a:rPr lang="en-US" b="0" i="0" u="none" strike="noStrike" dirty="0">
                <a:solidFill>
                  <a:srgbClr val="000000"/>
                </a:solidFill>
                <a:effectLst/>
              </a:rPr>
              <a:t>The H-1B visa program is for persons in highly skilled and technical occupations requiring completion of higher education. </a:t>
            </a:r>
          </a:p>
          <a:p>
            <a:pPr lvl="1"/>
            <a:r>
              <a:rPr lang="en-US" b="0" i="0" u="none" strike="noStrike" dirty="0">
                <a:solidFill>
                  <a:srgbClr val="000000"/>
                </a:solidFill>
                <a:effectLst/>
              </a:rPr>
              <a:t>Other visa programs are available for lower-skilled temporary or seasonal workers (H-2A, H-2B) who are also in short supply. </a:t>
            </a:r>
          </a:p>
          <a:p>
            <a:pPr lvl="1"/>
            <a:r>
              <a:rPr lang="en-US" b="0" i="0" u="none" strike="noStrike" dirty="0">
                <a:solidFill>
                  <a:srgbClr val="000000"/>
                </a:solidFill>
                <a:effectLst/>
              </a:rPr>
              <a:t>Many of these immigrants will have to be trained to understand the U.S. culture. </a:t>
            </a:r>
          </a:p>
          <a:p>
            <a:pPr lvl="1"/>
            <a:r>
              <a:rPr lang="en-US" b="0" i="0" u="none" strike="noStrike" dirty="0">
                <a:solidFill>
                  <a:srgbClr val="000000"/>
                </a:solidFill>
                <a:effectLst/>
              </a:rPr>
              <a:t>U.S. employees will need skills to improve their ability to communicate with employees from different cultures.</a:t>
            </a:r>
          </a:p>
          <a:p>
            <a:r>
              <a:rPr lang="en-US" b="0" i="0" u="none" strike="noStrike" dirty="0">
                <a:solidFill>
                  <a:srgbClr val="000000"/>
                </a:solidFill>
                <a:effectLst/>
              </a:rPr>
              <a:t>Globalization means that U.S. companies have to carefully consider the costs and benefits of moving jobs overseas or using foreign suppliers. </a:t>
            </a:r>
          </a:p>
          <a:p>
            <a:pPr lvl="1"/>
            <a:r>
              <a:rPr lang="en-US" b="0" i="0" u="none" strike="noStrike" dirty="0">
                <a:solidFill>
                  <a:srgbClr val="000000"/>
                </a:solidFill>
                <a:effectLst/>
              </a:rPr>
              <a:t>Offshoring refers to the exporting of jobs from developed countries, such as the U.S., to countries where labor and other costs are lower. </a:t>
            </a:r>
          </a:p>
          <a:p>
            <a:endParaRPr lang="en-US" dirty="0"/>
          </a:p>
        </p:txBody>
      </p:sp>
      <p:sp>
        <p:nvSpPr>
          <p:cNvPr id="4" name="Slide Number Placeholder 3"/>
          <p:cNvSpPr>
            <a:spLocks noGrp="1"/>
          </p:cNvSpPr>
          <p:nvPr>
            <p:ph type="sldNum" sz="quarter" idx="5"/>
          </p:nvPr>
        </p:nvSpPr>
        <p:spPr/>
        <p:txBody>
          <a:bodyPr/>
          <a:lstStyle/>
          <a:p>
            <a:fld id="{6C296ECB-DD06-4F2C-8689-700DC0AC706F}" type="slidenum">
              <a:rPr lang="en-US" smtClean="0"/>
              <a:t>2</a:t>
            </a:fld>
            <a:endParaRPr lang="en-US"/>
          </a:p>
        </p:txBody>
      </p:sp>
    </p:spTree>
    <p:extLst>
      <p:ext uri="{BB962C8B-B14F-4D97-AF65-F5344CB8AC3E}">
        <p14:creationId xmlns:p14="http://schemas.microsoft.com/office/powerpoint/2010/main" val="212885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webkit-standard"/>
              </a:rPr>
              <a:t>Irrespective of the current economic cycle, training has been shown to positively contribute to an organization’s performance. </a:t>
            </a:r>
          </a:p>
          <a:p>
            <a:r>
              <a:rPr lang="en-US" b="0" i="0" u="none" strike="noStrike" dirty="0">
                <a:solidFill>
                  <a:srgbClr val="000000"/>
                </a:solidFill>
                <a:effectLst/>
                <a:latin typeface="-webkit-standard"/>
              </a:rPr>
              <a:t>Today’s economy is currently fairly healthy. </a:t>
            </a:r>
          </a:p>
          <a:p>
            <a:r>
              <a:rPr lang="en-US" b="0" i="0" u="none" strike="noStrike" dirty="0">
                <a:solidFill>
                  <a:srgbClr val="000000"/>
                </a:solidFill>
                <a:effectLst/>
                <a:latin typeface="-webkit-standard"/>
              </a:rPr>
              <a:t>One of the implications of the current economy with low unemployment rates is that companies are unable to find employees with the skills they need to expand their operations, replace retiring employees, or keep up with </a:t>
            </a:r>
            <a:br>
              <a:rPr lang="en-US" dirty="0"/>
            </a:br>
            <a:r>
              <a:rPr lang="en-US" b="0" i="0" u="none" strike="noStrike" dirty="0">
                <a:solidFill>
                  <a:srgbClr val="000000"/>
                </a:solidFill>
                <a:effectLst/>
                <a:latin typeface="-webkit-standard"/>
              </a:rPr>
              <a:t>increased demands for their products and services.</a:t>
            </a:r>
          </a:p>
          <a:p>
            <a:r>
              <a:rPr lang="en-US" b="0" i="0" u="none" strike="noStrike" dirty="0">
                <a:solidFill>
                  <a:srgbClr val="000000"/>
                </a:solidFill>
                <a:effectLst/>
                <a:latin typeface="-webkit-standard"/>
              </a:rPr>
              <a:t>Also, valuable high-performing employees may </a:t>
            </a:r>
            <a:br>
              <a:rPr lang="en-US" dirty="0"/>
            </a:br>
            <a:r>
              <a:rPr lang="en-US" b="0" i="0" u="none" strike="noStrike" dirty="0">
                <a:solidFill>
                  <a:srgbClr val="000000"/>
                </a:solidFill>
                <a:effectLst/>
                <a:latin typeface="-webkit-standard"/>
              </a:rPr>
              <a:t>be looking to change jobs for higher wages or better career opportunities.</a:t>
            </a:r>
            <a:endParaRPr lang="en-US" b="0" i="0" u="none" strike="noStrike" dirty="0">
              <a:solidFill>
                <a:srgbClr val="000000"/>
              </a:solidFill>
              <a:effectLst/>
            </a:endParaRPr>
          </a:p>
          <a:p>
            <a:endParaRPr lang="en-US" dirty="0"/>
          </a:p>
        </p:txBody>
      </p:sp>
      <p:sp>
        <p:nvSpPr>
          <p:cNvPr id="4" name="Slide Number Placeholder 3"/>
          <p:cNvSpPr>
            <a:spLocks noGrp="1"/>
          </p:cNvSpPr>
          <p:nvPr>
            <p:ph type="sldNum" sz="quarter" idx="5"/>
          </p:nvPr>
        </p:nvSpPr>
        <p:spPr/>
        <p:txBody>
          <a:bodyPr/>
          <a:lstStyle/>
          <a:p>
            <a:fld id="{6C296ECB-DD06-4F2C-8689-700DC0AC706F}" type="slidenum">
              <a:rPr lang="en-US" smtClean="0"/>
              <a:t>3</a:t>
            </a:fld>
            <a:endParaRPr lang="en-US"/>
          </a:p>
        </p:txBody>
      </p:sp>
    </p:spTree>
    <p:extLst>
      <p:ext uri="{BB962C8B-B14F-4D97-AF65-F5344CB8AC3E}">
        <p14:creationId xmlns:p14="http://schemas.microsoft.com/office/powerpoint/2010/main" val="2445780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0" i="0" u="none" strike="noStrike" dirty="0">
                <a:solidFill>
                  <a:srgbClr val="000000"/>
                </a:solidFill>
                <a:effectLst/>
              </a:rPr>
              <a:t>Intangible assets such as human capital contribute to a company’s competitive advantage because </a:t>
            </a:r>
            <a:br>
              <a:rPr lang="en-US" b="0" i="0" u="none" strike="noStrike" dirty="0">
                <a:solidFill>
                  <a:srgbClr val="000000"/>
                </a:solidFill>
                <a:effectLst/>
              </a:rPr>
            </a:br>
            <a:r>
              <a:rPr lang="en-US" b="0" i="0" u="none" strike="noStrike" dirty="0">
                <a:solidFill>
                  <a:srgbClr val="000000"/>
                </a:solidFill>
                <a:effectLst/>
              </a:rPr>
              <a:t>they are difficult to duplicate and imitate. Intangible assets are equally as valuable as financial and </a:t>
            </a:r>
            <a:br>
              <a:rPr lang="en-US" b="0" i="0" u="none" strike="noStrike" dirty="0">
                <a:solidFill>
                  <a:srgbClr val="000000"/>
                </a:solidFill>
                <a:effectLst/>
              </a:rPr>
            </a:br>
            <a:r>
              <a:rPr lang="en-US" b="0" i="0" u="none" strike="noStrike" dirty="0">
                <a:solidFill>
                  <a:srgbClr val="000000"/>
                </a:solidFill>
                <a:effectLst/>
              </a:rPr>
              <a:t>physical assets, but they are not something that can be touched and they are nonmonetary.</a:t>
            </a:r>
            <a:br>
              <a:rPr lang="en-US" b="0" i="0" u="none" strike="noStrike" dirty="0">
                <a:solidFill>
                  <a:srgbClr val="000000"/>
                </a:solidFill>
                <a:effectLst/>
              </a:rPr>
            </a:br>
            <a:r>
              <a:rPr lang="en-US" b="0" i="0" u="none" strike="noStrike" dirty="0">
                <a:solidFill>
                  <a:srgbClr val="000000"/>
                </a:solidFill>
                <a:effectLst/>
              </a:rPr>
              <a:t>There are four types of intangible assets:</a:t>
            </a:r>
            <a:br>
              <a:rPr lang="en-US" b="0" i="0" u="none" strike="noStrike" dirty="0">
                <a:solidFill>
                  <a:srgbClr val="000000"/>
                </a:solidFill>
                <a:effectLst/>
              </a:rPr>
            </a:br>
            <a:r>
              <a:rPr lang="en-US" b="0" i="0" u="none" strike="noStrike" dirty="0">
                <a:solidFill>
                  <a:srgbClr val="000000"/>
                </a:solidFill>
                <a:effectLst/>
              </a:rPr>
              <a:t>1. Human capital refers to the sum of the attributes, life experiences, knowledge, </a:t>
            </a:r>
            <a:br>
              <a:rPr lang="en-US" b="0" i="0" u="none" strike="noStrike" dirty="0">
                <a:solidFill>
                  <a:srgbClr val="000000"/>
                </a:solidFill>
                <a:effectLst/>
              </a:rPr>
            </a:br>
            <a:r>
              <a:rPr lang="en-US" b="0" i="0" u="none" strike="noStrike" dirty="0">
                <a:solidFill>
                  <a:srgbClr val="000000"/>
                </a:solidFill>
                <a:effectLst/>
              </a:rPr>
              <a:t>inventiveness, energy, and enthusiasm that the company’s employees invest in their work.</a:t>
            </a:r>
            <a:br>
              <a:rPr lang="en-US" b="0" i="0" u="none" strike="noStrike" dirty="0">
                <a:solidFill>
                  <a:srgbClr val="000000"/>
                </a:solidFill>
                <a:effectLst/>
              </a:rPr>
            </a:br>
            <a:r>
              <a:rPr lang="en-US" b="0" i="0" u="none" strike="noStrike" dirty="0">
                <a:solidFill>
                  <a:srgbClr val="000000"/>
                </a:solidFill>
                <a:effectLst/>
              </a:rPr>
              <a:t>2. Intellectual capital refers to the codified knowledge that exists in a company</a:t>
            </a:r>
            <a:br>
              <a:rPr lang="en-US" b="0" i="0" u="none" strike="noStrike" dirty="0">
                <a:solidFill>
                  <a:srgbClr val="000000"/>
                </a:solidFill>
                <a:effectLst/>
              </a:rPr>
            </a:br>
            <a:r>
              <a:rPr lang="en-US" b="0" i="0" u="none" strike="noStrike" dirty="0">
                <a:solidFill>
                  <a:srgbClr val="000000"/>
                </a:solidFill>
                <a:effectLst/>
              </a:rPr>
              <a:t>3. Social capital refers to relationships in the company</a:t>
            </a:r>
            <a:br>
              <a:rPr lang="en-US" b="0" i="0" u="none" strike="noStrike" dirty="0">
                <a:solidFill>
                  <a:srgbClr val="000000"/>
                </a:solidFill>
                <a:effectLst/>
              </a:rPr>
            </a:br>
            <a:r>
              <a:rPr lang="en-US" b="0" i="0" u="none" strike="noStrike" dirty="0">
                <a:solidFill>
                  <a:srgbClr val="000000"/>
                </a:solidFill>
                <a:effectLst/>
              </a:rPr>
              <a:t>4. Customer capital refers to the value of relationships with persons or other organizations </a:t>
            </a:r>
            <a:br>
              <a:rPr lang="en-US" b="0" i="0" u="none" strike="noStrike" dirty="0">
                <a:solidFill>
                  <a:srgbClr val="000000"/>
                </a:solidFill>
                <a:effectLst/>
              </a:rPr>
            </a:br>
            <a:r>
              <a:rPr lang="en-US" b="0" i="0" u="none" strike="noStrike" dirty="0">
                <a:solidFill>
                  <a:srgbClr val="000000"/>
                </a:solidFill>
                <a:effectLst/>
              </a:rPr>
              <a:t>outside the company for accomplishing the goals of the company (e.g., relationships with </a:t>
            </a:r>
            <a:br>
              <a:rPr lang="en-US" b="0" i="0" u="none" strike="noStrike" dirty="0">
                <a:solidFill>
                  <a:srgbClr val="000000"/>
                </a:solidFill>
                <a:effectLst/>
              </a:rPr>
            </a:br>
            <a:r>
              <a:rPr lang="en-US" b="0" i="0" u="none" strike="noStrike" dirty="0">
                <a:solidFill>
                  <a:srgbClr val="000000"/>
                </a:solidFill>
                <a:effectLst/>
              </a:rPr>
              <a:t>suppliers, customers, vendors, and government agencies)</a:t>
            </a:r>
            <a:br>
              <a:rPr lang="en-US" b="0" i="0" u="none" strike="noStrike" dirty="0">
                <a:solidFill>
                  <a:srgbClr val="000000"/>
                </a:solidFill>
                <a:effectLst/>
              </a:rPr>
            </a:br>
            <a:r>
              <a:rPr lang="en-US" b="0" i="0" u="none" strike="noStrike" dirty="0">
                <a:solidFill>
                  <a:srgbClr val="000000"/>
                </a:solidFill>
                <a:effectLst/>
              </a:rPr>
              <a:t>Training and development have a direct influence on human and social capital because they affect </a:t>
            </a:r>
            <a:br>
              <a:rPr lang="en-US" b="0" i="0" u="none" strike="noStrike" dirty="0">
                <a:solidFill>
                  <a:srgbClr val="000000"/>
                </a:solidFill>
                <a:effectLst/>
              </a:rPr>
            </a:br>
            <a:r>
              <a:rPr lang="en-US" b="0" i="0" u="none" strike="noStrike" dirty="0">
                <a:solidFill>
                  <a:srgbClr val="000000"/>
                </a:solidFill>
                <a:effectLst/>
              </a:rPr>
              <a:t>education, work-related know-how and competence, and work relationships. Training and </a:t>
            </a:r>
            <a:br>
              <a:rPr lang="en-US" b="0" i="0" u="none" strike="noStrike" dirty="0">
                <a:solidFill>
                  <a:srgbClr val="000000"/>
                </a:solidFill>
                <a:effectLst/>
              </a:rPr>
            </a:br>
            <a:r>
              <a:rPr lang="en-US" b="0" i="0" u="none" strike="noStrike" dirty="0">
                <a:solidFill>
                  <a:srgbClr val="000000"/>
                </a:solidFill>
                <a:effectLst/>
              </a:rPr>
              <a:t>development can have an indirect influence on customer and social capital by helping employees </a:t>
            </a:r>
            <a:br>
              <a:rPr lang="en-US" b="0" i="0" u="none" strike="noStrike" dirty="0">
                <a:solidFill>
                  <a:srgbClr val="000000"/>
                </a:solidFill>
                <a:effectLst/>
              </a:rPr>
            </a:br>
            <a:r>
              <a:rPr lang="en-US" b="0" i="0" u="none" strike="noStrike" dirty="0">
                <a:solidFill>
                  <a:srgbClr val="000000"/>
                </a:solidFill>
                <a:effectLst/>
              </a:rPr>
              <a:t>better serve customers and providing them with the knowledge needed to create patents and </a:t>
            </a:r>
            <a:br>
              <a:rPr lang="en-US" b="0" i="0" u="none" strike="noStrike" dirty="0">
                <a:solidFill>
                  <a:srgbClr val="000000"/>
                </a:solidFill>
                <a:effectLst/>
              </a:rPr>
            </a:br>
            <a:r>
              <a:rPr lang="en-US" b="0" i="0" u="none" strike="noStrike" dirty="0">
                <a:solidFill>
                  <a:srgbClr val="000000"/>
                </a:solidFill>
                <a:effectLst/>
              </a:rPr>
              <a:t>intellectual property.</a:t>
            </a:r>
            <a:br>
              <a:rPr lang="en-US" b="0" i="0" u="none" strike="noStrike" dirty="0">
                <a:solidFill>
                  <a:srgbClr val="000000"/>
                </a:solidFill>
                <a:effectLst/>
              </a:rPr>
            </a:br>
            <a:r>
              <a:rPr lang="en-US" b="0" i="0" u="none" strike="noStrike" dirty="0">
                <a:solidFill>
                  <a:srgbClr val="000000"/>
                </a:solidFill>
                <a:effectLst/>
              </a:rPr>
              <a:t>The value of intangible assets and human capital has three important implications, including a focus </a:t>
            </a:r>
            <a:br>
              <a:rPr lang="en-US" b="0" i="0" u="none" strike="noStrike" dirty="0">
                <a:solidFill>
                  <a:srgbClr val="000000"/>
                </a:solidFill>
                <a:effectLst/>
              </a:rPr>
            </a:br>
            <a:r>
              <a:rPr lang="en-US" b="0" i="0" u="none" strike="noStrike" dirty="0">
                <a:solidFill>
                  <a:srgbClr val="000000"/>
                </a:solidFill>
                <a:effectLst/>
              </a:rPr>
              <a:t>on knowledge workers, employee engagement, and an increased emphasis on adapting to change </a:t>
            </a:r>
            <a:br>
              <a:rPr lang="en-US" b="0" i="0" u="none" strike="noStrike" dirty="0">
                <a:solidFill>
                  <a:srgbClr val="000000"/>
                </a:solidFill>
                <a:effectLst/>
              </a:rPr>
            </a:br>
            <a:r>
              <a:rPr lang="en-US" b="0" i="0" u="none" strike="noStrike" dirty="0">
                <a:solidFill>
                  <a:srgbClr val="000000"/>
                </a:solidFill>
                <a:effectLst/>
              </a:rPr>
              <a:t>and continuous learning. </a:t>
            </a:r>
            <a:br>
              <a:rPr lang="en-US" b="0" i="0" u="none" strike="noStrike" dirty="0">
                <a:solidFill>
                  <a:srgbClr val="000000"/>
                </a:solidFill>
                <a:effectLst/>
              </a:rPr>
            </a:br>
            <a:r>
              <a:rPr lang="en-US" b="0" i="0" u="none" strike="noStrike" dirty="0">
                <a:solidFill>
                  <a:srgbClr val="000000"/>
                </a:solidFill>
                <a:effectLst/>
              </a:rPr>
              <a:t> Knowledge workers are employees who contribute not through manual labor but through </a:t>
            </a:r>
            <a:br>
              <a:rPr lang="en-US" b="0" i="0" u="none" strike="noStrike" dirty="0">
                <a:solidFill>
                  <a:srgbClr val="000000"/>
                </a:solidFill>
                <a:effectLst/>
              </a:rPr>
            </a:br>
            <a:r>
              <a:rPr lang="en-US" b="0" i="0" u="none" strike="noStrike" dirty="0">
                <a:solidFill>
                  <a:srgbClr val="000000"/>
                </a:solidFill>
                <a:effectLst/>
              </a:rPr>
              <a:t>what they know, perhaps about customers or a specialized body of knowledge.</a:t>
            </a:r>
            <a:br>
              <a:rPr lang="en-US" b="0" i="0" u="none" strike="noStrike" dirty="0">
                <a:solidFill>
                  <a:srgbClr val="000000"/>
                </a:solidFill>
                <a:effectLst/>
              </a:rPr>
            </a:br>
            <a:r>
              <a:rPr lang="en-US" b="0" i="0" u="none" strike="noStrike" dirty="0">
                <a:solidFill>
                  <a:srgbClr val="000000"/>
                </a:solidFill>
                <a:effectLst/>
              </a:rPr>
              <a:t> Employee engagement refers to the degree to which employees are fully involved in their </a:t>
            </a:r>
            <a:br>
              <a:rPr lang="en-US" b="0" i="0" u="none" strike="noStrike" dirty="0">
                <a:solidFill>
                  <a:srgbClr val="000000"/>
                </a:solidFill>
                <a:effectLst/>
              </a:rPr>
            </a:br>
            <a:r>
              <a:rPr lang="en-US" b="0" i="0" u="none" strike="noStrike" dirty="0">
                <a:solidFill>
                  <a:srgbClr val="000000"/>
                </a:solidFill>
                <a:effectLst/>
              </a:rPr>
              <a:t>work and committed to their job and the company.</a:t>
            </a:r>
            <a:br>
              <a:rPr lang="en-US" b="0" i="0" u="none" strike="noStrike" dirty="0">
                <a:solidFill>
                  <a:srgbClr val="000000"/>
                </a:solidFill>
                <a:effectLst/>
              </a:rPr>
            </a:br>
            <a:r>
              <a:rPr lang="en-US" b="0" i="0" u="none" strike="noStrike" dirty="0">
                <a:solidFill>
                  <a:srgbClr val="000000"/>
                </a:solidFill>
                <a:effectLst/>
              </a:rPr>
              <a:t> A learning organization embraces a culture of lifelong learning, enabling all employees to </a:t>
            </a:r>
            <a:br>
              <a:rPr lang="en-US" b="0" i="0" u="none" strike="noStrike" dirty="0">
                <a:solidFill>
                  <a:srgbClr val="000000"/>
                </a:solidFill>
                <a:effectLst/>
              </a:rPr>
            </a:br>
            <a:r>
              <a:rPr lang="en-US" b="0" i="0" u="none" strike="noStrike" dirty="0">
                <a:solidFill>
                  <a:srgbClr val="000000"/>
                </a:solidFill>
                <a:effectLst/>
              </a:rPr>
              <a:t>continually acquire and share knowledge.</a:t>
            </a:r>
          </a:p>
          <a:p>
            <a:endParaRPr lang="en-US" dirty="0"/>
          </a:p>
        </p:txBody>
      </p:sp>
      <p:sp>
        <p:nvSpPr>
          <p:cNvPr id="4" name="Slide Number Placeholder 3"/>
          <p:cNvSpPr>
            <a:spLocks noGrp="1"/>
          </p:cNvSpPr>
          <p:nvPr>
            <p:ph type="sldNum" sz="quarter" idx="5"/>
          </p:nvPr>
        </p:nvSpPr>
        <p:spPr/>
        <p:txBody>
          <a:bodyPr/>
          <a:lstStyle/>
          <a:p>
            <a:fld id="{6C296ECB-DD06-4F2C-8689-700DC0AC706F}" type="slidenum">
              <a:rPr lang="en-US" smtClean="0"/>
              <a:t>4</a:t>
            </a:fld>
            <a:endParaRPr lang="en-US"/>
          </a:p>
        </p:txBody>
      </p:sp>
    </p:spTree>
    <p:extLst>
      <p:ext uri="{BB962C8B-B14F-4D97-AF65-F5344CB8AC3E}">
        <p14:creationId xmlns:p14="http://schemas.microsoft.com/office/powerpoint/2010/main" val="3733784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chemeClr val="accent1"/>
                </a:solidFill>
                <a:effectLst/>
              </a:rPr>
              <a:t>Companies face several challenges as a result of changing demographics and the diversity of the </a:t>
            </a:r>
            <a:br>
              <a:rPr lang="en-US" b="0" i="0" u="none" strike="noStrike" dirty="0">
                <a:solidFill>
                  <a:schemeClr val="accent1"/>
                </a:solidFill>
                <a:effectLst/>
              </a:rPr>
            </a:br>
            <a:r>
              <a:rPr lang="en-US" b="0" i="0" u="none" strike="noStrike" dirty="0">
                <a:solidFill>
                  <a:schemeClr val="accent1"/>
                </a:solidFill>
                <a:effectLst/>
              </a:rPr>
              <a:t>workplace. </a:t>
            </a:r>
          </a:p>
          <a:p>
            <a:r>
              <a:rPr lang="en-US" b="0" i="0" u="none" strike="noStrike" dirty="0">
                <a:solidFill>
                  <a:schemeClr val="accent1"/>
                </a:solidFill>
                <a:effectLst/>
              </a:rPr>
              <a:t>In particular, the workforce will be older and more culturally diverse. </a:t>
            </a:r>
          </a:p>
          <a:p>
            <a:r>
              <a:rPr lang="en-US" b="0" i="0" u="none" strike="noStrike" dirty="0">
                <a:solidFill>
                  <a:schemeClr val="accent1"/>
                </a:solidFill>
                <a:effectLst/>
              </a:rPr>
              <a:t>Not only must organizations provide a fair workplace, they must provide training to enhance diversity and help accommodate the needs of different groups. </a:t>
            </a:r>
          </a:p>
          <a:p>
            <a:r>
              <a:rPr lang="en-US" b="0" i="0" u="none" strike="noStrike" dirty="0">
                <a:solidFill>
                  <a:schemeClr val="accent1"/>
                </a:solidFill>
                <a:effectLst/>
              </a:rPr>
              <a:t>The aging population means that companies are likely to employ a growing share of older workers—</a:t>
            </a:r>
            <a:br>
              <a:rPr lang="en-US" b="0" i="0" u="none" strike="noStrike" dirty="0">
                <a:solidFill>
                  <a:schemeClr val="accent1"/>
                </a:solidFill>
                <a:effectLst/>
              </a:rPr>
            </a:br>
            <a:r>
              <a:rPr lang="en-US" b="0" i="0" u="none" strike="noStrike" dirty="0">
                <a:solidFill>
                  <a:schemeClr val="accent1"/>
                </a:solidFill>
                <a:effectLst/>
              </a:rPr>
              <a:t>many of them in their second or third careers. </a:t>
            </a:r>
          </a:p>
          <a:p>
            <a:r>
              <a:rPr lang="en-US" b="0" i="0" u="none" strike="noStrike" dirty="0">
                <a:solidFill>
                  <a:schemeClr val="accent1"/>
                </a:solidFill>
                <a:effectLst/>
              </a:rPr>
              <a:t>Older people want to work, and many say they plan a </a:t>
            </a:r>
            <a:br>
              <a:rPr lang="en-US" b="0" i="0" u="none" strike="noStrike" dirty="0">
                <a:solidFill>
                  <a:schemeClr val="accent1"/>
                </a:solidFill>
                <a:effectLst/>
              </a:rPr>
            </a:br>
            <a:r>
              <a:rPr lang="en-US" b="0" i="0" u="none" strike="noStrike" dirty="0">
                <a:solidFill>
                  <a:schemeClr val="accent1"/>
                </a:solidFill>
                <a:effectLst/>
              </a:rPr>
              <a:t>working retirement.</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296ECB-DD06-4F2C-8689-700DC0AC706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9876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chemeClr val="accent1"/>
                </a:solidFill>
                <a:effectLst/>
              </a:rPr>
              <a:t>To successfully manage a diverse work force, managers and employees must be trained in a new set </a:t>
            </a:r>
            <a:r>
              <a:rPr lang="en-US" dirty="0">
                <a:solidFill>
                  <a:schemeClr val="accent1"/>
                </a:solidFill>
              </a:rPr>
              <a:t>of</a:t>
            </a:r>
            <a:r>
              <a:rPr lang="en-US" b="0" i="0" u="none" strike="noStrike" dirty="0">
                <a:solidFill>
                  <a:schemeClr val="accent1"/>
                </a:solidFill>
                <a:effectLst/>
              </a:rPr>
              <a:t> skills, including:</a:t>
            </a:r>
            <a:endParaRPr lang="en-US" dirty="0">
              <a:solidFill>
                <a:schemeClr val="accent1"/>
              </a:solidFill>
            </a:endParaRPr>
          </a:p>
          <a:p>
            <a:pPr lvl="1"/>
            <a:r>
              <a:rPr lang="en-US" b="0" i="0" u="none" strike="noStrike" dirty="0">
                <a:solidFill>
                  <a:schemeClr val="accent1"/>
                </a:solidFill>
                <a:effectLst/>
              </a:rPr>
              <a:t>Communicating effectively with employees from a wide variety of backgrounds</a:t>
            </a:r>
            <a:endParaRPr lang="en-US" dirty="0">
              <a:solidFill>
                <a:schemeClr val="accent1"/>
              </a:solidFill>
            </a:endParaRPr>
          </a:p>
          <a:p>
            <a:pPr lvl="1"/>
            <a:r>
              <a:rPr lang="en-US" b="0" i="0" u="none" strike="noStrike" dirty="0">
                <a:solidFill>
                  <a:schemeClr val="accent1"/>
                </a:solidFill>
                <a:effectLst/>
              </a:rPr>
              <a:t>Coaching, training, and developing employees of different ages, educational backgrounds, ethnicities, physical abilities, and races</a:t>
            </a:r>
            <a:endParaRPr lang="en-US" dirty="0">
              <a:solidFill>
                <a:schemeClr val="accent1"/>
              </a:solidFill>
            </a:endParaRPr>
          </a:p>
          <a:p>
            <a:pPr lvl="1"/>
            <a:r>
              <a:rPr lang="en-US" b="0" i="0" u="none" strike="noStrike" dirty="0">
                <a:solidFill>
                  <a:schemeClr val="accent1"/>
                </a:solidFill>
                <a:effectLst/>
              </a:rPr>
              <a:t>Providing performance feedback that is free of values and stereotypes </a:t>
            </a:r>
            <a:endParaRPr lang="en-US" dirty="0">
              <a:solidFill>
                <a:schemeClr val="accent1"/>
              </a:solidFill>
            </a:endParaRPr>
          </a:p>
          <a:p>
            <a:pPr lvl="1"/>
            <a:r>
              <a:rPr lang="en-US" b="0" i="0" u="none" strike="noStrike" dirty="0">
                <a:solidFill>
                  <a:schemeClr val="accent1"/>
                </a:solidFill>
                <a:effectLst/>
              </a:rPr>
              <a:t>Training managers to recognize and respond to generational differences</a:t>
            </a:r>
            <a:endParaRPr lang="en-US" dirty="0">
              <a:solidFill>
                <a:schemeClr val="accent1"/>
              </a:solidFill>
            </a:endParaRPr>
          </a:p>
          <a:p>
            <a:pPr lvl="1"/>
            <a:r>
              <a:rPr lang="en-US" b="0" i="0" u="none" strike="noStrike" dirty="0">
                <a:solidFill>
                  <a:schemeClr val="accent1"/>
                </a:solidFill>
                <a:effectLst/>
              </a:rPr>
              <a:t>Creating a work environment that allows employees of all backgrounds to be creative and innovative</a:t>
            </a:r>
            <a:endParaRPr lang="en-US" b="0" i="0" u="none" strike="noStrike" dirty="0">
              <a:solidFill>
                <a:srgbClr val="000000"/>
              </a:solidFill>
              <a:effectLst/>
            </a:endParaRPr>
          </a:p>
        </p:txBody>
      </p:sp>
      <p:sp>
        <p:nvSpPr>
          <p:cNvPr id="4" name="Slide Number Placeholder 3"/>
          <p:cNvSpPr>
            <a:spLocks noGrp="1"/>
          </p:cNvSpPr>
          <p:nvPr>
            <p:ph type="sldNum" sz="quarter" idx="5"/>
          </p:nvPr>
        </p:nvSpPr>
        <p:spPr/>
        <p:txBody>
          <a:bodyPr/>
          <a:lstStyle/>
          <a:p>
            <a:fld id="{6C296ECB-DD06-4F2C-8689-700DC0AC706F}" type="slidenum">
              <a:rPr lang="en-US" smtClean="0"/>
              <a:t>6</a:t>
            </a:fld>
            <a:endParaRPr lang="en-US"/>
          </a:p>
        </p:txBody>
      </p:sp>
    </p:spTree>
    <p:extLst>
      <p:ext uri="{BB962C8B-B14F-4D97-AF65-F5344CB8AC3E}">
        <p14:creationId xmlns:p14="http://schemas.microsoft.com/office/powerpoint/2010/main" val="3196861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to increased availability of knowledge and competition, consumers are very knowledgeable and expect excellent service. </a:t>
            </a:r>
          </a:p>
          <a:p>
            <a:r>
              <a:rPr lang="en-US" dirty="0"/>
              <a:t>Total Quality Management (TQM) is a companywide effort to continuously improve the ways people, machines, and systems accomplish work.</a:t>
            </a:r>
          </a:p>
          <a:p>
            <a:r>
              <a:rPr lang="en-US" dirty="0"/>
              <a:t>The following are key principles of TQM:</a:t>
            </a:r>
          </a:p>
          <a:p>
            <a:pPr lvl="1"/>
            <a:r>
              <a:rPr lang="en-US" dirty="0"/>
              <a:t>Methods and processes are designed to meet the needs of internal and external customers</a:t>
            </a:r>
          </a:p>
          <a:p>
            <a:pPr lvl="1"/>
            <a:r>
              <a:rPr lang="en-US" dirty="0"/>
              <a:t>Every employee in the company receives training in quality</a:t>
            </a:r>
          </a:p>
          <a:p>
            <a:pPr lvl="1"/>
            <a:r>
              <a:rPr lang="en-US" dirty="0"/>
              <a:t>Quality is built into a product or service so that errors are prevented from occurring rather than being detected and corrected</a:t>
            </a:r>
          </a:p>
          <a:p>
            <a:pPr lvl="1"/>
            <a:r>
              <a:rPr lang="en-US" dirty="0"/>
              <a:t>The company promotes cooperation with vendors, suppliers, and customers to improve quality and hold down costs</a:t>
            </a:r>
          </a:p>
          <a:p>
            <a:pPr lvl="1"/>
            <a:r>
              <a:rPr lang="en-US" dirty="0"/>
              <a:t>Managers measure progress with feedback based on data</a:t>
            </a:r>
          </a:p>
          <a:p>
            <a:r>
              <a:rPr lang="en-US" dirty="0"/>
              <a:t>The International Organization for Standardization (ISO) develops standards related to management </a:t>
            </a:r>
            <a:br>
              <a:rPr lang="en-US" dirty="0"/>
            </a:br>
            <a:r>
              <a:rPr lang="en-US" dirty="0"/>
              <a:t>and a wide variety of other areas. </a:t>
            </a:r>
          </a:p>
          <a:p>
            <a:pPr lvl="1"/>
            <a:r>
              <a:rPr lang="en-US" dirty="0"/>
              <a:t>The ISO 9000 quality standards address what a company needs to do to meet regulatory requirements and the customer’s quality requirements while striving to improve customer satisfaction and continuous improvement.</a:t>
            </a:r>
          </a:p>
          <a:p>
            <a:r>
              <a:rPr lang="en-US" dirty="0"/>
              <a:t>The Six Sigma process refers to a process of measuring, analyzing, improving, and then controlling processes once they have been brought within the narrow Six Sigma quality standards. </a:t>
            </a:r>
          </a:p>
          <a:p>
            <a:r>
              <a:rPr lang="en-US" dirty="0"/>
              <a:t>Training can help companies meet the quality challenge by teaching employees a concept known as </a:t>
            </a:r>
            <a:br>
              <a:rPr lang="en-US" dirty="0"/>
            </a:br>
            <a:r>
              <a:rPr lang="en-US" dirty="0"/>
              <a:t>“lean thinking.” </a:t>
            </a:r>
          </a:p>
          <a:p>
            <a:pPr lvl="1"/>
            <a:r>
              <a:rPr lang="en-US" dirty="0"/>
              <a:t>Lean thinking is a way to do more with less effort, equipment, space, and time, but </a:t>
            </a:r>
            <a:br>
              <a:rPr lang="en-US" dirty="0"/>
            </a:br>
            <a:r>
              <a:rPr lang="en-US" dirty="0"/>
              <a:t>still provide customers with what they need and want. </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296ECB-DD06-4F2C-8689-700DC0AC706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7399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Advances in sophisticated technology along with reduced costs for the technology are changing the </a:t>
            </a:r>
            <a:br>
              <a:rPr lang="en-US" dirty="0"/>
            </a:br>
            <a:r>
              <a:rPr lang="en-US" dirty="0"/>
              <a:t>delivery of training, making training more realistic, and giving employees the opportunity to choose </a:t>
            </a:r>
            <a:br>
              <a:rPr lang="en-US" dirty="0"/>
            </a:br>
            <a:r>
              <a:rPr lang="en-US" dirty="0"/>
              <a:t>where and when they will work. </a:t>
            </a:r>
          </a:p>
          <a:p>
            <a:pPr lvl="1"/>
            <a:r>
              <a:rPr lang="en-US" dirty="0"/>
              <a:t>New technologies allow training to occur at any time and any place.</a:t>
            </a:r>
          </a:p>
          <a:p>
            <a:r>
              <a:rPr lang="en-US" dirty="0"/>
              <a:t>While trainer-led classroom instruction remains the most popular way to deliver training, companies </a:t>
            </a:r>
            <a:br>
              <a:rPr lang="en-US" dirty="0"/>
            </a:br>
            <a:r>
              <a:rPr lang="en-US" dirty="0"/>
              <a:t>report that they are delivering a large portion of training through learning technologies such as </a:t>
            </a:r>
            <a:br>
              <a:rPr lang="en-US" dirty="0"/>
            </a:br>
            <a:r>
              <a:rPr lang="en-US" dirty="0"/>
              <a:t>intranets and iPods.</a:t>
            </a:r>
          </a:p>
          <a:p>
            <a:r>
              <a:rPr lang="en-US" dirty="0"/>
              <a:t>Artificial intelligence, robotics, tracking systems, radio frequency identification, and nanotechnology </a:t>
            </a:r>
            <a:br>
              <a:rPr lang="en-US" dirty="0"/>
            </a:br>
            <a:r>
              <a:rPr lang="en-US" dirty="0"/>
              <a:t>are transforming work. Technology has also made it easier to monitor environmental conditions and </a:t>
            </a:r>
            <a:br>
              <a:rPr lang="en-US" dirty="0"/>
            </a:br>
            <a:r>
              <a:rPr lang="en-US" dirty="0"/>
              <a:t>employees and operate equipment.</a:t>
            </a:r>
          </a:p>
          <a:p>
            <a:r>
              <a:rPr lang="en-US" dirty="0"/>
              <a:t>Wearables are just beginning to be developed and used for training and performance support </a:t>
            </a:r>
            <a:br>
              <a:rPr lang="en-US" dirty="0"/>
            </a:br>
            <a:r>
              <a:rPr lang="en-US" dirty="0"/>
              <a:t>solutions. </a:t>
            </a:r>
          </a:p>
          <a:p>
            <a:pPr lvl="1"/>
            <a:r>
              <a:rPr lang="en-US" dirty="0"/>
              <a:t>Wearable Intelligence provides smart eyewear technology and camera technology that </a:t>
            </a:r>
            <a:br>
              <a:rPr lang="en-US" dirty="0"/>
            </a:br>
            <a:r>
              <a:rPr lang="en-US" dirty="0"/>
              <a:t>gives employees hands-free, voice-activated access to procedures and checklists and live access to </a:t>
            </a:r>
            <a:br>
              <a:rPr lang="en-US" dirty="0"/>
            </a:br>
            <a:r>
              <a:rPr lang="en-US" dirty="0"/>
              <a:t>experts using tablet computers.</a:t>
            </a:r>
          </a:p>
          <a:p>
            <a:r>
              <a:rPr lang="en-US" dirty="0"/>
              <a:t>Many companies are recognizing the benefits that can be gained by both the company and employees through providing </a:t>
            </a:r>
            <a:br>
              <a:rPr lang="en-US" dirty="0"/>
            </a:br>
            <a:r>
              <a:rPr lang="en-US" dirty="0"/>
              <a:t>flexible work schedules, allowing work at-home arrangements, protecting employees’ free time, and </a:t>
            </a:r>
            <a:br>
              <a:rPr lang="en-US" dirty="0"/>
            </a:br>
            <a:r>
              <a:rPr lang="en-US" dirty="0"/>
              <a:t>more productively using employees’ work time. </a:t>
            </a:r>
          </a:p>
          <a:p>
            <a:pPr lvl="1"/>
            <a:r>
              <a:rPr lang="en-US" dirty="0"/>
              <a:t>The benefits include the ability to have an advantage in attracting and retaining talented employees, reduced stress resulting in healthier employees, and a rested workforce that can maximize the use of their skills. Employees in managerial, business, and  financial, operations and professional occupations are most likely to do some or all of their work at home.</a:t>
            </a:r>
          </a:p>
        </p:txBody>
      </p:sp>
      <p:sp>
        <p:nvSpPr>
          <p:cNvPr id="4" name="Slide Number Placeholder 3"/>
          <p:cNvSpPr>
            <a:spLocks noGrp="1"/>
          </p:cNvSpPr>
          <p:nvPr>
            <p:ph type="sldNum" sz="quarter" idx="5"/>
          </p:nvPr>
        </p:nvSpPr>
        <p:spPr/>
        <p:txBody>
          <a:bodyPr/>
          <a:lstStyle/>
          <a:p>
            <a:fld id="{6C296ECB-DD06-4F2C-8689-700DC0AC706F}" type="slidenum">
              <a:rPr lang="en-US" smtClean="0"/>
              <a:t>8</a:t>
            </a:fld>
            <a:endParaRPr lang="en-US"/>
          </a:p>
        </p:txBody>
      </p:sp>
    </p:spTree>
    <p:extLst>
      <p:ext uri="{BB962C8B-B14F-4D97-AF65-F5344CB8AC3E}">
        <p14:creationId xmlns:p14="http://schemas.microsoft.com/office/powerpoint/2010/main" val="655798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Advances in sophisticated technology along with reduced costs for the technology are changing the </a:t>
            </a:r>
            <a:br>
              <a:rPr lang="en-US" dirty="0"/>
            </a:br>
            <a:r>
              <a:rPr lang="en-US" dirty="0"/>
              <a:t>delivery of training, making training more realistic, and giving employees the opportunity to choose </a:t>
            </a:r>
            <a:br>
              <a:rPr lang="en-US" dirty="0"/>
            </a:br>
            <a:r>
              <a:rPr lang="en-US" dirty="0"/>
              <a:t>where and when they will work. </a:t>
            </a:r>
          </a:p>
          <a:p>
            <a:pPr lvl="1"/>
            <a:r>
              <a:rPr lang="en-US" dirty="0"/>
              <a:t>New technologies allow training to occur at any time and any place.</a:t>
            </a:r>
          </a:p>
          <a:p>
            <a:r>
              <a:rPr lang="en-US" dirty="0"/>
              <a:t>While trainer-led classroom instruction remains the most popular way to deliver training, companies </a:t>
            </a:r>
            <a:br>
              <a:rPr lang="en-US" dirty="0"/>
            </a:br>
            <a:r>
              <a:rPr lang="en-US" dirty="0"/>
              <a:t>report that they are delivering a large portion of training through learning technologies such as </a:t>
            </a:r>
            <a:br>
              <a:rPr lang="en-US" dirty="0"/>
            </a:br>
            <a:r>
              <a:rPr lang="en-US" dirty="0"/>
              <a:t>intranets and iPods.</a:t>
            </a:r>
          </a:p>
          <a:p>
            <a:r>
              <a:rPr lang="en-US" dirty="0"/>
              <a:t>Artificial intelligence, robotics, tracking systems, radio frequency identification, and nanotechnology </a:t>
            </a:r>
            <a:br>
              <a:rPr lang="en-US" dirty="0"/>
            </a:br>
            <a:r>
              <a:rPr lang="en-US" dirty="0"/>
              <a:t>are transforming work. Technology has also made it easier to monitor environmental conditions and </a:t>
            </a:r>
            <a:br>
              <a:rPr lang="en-US" dirty="0"/>
            </a:br>
            <a:r>
              <a:rPr lang="en-US" dirty="0"/>
              <a:t>employees and operate equipment.</a:t>
            </a:r>
          </a:p>
          <a:p>
            <a:r>
              <a:rPr lang="en-US" dirty="0"/>
              <a:t>Wearables are just beginning to be developed and used for training and performance support </a:t>
            </a:r>
            <a:br>
              <a:rPr lang="en-US" dirty="0"/>
            </a:br>
            <a:r>
              <a:rPr lang="en-US" dirty="0"/>
              <a:t>solutions. </a:t>
            </a:r>
          </a:p>
          <a:p>
            <a:pPr lvl="1"/>
            <a:r>
              <a:rPr lang="en-US" dirty="0"/>
              <a:t>Wearable Intelligence provides smart eyewear technology and camera technology that </a:t>
            </a:r>
            <a:br>
              <a:rPr lang="en-US" dirty="0"/>
            </a:br>
            <a:r>
              <a:rPr lang="en-US" dirty="0"/>
              <a:t>gives employees hands-free, voice-activated access to procedures and checklists and live access to </a:t>
            </a:r>
            <a:br>
              <a:rPr lang="en-US" dirty="0"/>
            </a:br>
            <a:r>
              <a:rPr lang="en-US" dirty="0"/>
              <a:t>experts using tablet computers.</a:t>
            </a:r>
          </a:p>
          <a:p>
            <a:r>
              <a:rPr lang="en-US" dirty="0"/>
              <a:t>Many companies are recognizing the benefits that can be gained by both the company and employees through providing </a:t>
            </a:r>
            <a:br>
              <a:rPr lang="en-US" dirty="0"/>
            </a:br>
            <a:r>
              <a:rPr lang="en-US" dirty="0"/>
              <a:t>flexible work schedules, allowing work at-home arrangements, protecting employees’ free time, and </a:t>
            </a:r>
            <a:br>
              <a:rPr lang="en-US" dirty="0"/>
            </a:br>
            <a:r>
              <a:rPr lang="en-US" dirty="0"/>
              <a:t>more productively using employees’ work time. </a:t>
            </a:r>
          </a:p>
          <a:p>
            <a:pPr lvl="1"/>
            <a:r>
              <a:rPr lang="en-US" dirty="0"/>
              <a:t>The benefits include the ability to have an advantage in attracting and retaining talented employees, reduced stress resulting in healthier employees, and a rested workforce that can maximize the use of their skills. Employees in managerial, business, and  financial, operations and professional occupations are most likely to do some or all of their work at home.</a:t>
            </a:r>
          </a:p>
        </p:txBody>
      </p:sp>
      <p:sp>
        <p:nvSpPr>
          <p:cNvPr id="4" name="Slide Number Placeholder 3"/>
          <p:cNvSpPr>
            <a:spLocks noGrp="1"/>
          </p:cNvSpPr>
          <p:nvPr>
            <p:ph type="sldNum" sz="quarter" idx="5"/>
          </p:nvPr>
        </p:nvSpPr>
        <p:spPr/>
        <p:txBody>
          <a:bodyPr/>
          <a:lstStyle/>
          <a:p>
            <a:fld id="{6C296ECB-DD06-4F2C-8689-700DC0AC706F}" type="slidenum">
              <a:rPr lang="en-US" smtClean="0"/>
              <a:t>9</a:t>
            </a:fld>
            <a:endParaRPr lang="en-US"/>
          </a:p>
        </p:txBody>
      </p:sp>
    </p:spTree>
    <p:extLst>
      <p:ext uri="{BB962C8B-B14F-4D97-AF65-F5344CB8AC3E}">
        <p14:creationId xmlns:p14="http://schemas.microsoft.com/office/powerpoint/2010/main" val="3293123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ndara" panose="020E0502030303020204" pitchFamily="34" charset="0"/>
                <a:ea typeface="Times New Roman" panose="02020603050405020304" pitchFamily="18" charset="0"/>
                <a:cs typeface="Gisha" panose="020F0502020204030204" pitchFamily="34" charset="0"/>
              </a:rPr>
              <a:t>Company Size</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rPr>
              <a:t>Most training in small firms is usually informal and on-the-job. Company owners, managers, or more experienced employees take responsibility for training. Employees are trained to do their jobs in the way that the owner prefers. Training tends to focus on the knowledge and skills that employees need for their current job not on developing skills needed for future positions. If any type of formal training and development is conducted, it is done through trade associations, short courses, and courses provided by the company’s owners and managers.</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rPr>
              <a:t>As firms grow in size there is a greater need to provide more formalized training and development to prepare current employees for internal promotion opportunities and retain them. </a:t>
            </a:r>
            <a:endParaRPr lang="en-US" dirty="0">
              <a:latin typeface="Times New Roman" panose="02020603050405020304" pitchFamily="18" charset="0"/>
              <a:ea typeface="Times New Roman" panose="02020603050405020304" pitchFamily="18" charset="0"/>
            </a:endParaRPr>
          </a:p>
          <a:p>
            <a:r>
              <a:rPr lang="en-US" b="1" kern="0" dirty="0">
                <a:latin typeface="Candara" panose="020E0502030303020204" pitchFamily="34" charset="0"/>
                <a:cs typeface="Gisha" panose="020F0502020204030204" pitchFamily="34" charset="0"/>
              </a:rPr>
              <a:t>Roles of Employees and Managers</a:t>
            </a:r>
            <a:endParaRPr lang="en-US" b="1" kern="0" dirty="0">
              <a:latin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Traditionally, employees’ roles were to perform their jobs according to the managers’ directions. However, with the emphasis on the creation of intellectual capital and the movement toward high-performance work systems using teams, employees today are performing many roles that were reserved for management, such as hiring, scheduling work, and interaction with customers and suppliers. As such, employees require greater expertise. </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Given the greater prevalence of teamwork, employees may require more cross training and training in interpersonal skills.</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Managers’ jobs are highly complex, requiring training and a high level of skill. For example, they must:</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manage employee performance</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develop employees and encourage continuous learning</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plan and allocate resources</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coordinate activities and interdependent teams</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manage team performance</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facilitate individual and team decision-making processes</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create and maintain trust</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represent one’s work group to others</a:t>
            </a:r>
            <a:endParaRPr lang="en-US" dirty="0">
              <a:latin typeface="Times New Roman" panose="02020603050405020304" pitchFamily="18" charset="0"/>
              <a:ea typeface="Times New Roman" panose="02020603050405020304" pitchFamily="18" charset="0"/>
            </a:endParaRPr>
          </a:p>
          <a:p>
            <a:r>
              <a:rPr lang="en-US" b="1" kern="0" dirty="0">
                <a:latin typeface="Candara" panose="020E0502030303020204" pitchFamily="34" charset="0"/>
                <a:cs typeface="Gisha" panose="020F0502020204030204" pitchFamily="34" charset="0"/>
              </a:rPr>
              <a:t>Top Management Support</a:t>
            </a:r>
            <a:endParaRPr lang="en-US" b="1" kern="0" dirty="0">
              <a:latin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Top management plays a key role in determining the importance placed on training and learning. Top management may assume any of the following roles:</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setting a clear direction for learning </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providing encouragement and resources</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taking an active role in governing learning</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developing or teaching new programs</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serving as a role model by demonstrating a willingness to learn</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promoting learning through various communication channels</a:t>
            </a:r>
            <a:endParaRPr lang="en-US" dirty="0">
              <a:latin typeface="Times New Roman" panose="02020603050405020304" pitchFamily="18" charset="0"/>
              <a:ea typeface="Times New Roman" panose="02020603050405020304" pitchFamily="18" charset="0"/>
            </a:endParaRPr>
          </a:p>
          <a:p>
            <a:r>
              <a:rPr lang="en-US" b="1" kern="0" dirty="0">
                <a:latin typeface="Candara" panose="020E0502030303020204" pitchFamily="34" charset="0"/>
                <a:cs typeface="Gisha" panose="020F0502020204030204" pitchFamily="34" charset="0"/>
              </a:rPr>
              <a:t>Integration of Business Units</a:t>
            </a:r>
            <a:endParaRPr lang="en-US" b="1" kern="0" dirty="0">
              <a:latin typeface="Times New Roman" panose="02020603050405020304" pitchFamily="18" charset="0"/>
            </a:endParaRPr>
          </a:p>
          <a:p>
            <a:r>
              <a:rPr lang="en-US" b="1" kern="0" dirty="0">
                <a:latin typeface="Candara" panose="020E0502030303020204" pitchFamily="34" charset="0"/>
                <a:cs typeface="Gisha" panose="020F0502020204030204" pitchFamily="34" charset="0"/>
              </a:rPr>
              <a:t>The degree of integration of business units affects the approach to training. In a highly integrated business, employees need to understand all parts of the company, and training must address those needs.</a:t>
            </a:r>
            <a:endParaRPr lang="en-US" dirty="0">
              <a:latin typeface="Times New Roman" panose="02020603050405020304" pitchFamily="18" charset="0"/>
              <a:ea typeface="Times New Roman" panose="02020603050405020304" pitchFamily="18" charset="0"/>
            </a:endParaRPr>
          </a:p>
          <a:p>
            <a:r>
              <a:rPr lang="en-US" b="1" kern="0" dirty="0">
                <a:latin typeface="Candara" panose="020E0502030303020204" pitchFamily="34" charset="0"/>
                <a:cs typeface="Gisha" panose="020F0502020204030204" pitchFamily="34" charset="0"/>
              </a:rPr>
              <a:t>Global Presence</a:t>
            </a:r>
            <a:endParaRPr lang="en-US" b="1" kern="0" dirty="0">
              <a:latin typeface="Times New Roman" panose="02020603050405020304" pitchFamily="18" charset="0"/>
            </a:endParaRPr>
          </a:p>
          <a:p>
            <a:r>
              <a:rPr lang="en-US" b="1" kern="0" dirty="0">
                <a:latin typeface="Candara" panose="020E0502030303020204" pitchFamily="34" charset="0"/>
                <a:cs typeface="Gisha" panose="020F0502020204030204" pitchFamily="34" charset="0"/>
              </a:rPr>
              <a:t>For companies with global operations, training is needed to prepare employees for overseas assignments. These companies must decide if training will be coordinated through a central U.S. facility or through satellite locations near overseas operations.</a:t>
            </a:r>
            <a:endParaRPr lang="en-US" dirty="0">
              <a:latin typeface="Times New Roman" panose="02020603050405020304" pitchFamily="18" charset="0"/>
              <a:ea typeface="Times New Roman" panose="02020603050405020304" pitchFamily="18" charset="0"/>
            </a:endParaRPr>
          </a:p>
          <a:p>
            <a:r>
              <a:rPr lang="en-US" b="1" kern="0" dirty="0">
                <a:latin typeface="Candara" panose="020E0502030303020204" pitchFamily="34" charset="0"/>
                <a:cs typeface="Gisha" panose="020F0502020204030204" pitchFamily="34" charset="0"/>
              </a:rPr>
              <a:t>Business Conditions</a:t>
            </a:r>
            <a:endParaRPr lang="en-US" b="1" kern="0" dirty="0">
              <a:latin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When unemployment is low and/or businesses are growing at a high rate and need more employees, companies often find it difficult to attract new employees, find employees with necessary skills, and retain talent.</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For companies in unstable business environments, characterized by mergers, acquisitions or disinvestments of businesses, training may be left up to managers and become short-term oriented.</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For companies experiencing growth, training may be in greater demand among employees who want to qualify themselves for lateral job moves and promotions.</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When companies are trying to revitalize and redirect, earnings may be flat and there are likely fewer incentives for participation in training programs. </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When companies downsize, training must focus on ensuring continued employability.</a:t>
            </a:r>
            <a:endParaRPr lang="en-US" dirty="0">
              <a:latin typeface="Times New Roman" panose="02020603050405020304" pitchFamily="18" charset="0"/>
              <a:ea typeface="Times New Roman" panose="02020603050405020304" pitchFamily="18" charset="0"/>
            </a:endParaRPr>
          </a:p>
          <a:p>
            <a:r>
              <a:rPr lang="en-US" b="1" dirty="0">
                <a:latin typeface="Candara" panose="020E0502030303020204" pitchFamily="34" charset="0"/>
                <a:ea typeface="Times New Roman" panose="02020603050405020304" pitchFamily="18" charset="0"/>
                <a:cs typeface="Gisha" panose="020F0502020204030204" pitchFamily="34" charset="0"/>
              </a:rPr>
              <a:t>Other HRM Practices</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Companies that adopt state-of-the-art HRM practices that link to business strategy tend to demonstrate higher level of performance than firms that do not. Training, along with selection, performance management, and compensation influence attraction, motivation, and retention of human capital.</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Staffing strategy refers to a company’s philosophy regarding where to find employees, how to select them, and the desired mix of employee skills and statuses (temporary, fulltime, etc.). Companies vary on such issues as the extent to which they rely on the internal labor market (i.e., current employees) versus the external labor market (i.e., job applicants from outside the company). Companies also vary to which they make promotion and job assignment decisions based on individual performance versus group or unit performance. These two dimensions can be crossed, resulting in four distinct companies.</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Fortress (external, group focus)—companies with limited resources for training that tend to recruit from the outside</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Baseball team (external, individual focus)—companies that require innovation and creativity; recruit from other companies or new graduates with specialized skills</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Club (internal, group focus)—companies in highly regulated industries that rely on developing their own talent</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Academy (internal, individual focus)—companies that require specialized skill and focus on developing their individual employees</a:t>
            </a:r>
            <a:endParaRPr lang="en-US" dirty="0">
              <a:latin typeface="Times New Roman" panose="02020603050405020304" pitchFamily="18" charset="0"/>
              <a:ea typeface="Times New Roman" panose="02020603050405020304" pitchFamily="18" charset="0"/>
            </a:endParaRPr>
          </a:p>
          <a:p>
            <a:r>
              <a:rPr lang="en-US" b="1" dirty="0">
                <a:latin typeface="Candara" panose="020E0502030303020204" pitchFamily="34" charset="0"/>
                <a:ea typeface="Times New Roman" panose="02020603050405020304" pitchFamily="18" charset="0"/>
                <a:cs typeface="Gisha" panose="020F0502020204030204" pitchFamily="34" charset="0"/>
              </a:rPr>
              <a:t>Strategic Value of Jobs and Employee Uniqueness</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Uniqueness refers to the extent to which employees are rare, specialized, and not highly available in the labor market. Strategic value refers to employee potential to improve company effectiveness and efficiency. These dimensions can be crossed to characterize four types of employees:</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Knowledge-based workers (high value and uniqueness)—require heavy training </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Job-based employees (high value and low uniqueness)—require less training than knowledge workers</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Contract employees (low value and low uniqueness)—require limited training</a:t>
            </a:r>
            <a:endParaRPr lang="en-US" dirty="0">
              <a:latin typeface="Times New Roman" panose="02020603050405020304" pitchFamily="18" charset="0"/>
              <a:ea typeface="Times New Roman" panose="02020603050405020304" pitchFamily="18" charset="0"/>
            </a:endParaRPr>
          </a:p>
          <a:p>
            <a:pPr lvl="0"/>
            <a:r>
              <a:rPr lang="en-US" dirty="0">
                <a:latin typeface="Candara" panose="020E0502030303020204" pitchFamily="34" charset="0"/>
                <a:ea typeface="Times New Roman" panose="02020603050405020304" pitchFamily="18" charset="0"/>
                <a:cs typeface="Gisha" panose="020F0502020204030204" pitchFamily="34" charset="0"/>
              </a:rPr>
              <a:t>Alliance/partnerships (high uniqueness and low value)—training would focus on sharing expertise and team training</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rPr>
              <a:t>Human resource planning allows the company to anticipate the movement of human resources in the company because of turnover, transfers, retirements, or promotions. Such planning can help identify where employees with certain types of skills are needed in the company. Training can be used to prepare employees for increased responsibilities in their current job, promotions, lateral moves, transfers, and downward moves or demotions that are predicted by the human resource plan.</a:t>
            </a:r>
            <a:endParaRPr lang="en-US" dirty="0">
              <a:latin typeface="Times New Roman" panose="02020603050405020304" pitchFamily="18" charset="0"/>
              <a:ea typeface="Times New Roman" panose="02020603050405020304" pitchFamily="18" charset="0"/>
            </a:endParaRPr>
          </a:p>
          <a:p>
            <a:r>
              <a:rPr lang="en-US" b="1" dirty="0">
                <a:latin typeface="Candara" panose="020E0502030303020204" pitchFamily="34" charset="0"/>
                <a:ea typeface="Times New Roman" panose="02020603050405020304" pitchFamily="18" charset="0"/>
                <a:cs typeface="Gisha" panose="020F0502020204030204" pitchFamily="34" charset="0"/>
              </a:rPr>
              <a:t>Extent of Unionization</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The presence of a union leads to joint union-management programs for preparing employees for new jobs, ensuring that all parties buy into the necessary training or changes. Given that unions have a significant impact on HR practices, they must be involved in determining strategic training priorities.</a:t>
            </a:r>
            <a:endParaRPr lang="en-US" dirty="0">
              <a:latin typeface="Times New Roman" panose="02020603050405020304" pitchFamily="18" charset="0"/>
              <a:ea typeface="Times New Roman" panose="02020603050405020304" pitchFamily="18" charset="0"/>
            </a:endParaRPr>
          </a:p>
          <a:p>
            <a:r>
              <a:rPr lang="en-US" b="1" dirty="0">
                <a:latin typeface="Candara" panose="020E0502030303020204" pitchFamily="34" charset="0"/>
                <a:ea typeface="Times New Roman" panose="02020603050405020304" pitchFamily="18" charset="0"/>
                <a:cs typeface="Gisha" panose="020F0502020204030204" pitchFamily="34" charset="0"/>
              </a:rPr>
              <a:t>Staff Involvement in Training and Development</a:t>
            </a:r>
            <a:endParaRPr lang="en-US" dirty="0">
              <a:latin typeface="Times New Roman" panose="02020603050405020304" pitchFamily="18" charset="0"/>
              <a:ea typeface="Times New Roman" panose="02020603050405020304" pitchFamily="18" charset="0"/>
            </a:endParaRPr>
          </a:p>
          <a:p>
            <a:r>
              <a:rPr lang="en-US" dirty="0">
                <a:latin typeface="Candara" panose="020E0502030303020204" pitchFamily="34" charset="0"/>
                <a:ea typeface="Times New Roman" panose="02020603050405020304" pitchFamily="18" charset="0"/>
                <a:cs typeface="Gisha" panose="020F0502020204030204" pitchFamily="34" charset="0"/>
              </a:rPr>
              <a:t>Managers need to be involved so that training stays related to business needs and training transfer can be supported. Managers become more involved in the training process if they are rewarded for participating. An emerging trend is to have employees initiate the training process, bearing the responsibility for planning their own development, with the company supporting their initiatives</a:t>
            </a:r>
            <a:endParaRPr lang="en-US"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C296ECB-DD06-4F2C-8689-700DC0AC706F}" type="slidenum">
              <a:rPr lang="en-US" smtClean="0"/>
              <a:t>10</a:t>
            </a:fld>
            <a:endParaRPr lang="en-US"/>
          </a:p>
        </p:txBody>
      </p:sp>
    </p:spTree>
    <p:extLst>
      <p:ext uri="{BB962C8B-B14F-4D97-AF65-F5344CB8AC3E}">
        <p14:creationId xmlns:p14="http://schemas.microsoft.com/office/powerpoint/2010/main" val="1999913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6/12/2021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6/12/2021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6/12/2021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6/12/2021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6/12/2021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6/12/2021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6/12/2021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6/12/2021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CC441-36BA-6640-B20C-2D777F228624}"/>
              </a:ext>
            </a:extLst>
          </p:cNvPr>
          <p:cNvSpPr>
            <a:spLocks noGrp="1"/>
          </p:cNvSpPr>
          <p:nvPr>
            <p:ph type="ctrTitle"/>
          </p:nvPr>
        </p:nvSpPr>
        <p:spPr/>
        <p:txBody>
          <a:bodyPr/>
          <a:lstStyle/>
          <a:p>
            <a:r>
              <a:rPr lang="en-US" dirty="0"/>
              <a:t>Forces That Influence Training </a:t>
            </a:r>
          </a:p>
        </p:txBody>
      </p:sp>
    </p:spTree>
    <p:extLst>
      <p:ext uri="{BB962C8B-B14F-4D97-AF65-F5344CB8AC3E}">
        <p14:creationId xmlns:p14="http://schemas.microsoft.com/office/powerpoint/2010/main" val="124583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CB2BF-DD64-A841-AA9F-BF8A45B96FC3}"/>
              </a:ext>
            </a:extLst>
          </p:cNvPr>
          <p:cNvSpPr>
            <a:spLocks noGrp="1"/>
          </p:cNvSpPr>
          <p:nvPr>
            <p:ph type="title"/>
          </p:nvPr>
        </p:nvSpPr>
        <p:spPr/>
        <p:txBody>
          <a:bodyPr>
            <a:normAutofit/>
          </a:bodyPr>
          <a:lstStyle/>
          <a:p>
            <a:r>
              <a:rPr lang="en-US" dirty="0"/>
              <a:t>Organizational Attributes that Affect T</a:t>
            </a:r>
            <a:r>
              <a:rPr lang="en-US"/>
              <a:t>&amp;D</a:t>
            </a:r>
            <a:endParaRPr lang="en-US" dirty="0"/>
          </a:p>
        </p:txBody>
      </p:sp>
      <p:graphicFrame>
        <p:nvGraphicFramePr>
          <p:cNvPr id="7" name="Content Placeholder 6">
            <a:extLst>
              <a:ext uri="{FF2B5EF4-FFF2-40B4-BE49-F238E27FC236}">
                <a16:creationId xmlns:a16="http://schemas.microsoft.com/office/drawing/2014/main" id="{F90E9D74-875F-4C61-B3D3-85AB7E39F647}"/>
              </a:ext>
            </a:extLst>
          </p:cNvPr>
          <p:cNvGraphicFramePr>
            <a:graphicFrameLocks noGrp="1"/>
          </p:cNvGraphicFramePr>
          <p:nvPr>
            <p:ph idx="1"/>
            <p:extLst>
              <p:ext uri="{D42A27DB-BD31-4B8C-83A1-F6EECF244321}">
                <p14:modId xmlns:p14="http://schemas.microsoft.com/office/powerpoint/2010/main" val="3041424462"/>
              </p:ext>
            </p:extLst>
          </p:nvPr>
        </p:nvGraphicFramePr>
        <p:xfrm>
          <a:off x="5118100" y="803275"/>
          <a:ext cx="6281738" cy="5248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517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3BAF07C-C39E-42EB-BB22-8D46691D97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3061"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8E9CF54-0466-4261-9E62-0249E60E18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id="{33E32106-E8B1-4F76-9EE6-58537738A3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C32C2C46-A045-44FB-8A74-5EBD650C27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6A76F79C-6683-4940-BCF7-4BCCCEE406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FF4675A3-6D07-4B1F-9BFC-AEBEA1AD06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765E127A-B6B7-4B1D-B7BD-6C8C969D29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3BCA9D9E-C72C-4751-BFA9-10B85CACE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80C708C-69BF-441B-AB75-C98160ED0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3E79964E-F8F1-4763-8892-7BC3DAE30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FE09592A-FCC9-4AE5-BA0B-730C6F3BBE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96448994-820C-4BC1-ABF3-4579C6F99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9BB0D192-565A-42B9-B292-CC032D71A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6D1CA09C-5F40-4E92-A7E9-D1FCEE512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379F5AA5-2E14-4880-A5A6-07AEF2AD8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EF14BD32-D239-4DA3-98B3-7752073657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CF07B250-E5E4-4624-9BD7-8D513A67B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BCC5D120-7C8C-4290-865C-4EE6E4F245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C24688C6-CAE5-4EF2-B2BA-A138DA0A24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6BD31099-7C13-4901-A04F-632B1CD84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79F5FF7-82B2-4033-8FBE-63170C937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1" name="Freeform: Shape 30">
            <a:extLst>
              <a:ext uri="{FF2B5EF4-FFF2-40B4-BE49-F238E27FC236}">
                <a16:creationId xmlns:a16="http://schemas.microsoft.com/office/drawing/2014/main" id="{B3D296CC-CA82-4C71-A176-6A9FECDB8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075000"/>
          </a:xfrm>
          <a:custGeom>
            <a:avLst/>
            <a:gdLst>
              <a:gd name="connsiteX0" fmla="*/ 0 w 12192000"/>
              <a:gd name="connsiteY0" fmla="*/ 0 h 2075000"/>
              <a:gd name="connsiteX1" fmla="*/ 12192000 w 12192000"/>
              <a:gd name="connsiteY1" fmla="*/ 0 h 2075000"/>
              <a:gd name="connsiteX2" fmla="*/ 12192000 w 12192000"/>
              <a:gd name="connsiteY2" fmla="*/ 558112 h 2075000"/>
              <a:gd name="connsiteX3" fmla="*/ 12192000 w 12192000"/>
              <a:gd name="connsiteY3" fmla="*/ 750237 h 2075000"/>
              <a:gd name="connsiteX4" fmla="*/ 12192000 w 12192000"/>
              <a:gd name="connsiteY4" fmla="*/ 1726055 h 2075000"/>
              <a:gd name="connsiteX5" fmla="*/ 12113803 w 12192000"/>
              <a:gd name="connsiteY5" fmla="*/ 1734338 h 2075000"/>
              <a:gd name="connsiteX6" fmla="*/ 6753597 w 12192000"/>
              <a:gd name="connsiteY6" fmla="*/ 2057895 h 2075000"/>
              <a:gd name="connsiteX7" fmla="*/ 400746 w 12192000"/>
              <a:gd name="connsiteY7" fmla="*/ 1886552 h 2075000"/>
              <a:gd name="connsiteX8" fmla="*/ 0 w 12192000"/>
              <a:gd name="connsiteY8" fmla="*/ 1849576 h 2075000"/>
              <a:gd name="connsiteX9" fmla="*/ 0 w 12192000"/>
              <a:gd name="connsiteY9" fmla="*/ 750237 h 2075000"/>
              <a:gd name="connsiteX10" fmla="*/ 0 w 12192000"/>
              <a:gd name="connsiteY10" fmla="*/ 558112 h 207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2075000">
                <a:moveTo>
                  <a:pt x="0" y="0"/>
                </a:moveTo>
                <a:lnTo>
                  <a:pt x="12192000" y="0"/>
                </a:lnTo>
                <a:lnTo>
                  <a:pt x="12192000" y="558112"/>
                </a:lnTo>
                <a:lnTo>
                  <a:pt x="12192000" y="750237"/>
                </a:lnTo>
                <a:lnTo>
                  <a:pt x="12192000" y="1726055"/>
                </a:lnTo>
                <a:lnTo>
                  <a:pt x="12113803" y="1734338"/>
                </a:lnTo>
                <a:cubicBezTo>
                  <a:pt x="10139508" y="1932287"/>
                  <a:pt x="8237152" y="2025290"/>
                  <a:pt x="6753597" y="2057895"/>
                </a:cubicBezTo>
                <a:cubicBezTo>
                  <a:pt x="4940362" y="2097744"/>
                  <a:pt x="2657278" y="2078414"/>
                  <a:pt x="400746" y="1886552"/>
                </a:cubicBezTo>
                <a:lnTo>
                  <a:pt x="0" y="1849576"/>
                </a:lnTo>
                <a:lnTo>
                  <a:pt x="0" y="750237"/>
                </a:lnTo>
                <a:lnTo>
                  <a:pt x="0" y="558112"/>
                </a:lnTo>
                <a:close/>
              </a:path>
            </a:pathLst>
          </a:custGeom>
          <a:solidFill>
            <a:schemeClr val="tx1"/>
          </a:solidFill>
          <a:ln w="44450">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58CB2BF-DD64-A841-AA9F-BF8A45B96FC3}"/>
              </a:ext>
            </a:extLst>
          </p:cNvPr>
          <p:cNvSpPr>
            <a:spLocks noGrp="1"/>
          </p:cNvSpPr>
          <p:nvPr>
            <p:ph type="title"/>
          </p:nvPr>
        </p:nvSpPr>
        <p:spPr>
          <a:xfrm>
            <a:off x="792480" y="762608"/>
            <a:ext cx="10607040" cy="1003932"/>
          </a:xfrm>
        </p:spPr>
        <p:txBody>
          <a:bodyPr anchor="ctr">
            <a:normAutofit/>
          </a:bodyPr>
          <a:lstStyle/>
          <a:p>
            <a:r>
              <a:rPr lang="en-US">
                <a:solidFill>
                  <a:schemeClr val="accent1"/>
                </a:solidFill>
              </a:rPr>
              <a:t>Globalization</a:t>
            </a:r>
            <a:endParaRPr lang="en-US" sz="3600" dirty="0">
              <a:solidFill>
                <a:schemeClr val="accent1"/>
              </a:solidFill>
            </a:endParaRPr>
          </a:p>
        </p:txBody>
      </p:sp>
      <p:sp>
        <p:nvSpPr>
          <p:cNvPr id="3" name="Content Placeholder 2">
            <a:extLst>
              <a:ext uri="{FF2B5EF4-FFF2-40B4-BE49-F238E27FC236}">
                <a16:creationId xmlns:a16="http://schemas.microsoft.com/office/drawing/2014/main" id="{69AED841-2FFE-584C-8F11-7BEAA9941D42}"/>
              </a:ext>
            </a:extLst>
          </p:cNvPr>
          <p:cNvSpPr>
            <a:spLocks noGrp="1"/>
          </p:cNvSpPr>
          <p:nvPr>
            <p:ph idx="1"/>
          </p:nvPr>
        </p:nvSpPr>
        <p:spPr>
          <a:xfrm>
            <a:off x="792480" y="2635976"/>
            <a:ext cx="10607040" cy="3542776"/>
          </a:xfrm>
        </p:spPr>
        <p:txBody>
          <a:bodyPr>
            <a:normAutofit/>
          </a:bodyPr>
          <a:lstStyle/>
          <a:p>
            <a:r>
              <a:rPr lang="en-US" sz="2000" dirty="0"/>
              <a:t>Global companies compete to attract and retain talented employees. </a:t>
            </a:r>
          </a:p>
          <a:p>
            <a:r>
              <a:rPr lang="en-US" sz="2000" dirty="0"/>
              <a:t>Managers need specialized training to develop the cultural competence required to work with expatriates and immigrants from other countries. </a:t>
            </a:r>
          </a:p>
          <a:p>
            <a:r>
              <a:rPr lang="en-US" sz="2000" dirty="0"/>
              <a:t>Expatriates and immigrants also need cross-cultural training.</a:t>
            </a:r>
          </a:p>
        </p:txBody>
      </p:sp>
    </p:spTree>
    <p:extLst>
      <p:ext uri="{BB962C8B-B14F-4D97-AF65-F5344CB8AC3E}">
        <p14:creationId xmlns:p14="http://schemas.microsoft.com/office/powerpoint/2010/main" val="54688658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7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8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93" name="Rectangle 9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8CB2BF-DD64-A841-AA9F-BF8A45B96FC3}"/>
              </a:ext>
            </a:extLst>
          </p:cNvPr>
          <p:cNvSpPr>
            <a:spLocks noGrp="1"/>
          </p:cNvSpPr>
          <p:nvPr>
            <p:ph type="title"/>
          </p:nvPr>
        </p:nvSpPr>
        <p:spPr>
          <a:xfrm>
            <a:off x="645459" y="960120"/>
            <a:ext cx="3865695" cy="4171278"/>
          </a:xfrm>
        </p:spPr>
        <p:txBody>
          <a:bodyPr>
            <a:normAutofit/>
          </a:bodyPr>
          <a:lstStyle/>
          <a:p>
            <a:pPr algn="r"/>
            <a:r>
              <a:rPr lang="en-US" sz="4400" dirty="0">
                <a:solidFill>
                  <a:schemeClr val="tx1"/>
                </a:solidFill>
              </a:rPr>
              <a:t>Economic Conditions</a:t>
            </a:r>
          </a:p>
        </p:txBody>
      </p:sp>
      <p:cxnSp>
        <p:nvCxnSpPr>
          <p:cNvPr id="95" name="Straight Connector 9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9AED841-2FFE-584C-8F11-7BEAA9941D42}"/>
              </a:ext>
            </a:extLst>
          </p:cNvPr>
          <p:cNvSpPr>
            <a:spLocks noGrp="1"/>
          </p:cNvSpPr>
          <p:nvPr>
            <p:ph idx="1"/>
          </p:nvPr>
        </p:nvSpPr>
        <p:spPr>
          <a:xfrm>
            <a:off x="4983163" y="960120"/>
            <a:ext cx="6088061" cy="4171278"/>
          </a:xfrm>
        </p:spPr>
        <p:txBody>
          <a:bodyPr>
            <a:normAutofit/>
          </a:bodyPr>
          <a:lstStyle/>
          <a:p>
            <a:r>
              <a:rPr lang="en-US" sz="2000" dirty="0"/>
              <a:t>When the unemployment rate is low, finding skilled employees and retaining high-performers can be difficult. </a:t>
            </a:r>
          </a:p>
          <a:p>
            <a:r>
              <a:rPr lang="en-US" sz="2000" dirty="0"/>
              <a:t>Regardless of economic conditions, training can positively contribute to a company’s performance by equipping employees with the KSAOs needed for current and future demands.</a:t>
            </a:r>
          </a:p>
        </p:txBody>
      </p:sp>
    </p:spTree>
    <p:extLst>
      <p:ext uri="{BB962C8B-B14F-4D97-AF65-F5344CB8AC3E}">
        <p14:creationId xmlns:p14="http://schemas.microsoft.com/office/powerpoint/2010/main" val="87513838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CB2BF-DD64-A841-AA9F-BF8A45B96FC3}"/>
              </a:ext>
            </a:extLst>
          </p:cNvPr>
          <p:cNvSpPr>
            <a:spLocks noGrp="1"/>
          </p:cNvSpPr>
          <p:nvPr>
            <p:ph type="title"/>
          </p:nvPr>
        </p:nvSpPr>
        <p:spPr/>
        <p:txBody>
          <a:bodyPr>
            <a:normAutofit/>
          </a:bodyPr>
          <a:lstStyle/>
          <a:p>
            <a:r>
              <a:rPr lang="en-US" dirty="0"/>
              <a:t>Intangible Assets</a:t>
            </a:r>
          </a:p>
        </p:txBody>
      </p:sp>
      <p:sp>
        <p:nvSpPr>
          <p:cNvPr id="3" name="Content Placeholder 2">
            <a:extLst>
              <a:ext uri="{FF2B5EF4-FFF2-40B4-BE49-F238E27FC236}">
                <a16:creationId xmlns:a16="http://schemas.microsoft.com/office/drawing/2014/main" id="{69AED841-2FFE-584C-8F11-7BEAA9941D42}"/>
              </a:ext>
            </a:extLst>
          </p:cNvPr>
          <p:cNvSpPr>
            <a:spLocks noGrp="1"/>
          </p:cNvSpPr>
          <p:nvPr>
            <p:ph idx="1"/>
          </p:nvPr>
        </p:nvSpPr>
        <p:spPr/>
        <p:txBody>
          <a:bodyPr>
            <a:normAutofit/>
          </a:bodyPr>
          <a:lstStyle/>
          <a:p>
            <a:r>
              <a:rPr lang="en-US" sz="2000" i="0" u="none" strike="noStrike" dirty="0">
                <a:effectLst/>
              </a:rPr>
              <a:t>Intangible assets can be acquired </a:t>
            </a:r>
            <a:r>
              <a:rPr lang="en-US" sz="2000" dirty="0"/>
              <a:t>through </a:t>
            </a:r>
            <a:r>
              <a:rPr lang="en-US" sz="2000" i="0" u="none" strike="noStrike" dirty="0">
                <a:effectLst/>
              </a:rPr>
              <a:t>T&amp;D.</a:t>
            </a:r>
          </a:p>
          <a:p>
            <a:pPr lvl="1"/>
            <a:r>
              <a:rPr lang="en-US" sz="1800" b="1" i="0" u="none" strike="noStrike" dirty="0">
                <a:effectLst/>
              </a:rPr>
              <a:t>Human capital</a:t>
            </a:r>
            <a:r>
              <a:rPr lang="en-US" sz="1800" b="0" i="0" u="none" strike="noStrike" dirty="0">
                <a:effectLst/>
              </a:rPr>
              <a:t> is the sum of employees’ KSAOs, experiences, inventiveness, and enthusiasm.</a:t>
            </a:r>
            <a:endParaRPr lang="en-US" sz="1800" dirty="0"/>
          </a:p>
          <a:p>
            <a:pPr lvl="1"/>
            <a:r>
              <a:rPr lang="en-US" sz="1800" b="1" i="0" u="none" strike="noStrike" dirty="0">
                <a:effectLst/>
              </a:rPr>
              <a:t>Intellectual capital </a:t>
            </a:r>
            <a:r>
              <a:rPr lang="en-US" sz="1800" b="0" i="0" u="none" strike="noStrike" dirty="0">
                <a:effectLst/>
              </a:rPr>
              <a:t>is the codified knowledge that exists in a company.</a:t>
            </a:r>
            <a:endParaRPr lang="en-US" sz="1800" dirty="0"/>
          </a:p>
          <a:p>
            <a:pPr lvl="1"/>
            <a:r>
              <a:rPr lang="en-US" sz="1800" b="1" i="0" u="none" strike="noStrike" dirty="0">
                <a:effectLst/>
              </a:rPr>
              <a:t>Social capital </a:t>
            </a:r>
            <a:r>
              <a:rPr lang="en-US" sz="1800" dirty="0"/>
              <a:t>refers to </a:t>
            </a:r>
            <a:r>
              <a:rPr lang="en-US" sz="1800" b="0" i="0" u="none" strike="noStrike" dirty="0">
                <a:effectLst/>
              </a:rPr>
              <a:t>relationships in a company.</a:t>
            </a:r>
            <a:endParaRPr lang="en-US" sz="1800" dirty="0"/>
          </a:p>
          <a:p>
            <a:pPr lvl="1"/>
            <a:r>
              <a:rPr lang="en-US" sz="1800" b="1" i="0" u="none" strike="noStrike" dirty="0">
                <a:effectLst/>
              </a:rPr>
              <a:t>Customer capital </a:t>
            </a:r>
            <a:r>
              <a:rPr lang="en-US" sz="1800" b="0" i="0" u="none" strike="noStrike" dirty="0">
                <a:effectLst/>
              </a:rPr>
              <a:t>refers to the value of relationships with entities outside a company.</a:t>
            </a:r>
          </a:p>
        </p:txBody>
      </p:sp>
    </p:spTree>
    <p:extLst>
      <p:ext uri="{BB962C8B-B14F-4D97-AF65-F5344CB8AC3E}">
        <p14:creationId xmlns:p14="http://schemas.microsoft.com/office/powerpoint/2010/main" val="3220085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D490819-5666-421A-BA38-5BB7F760B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nvGrpSpPr>
          <p:cNvPr id="10" name="Group 9">
            <a:extLst>
              <a:ext uri="{FF2B5EF4-FFF2-40B4-BE49-F238E27FC236}">
                <a16:creationId xmlns:a16="http://schemas.microsoft.com/office/drawing/2014/main" id="{8FDFAB5E-BFB6-4290-9F06-1AD4E52A3D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14FA43FA-82AD-4E41-A5A7-32F0F9DAA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Rockwell" panose="02060603020205020403"/>
                <a:ea typeface="+mn-ea"/>
                <a:cs typeface="+mn-cs"/>
              </a:endParaRPr>
            </a:p>
          </p:txBody>
        </p:sp>
        <p:sp>
          <p:nvSpPr>
            <p:cNvPr id="12" name="Freeform 6">
              <a:extLst>
                <a:ext uri="{FF2B5EF4-FFF2-40B4-BE49-F238E27FC236}">
                  <a16:creationId xmlns:a16="http://schemas.microsoft.com/office/drawing/2014/main" id="{C3C34A1E-706E-4DB7-891E-6FB476241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6E55BE0F-8EA7-4F30-B3FD-8F6DD29BA2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C9F415B-574B-4647-BD72-F211EA3FA7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CDD98CAF-1BC1-4BD6-AAD2-68EBF8D8B2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FF6CBDDA-3893-44B9-86D9-F1F38D4B5F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5FEF4109-DC7B-4C15-9C2D-53A69A120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0DAA94-BB0A-4185-97AF-CB63182E85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114C7C3A-04DD-4CC1-A272-F2578FE23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4AA1C8D2-B988-4C8F-97B7-229630F2AD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5621FCD-0E62-4332-965D-80FA0EF80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1E7C9B8-4AA1-43A1-A547-785A41395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01F4C519-3639-48B7-A720-466A40BF17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39AFA97-19A9-4DA4-A478-A3E31B83B4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901126FE-0E00-4313-BDE9-CF2C04D96B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1D31F0FA-D603-49E8-B72E-7665CF9A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rgbClr val="FFFFFF">
                  <a:alpha val="35000"/>
                </a:srgb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28C24D97-A4EA-4764-AEE5-61C0892F66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rgbClr val="FFFFFF">
                  <a:alpha val="35000"/>
                </a:srgb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C6B724DA-22AE-4918-B782-3E7CD485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9F6E83DB-ADF8-409A-95CF-41BE0E028F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C83EE84C-89F7-406E-959C-8E3518D3E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09B50F9-709E-4054-AD5F-814AD7459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itle 1">
            <a:extLst>
              <a:ext uri="{FF2B5EF4-FFF2-40B4-BE49-F238E27FC236}">
                <a16:creationId xmlns:a16="http://schemas.microsoft.com/office/drawing/2014/main" id="{E58CB2BF-DD64-A841-AA9F-BF8A45B96FC3}"/>
              </a:ext>
            </a:extLst>
          </p:cNvPr>
          <p:cNvSpPr>
            <a:spLocks noGrp="1"/>
          </p:cNvSpPr>
          <p:nvPr>
            <p:ph type="title"/>
          </p:nvPr>
        </p:nvSpPr>
        <p:spPr>
          <a:xfrm>
            <a:off x="807720" y="960120"/>
            <a:ext cx="3657600" cy="4171278"/>
          </a:xfrm>
        </p:spPr>
        <p:txBody>
          <a:bodyPr>
            <a:normAutofit/>
          </a:bodyPr>
          <a:lstStyle/>
          <a:p>
            <a:r>
              <a:rPr lang="en-US" dirty="0">
                <a:solidFill>
                  <a:srgbClr val="FF0000"/>
                </a:solidFill>
              </a:rPr>
              <a:t>Changing Demographics and Diversity</a:t>
            </a:r>
          </a:p>
        </p:txBody>
      </p:sp>
      <p:sp>
        <p:nvSpPr>
          <p:cNvPr id="3" name="Content Placeholder 2">
            <a:extLst>
              <a:ext uri="{FF2B5EF4-FFF2-40B4-BE49-F238E27FC236}">
                <a16:creationId xmlns:a16="http://schemas.microsoft.com/office/drawing/2014/main" id="{69AED841-2FFE-584C-8F11-7BEAA9941D42}"/>
              </a:ext>
            </a:extLst>
          </p:cNvPr>
          <p:cNvSpPr>
            <a:spLocks noGrp="1"/>
          </p:cNvSpPr>
          <p:nvPr>
            <p:ph idx="1"/>
          </p:nvPr>
        </p:nvSpPr>
        <p:spPr>
          <a:xfrm>
            <a:off x="4735515" y="960120"/>
            <a:ext cx="6664806" cy="4171278"/>
          </a:xfrm>
        </p:spPr>
        <p:txBody>
          <a:bodyPr>
            <a:normAutofit/>
          </a:bodyPr>
          <a:lstStyle/>
          <a:p>
            <a:r>
              <a:rPr lang="en-US" sz="2000" dirty="0"/>
              <a:t>The U.S. workforce is becoming older and more culturally diverse, which creates obstacles to:</a:t>
            </a:r>
          </a:p>
          <a:p>
            <a:pPr lvl="1"/>
            <a:r>
              <a:rPr lang="en-US" sz="1800" dirty="0"/>
              <a:t>Providing a fair workplace, </a:t>
            </a:r>
          </a:p>
          <a:p>
            <a:pPr lvl="1"/>
            <a:r>
              <a:rPr lang="en-US" sz="1800"/>
              <a:t>Accommodating </a:t>
            </a:r>
            <a:r>
              <a:rPr lang="en-US" sz="1800" dirty="0"/>
              <a:t>the needs of different groups, and</a:t>
            </a:r>
          </a:p>
          <a:p>
            <a:pPr lvl="1"/>
            <a:r>
              <a:rPr lang="en-US" sz="1800" dirty="0"/>
              <a:t>Managing non-traditional career development.</a:t>
            </a:r>
          </a:p>
        </p:txBody>
      </p:sp>
    </p:spTree>
    <p:extLst>
      <p:ext uri="{BB962C8B-B14F-4D97-AF65-F5344CB8AC3E}">
        <p14:creationId xmlns:p14="http://schemas.microsoft.com/office/powerpoint/2010/main" val="3901674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D490819-5666-421A-BA38-5BB7F760B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FDFAB5E-BFB6-4290-9F06-1AD4E52A3D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14FA43FA-82AD-4E41-A5A7-32F0F9DAA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C3C34A1E-706E-4DB7-891E-6FB476241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6E55BE0F-8EA7-4F30-B3FD-8F6DD29BA2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C9F415B-574B-4647-BD72-F211EA3FA7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CDD98CAF-1BC1-4BD6-AAD2-68EBF8D8B2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FF6CBDDA-3893-44B9-86D9-F1F38D4B5F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5FEF4109-DC7B-4C15-9C2D-53A69A120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0DAA94-BB0A-4185-97AF-CB63182E85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114C7C3A-04DD-4CC1-A272-F2578FE23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4AA1C8D2-B988-4C8F-97B7-229630F2AD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5621FCD-0E62-4332-965D-80FA0EF80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1E7C9B8-4AA1-43A1-A547-785A41395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01F4C519-3639-48B7-A720-466A40BF17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39AFA97-19A9-4DA4-A478-A3E31B83B4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901126FE-0E00-4313-BDE9-CF2C04D96B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1D31F0FA-D603-49E8-B72E-7665CF9A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rgbClr val="FFFFFF">
                  <a:alpha val="35000"/>
                </a:srgb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28C24D97-A4EA-4764-AEE5-61C0892F66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rgbClr val="FFFFFF">
                  <a:alpha val="35000"/>
                </a:srgb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C6B724DA-22AE-4918-B782-3E7CD485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9F6E83DB-ADF8-409A-95CF-41BE0E028F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C83EE84C-89F7-406E-959C-8E3518D3E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09B50F9-709E-4054-AD5F-814AD7459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8CB2BF-DD64-A841-AA9F-BF8A45B96FC3}"/>
              </a:ext>
            </a:extLst>
          </p:cNvPr>
          <p:cNvSpPr>
            <a:spLocks noGrp="1"/>
          </p:cNvSpPr>
          <p:nvPr>
            <p:ph type="title"/>
          </p:nvPr>
        </p:nvSpPr>
        <p:spPr>
          <a:xfrm>
            <a:off x="807720" y="960120"/>
            <a:ext cx="3657600" cy="4171278"/>
          </a:xfrm>
        </p:spPr>
        <p:txBody>
          <a:bodyPr>
            <a:normAutofit/>
          </a:bodyPr>
          <a:lstStyle/>
          <a:p>
            <a:r>
              <a:rPr lang="en-US" dirty="0">
                <a:solidFill>
                  <a:srgbClr val="FF0000"/>
                </a:solidFill>
              </a:rPr>
              <a:t>Changing Demographics and Diversity</a:t>
            </a:r>
          </a:p>
        </p:txBody>
      </p:sp>
      <p:sp>
        <p:nvSpPr>
          <p:cNvPr id="3" name="Content Placeholder 2">
            <a:extLst>
              <a:ext uri="{FF2B5EF4-FFF2-40B4-BE49-F238E27FC236}">
                <a16:creationId xmlns:a16="http://schemas.microsoft.com/office/drawing/2014/main" id="{69AED841-2FFE-584C-8F11-7BEAA9941D42}"/>
              </a:ext>
            </a:extLst>
          </p:cNvPr>
          <p:cNvSpPr>
            <a:spLocks noGrp="1"/>
          </p:cNvSpPr>
          <p:nvPr>
            <p:ph idx="1"/>
          </p:nvPr>
        </p:nvSpPr>
        <p:spPr>
          <a:xfrm>
            <a:off x="4735515" y="960120"/>
            <a:ext cx="6664806" cy="4171278"/>
          </a:xfrm>
        </p:spPr>
        <p:txBody>
          <a:bodyPr>
            <a:normAutofit/>
          </a:bodyPr>
          <a:lstStyle/>
          <a:p>
            <a:r>
              <a:rPr lang="en-US" sz="2000" dirty="0"/>
              <a:t>To effectively manage a diverse workforce, managers and employees must be trained to:</a:t>
            </a:r>
          </a:p>
          <a:p>
            <a:pPr lvl="1"/>
            <a:r>
              <a:rPr lang="en-US" sz="1800" dirty="0"/>
              <a:t>Communicate with people of different ages, ethnicities, educational backgrounds, physical abilities, and other individual differences,</a:t>
            </a:r>
          </a:p>
          <a:p>
            <a:pPr lvl="1"/>
            <a:r>
              <a:rPr lang="en-US" sz="1800" dirty="0"/>
              <a:t>Provide constructive feedback that is free of bias, and</a:t>
            </a:r>
          </a:p>
          <a:p>
            <a:pPr lvl="1"/>
            <a:r>
              <a:rPr lang="en-US" sz="1800" dirty="0"/>
              <a:t>Create a work environment that supports all employees.</a:t>
            </a:r>
          </a:p>
        </p:txBody>
      </p:sp>
    </p:spTree>
    <p:extLst>
      <p:ext uri="{BB962C8B-B14F-4D97-AF65-F5344CB8AC3E}">
        <p14:creationId xmlns:p14="http://schemas.microsoft.com/office/powerpoint/2010/main" val="2069951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nvGrpSpPr>
          <p:cNvPr id="10" name="Group 9">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Rockwell" panose="02060603020205020403"/>
                <a:ea typeface="+mn-ea"/>
                <a:cs typeface="+mn-cs"/>
              </a:endParaRPr>
            </a:p>
          </p:txBody>
        </p:sp>
        <p:sp>
          <p:nvSpPr>
            <p:cNvPr id="12"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id="{2A9A3BB3-03FF-4E05-BFB1-E4AD531AF832}"/>
              </a:ext>
            </a:extLst>
          </p:cNvPr>
          <p:cNvSpPr>
            <a:spLocks noGrp="1"/>
          </p:cNvSpPr>
          <p:nvPr>
            <p:ph type="title"/>
          </p:nvPr>
        </p:nvSpPr>
        <p:spPr>
          <a:xfrm>
            <a:off x="838200" y="390296"/>
            <a:ext cx="10515600" cy="1353310"/>
          </a:xfrm>
        </p:spPr>
        <p:txBody>
          <a:bodyPr anchor="b">
            <a:noAutofit/>
          </a:bodyPr>
          <a:lstStyle/>
          <a:p>
            <a:r>
              <a:rPr lang="en-US" dirty="0">
                <a:solidFill>
                  <a:schemeClr val="tx1"/>
                </a:solidFill>
              </a:rPr>
              <a:t>Customer Service and Quality Standards</a:t>
            </a:r>
          </a:p>
        </p:txBody>
      </p:sp>
      <p:graphicFrame>
        <p:nvGraphicFramePr>
          <p:cNvPr id="32" name="Content Placeholder 4">
            <a:extLst>
              <a:ext uri="{FF2B5EF4-FFF2-40B4-BE49-F238E27FC236}">
                <a16:creationId xmlns:a16="http://schemas.microsoft.com/office/drawing/2014/main" id="{B5D0DC4E-3AFC-4426-ACB0-52BC71066009}"/>
              </a:ext>
            </a:extLst>
          </p:cNvPr>
          <p:cNvGraphicFramePr>
            <a:graphicFrameLocks noGrp="1"/>
          </p:cNvGraphicFramePr>
          <p:nvPr>
            <p:ph idx="1"/>
          </p:nvPr>
        </p:nvGraphicFramePr>
        <p:xfrm>
          <a:off x="838200" y="1757665"/>
          <a:ext cx="10515600" cy="46747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4119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58CB2BF-DD64-A841-AA9F-BF8A45B96FC3}"/>
              </a:ext>
            </a:extLst>
          </p:cNvPr>
          <p:cNvSpPr>
            <a:spLocks noGrp="1"/>
          </p:cNvSpPr>
          <p:nvPr>
            <p:ph type="title"/>
          </p:nvPr>
        </p:nvSpPr>
        <p:spPr>
          <a:xfrm>
            <a:off x="807720" y="2200779"/>
            <a:ext cx="2651760" cy="2456442"/>
          </a:xfrm>
        </p:spPr>
        <p:txBody>
          <a:bodyPr>
            <a:normAutofit/>
          </a:bodyPr>
          <a:lstStyle/>
          <a:p>
            <a:r>
              <a:rPr lang="en-US" dirty="0"/>
              <a:t>New Technology</a:t>
            </a:r>
          </a:p>
        </p:txBody>
      </p:sp>
      <p:sp>
        <p:nvSpPr>
          <p:cNvPr id="3" name="Content Placeholder 2">
            <a:extLst>
              <a:ext uri="{FF2B5EF4-FFF2-40B4-BE49-F238E27FC236}">
                <a16:creationId xmlns:a16="http://schemas.microsoft.com/office/drawing/2014/main" id="{69AED841-2FFE-584C-8F11-7BEAA9941D42}"/>
              </a:ext>
            </a:extLst>
          </p:cNvPr>
          <p:cNvSpPr>
            <a:spLocks noGrp="1"/>
          </p:cNvSpPr>
          <p:nvPr>
            <p:ph idx="1"/>
          </p:nvPr>
        </p:nvSpPr>
        <p:spPr>
          <a:xfrm>
            <a:off x="4846319" y="1111249"/>
            <a:ext cx="6554001" cy="4635503"/>
          </a:xfrm>
        </p:spPr>
        <p:txBody>
          <a:bodyPr>
            <a:normAutofit/>
          </a:bodyPr>
          <a:lstStyle/>
          <a:p>
            <a:pPr>
              <a:lnSpc>
                <a:spcPct val="110000"/>
              </a:lnSpc>
            </a:pPr>
            <a:r>
              <a:rPr lang="en-US" sz="2000" dirty="0"/>
              <a:t>Learning technologies are becoming more popular and less expensive. </a:t>
            </a:r>
          </a:p>
          <a:p>
            <a:pPr>
              <a:lnSpc>
                <a:spcPct val="110000"/>
              </a:lnSpc>
            </a:pPr>
            <a:r>
              <a:rPr lang="en-US" sz="2000" dirty="0"/>
              <a:t>Advances in technology enable training to be more realistic, to provide feedback, and to occur when and where employees want. </a:t>
            </a:r>
          </a:p>
          <a:p>
            <a:pPr>
              <a:lnSpc>
                <a:spcPct val="110000"/>
              </a:lnSpc>
            </a:pPr>
            <a:r>
              <a:rPr lang="en-US" sz="2000" dirty="0"/>
              <a:t>Despite the benefits of incorporating social media in T&amp;D systems, some companies fear </a:t>
            </a:r>
            <a:r>
              <a:rPr lang="en-US" sz="2000" b="0" i="0" u="none" strike="noStrike" dirty="0">
                <a:effectLst/>
              </a:rPr>
              <a:t>it could reduce productivity and increase interpersonal conflicts. </a:t>
            </a:r>
          </a:p>
        </p:txBody>
      </p:sp>
    </p:spTree>
    <p:extLst>
      <p:ext uri="{BB962C8B-B14F-4D97-AF65-F5344CB8AC3E}">
        <p14:creationId xmlns:p14="http://schemas.microsoft.com/office/powerpoint/2010/main" val="1936246143"/>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id="{E58CB2BF-DD64-A841-AA9F-BF8A45B96FC3}"/>
              </a:ext>
            </a:extLst>
          </p:cNvPr>
          <p:cNvSpPr>
            <a:spLocks noGrp="1"/>
          </p:cNvSpPr>
          <p:nvPr>
            <p:ph type="title"/>
          </p:nvPr>
        </p:nvSpPr>
        <p:spPr>
          <a:xfrm>
            <a:off x="792480" y="630936"/>
            <a:ext cx="10607040" cy="1353310"/>
          </a:xfrm>
        </p:spPr>
        <p:txBody>
          <a:bodyPr anchor="b">
            <a:normAutofit/>
          </a:bodyPr>
          <a:lstStyle/>
          <a:p>
            <a:r>
              <a:rPr lang="en-US" dirty="0">
                <a:solidFill>
                  <a:schemeClr val="tx1"/>
                </a:solidFill>
              </a:rPr>
              <a:t>Use of Non-Traditional Employment</a:t>
            </a:r>
          </a:p>
        </p:txBody>
      </p:sp>
      <p:sp>
        <p:nvSpPr>
          <p:cNvPr id="3" name="Content Placeholder 2">
            <a:extLst>
              <a:ext uri="{FF2B5EF4-FFF2-40B4-BE49-F238E27FC236}">
                <a16:creationId xmlns:a16="http://schemas.microsoft.com/office/drawing/2014/main" id="{69AED841-2FFE-584C-8F11-7BEAA9941D42}"/>
              </a:ext>
            </a:extLst>
          </p:cNvPr>
          <p:cNvSpPr>
            <a:spLocks noGrp="1"/>
          </p:cNvSpPr>
          <p:nvPr>
            <p:ph idx="1"/>
          </p:nvPr>
        </p:nvSpPr>
        <p:spPr>
          <a:xfrm>
            <a:off x="792480" y="2161348"/>
            <a:ext cx="10607040" cy="3890460"/>
          </a:xfrm>
        </p:spPr>
        <p:txBody>
          <a:bodyPr anchor="ctr">
            <a:normAutofit/>
          </a:bodyPr>
          <a:lstStyle/>
          <a:p>
            <a:r>
              <a:rPr lang="en-US" sz="2000" dirty="0"/>
              <a:t>More companies are participating in the </a:t>
            </a:r>
            <a:r>
              <a:rPr lang="en-US" sz="2000" b="1" dirty="0"/>
              <a:t>gig economy </a:t>
            </a:r>
            <a:r>
              <a:rPr lang="en-US" sz="2000" dirty="0"/>
              <a:t>and employing </a:t>
            </a:r>
            <a:r>
              <a:rPr lang="en-US" sz="2000" b="1" dirty="0"/>
              <a:t>non-traditional employees</a:t>
            </a:r>
            <a:r>
              <a:rPr lang="en-US" sz="2000" dirty="0"/>
              <a:t>.</a:t>
            </a:r>
          </a:p>
          <a:p>
            <a:r>
              <a:rPr lang="en-US" sz="2000" dirty="0"/>
              <a:t>Training should be specific, on demand, delivered in small chunks, and specifically focused on their job. </a:t>
            </a:r>
          </a:p>
          <a:p>
            <a:endParaRPr lang="en-US" sz="2000" dirty="0"/>
          </a:p>
          <a:p>
            <a:endParaRPr lang="en-US" sz="2000" dirty="0"/>
          </a:p>
          <a:p>
            <a:endParaRPr lang="en-US" sz="2000" dirty="0"/>
          </a:p>
          <a:p>
            <a:endParaRPr lang="en-US" sz="2000" dirty="0"/>
          </a:p>
        </p:txBody>
      </p:sp>
      <p:graphicFrame>
        <p:nvGraphicFramePr>
          <p:cNvPr id="32" name="Diagram 31">
            <a:extLst>
              <a:ext uri="{FF2B5EF4-FFF2-40B4-BE49-F238E27FC236}">
                <a16:creationId xmlns:a16="http://schemas.microsoft.com/office/drawing/2014/main" id="{E5BBF61A-280E-42E1-990D-A10833C0C700}"/>
              </a:ext>
            </a:extLst>
          </p:cNvPr>
          <p:cNvGraphicFramePr/>
          <p:nvPr>
            <p:extLst>
              <p:ext uri="{D42A27DB-BD31-4B8C-83A1-F6EECF244321}">
                <p14:modId xmlns:p14="http://schemas.microsoft.com/office/powerpoint/2010/main" val="2430000257"/>
              </p:ext>
            </p:extLst>
          </p:nvPr>
        </p:nvGraphicFramePr>
        <p:xfrm>
          <a:off x="2438400" y="3873618"/>
          <a:ext cx="7315200" cy="28736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78133865"/>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5510</TotalTime>
  <Words>3301</Words>
  <Application>Microsoft Office PowerPoint</Application>
  <PresentationFormat>Widescreen</PresentationFormat>
  <Paragraphs>168</Paragraphs>
  <Slides>10</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-webkit-standard</vt:lpstr>
      <vt:lpstr>Calibri</vt:lpstr>
      <vt:lpstr>Calibri Light</vt:lpstr>
      <vt:lpstr>Candara</vt:lpstr>
      <vt:lpstr>Rockwell</vt:lpstr>
      <vt:lpstr>Times New Roman</vt:lpstr>
      <vt:lpstr>Wingdings</vt:lpstr>
      <vt:lpstr>Atlas</vt:lpstr>
      <vt:lpstr>Forces That Influence Training </vt:lpstr>
      <vt:lpstr>Globalization</vt:lpstr>
      <vt:lpstr>Economic Conditions</vt:lpstr>
      <vt:lpstr>Intangible Assets</vt:lpstr>
      <vt:lpstr>Changing Demographics and Diversity</vt:lpstr>
      <vt:lpstr>Changing Demographics and Diversity</vt:lpstr>
      <vt:lpstr>Customer Service and Quality Standards</vt:lpstr>
      <vt:lpstr>New Technology</vt:lpstr>
      <vt:lpstr>Use of Non-Traditional Employment</vt:lpstr>
      <vt:lpstr>Organizational Attributes that Affect T&amp;D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and T&amp;D</dc:title>
  <dc:creator>Quarton, Amy J.</dc:creator>
  <cp:lastModifiedBy>Quarton, Amy J.</cp:lastModifiedBy>
  <cp:revision>69</cp:revision>
  <cp:lastPrinted>2021-02-17T01:25:48Z</cp:lastPrinted>
  <dcterms:created xsi:type="dcterms:W3CDTF">2021-02-10T03:24:09Z</dcterms:created>
  <dcterms:modified xsi:type="dcterms:W3CDTF">2021-06-12T06:37:28Z</dcterms:modified>
</cp:coreProperties>
</file>