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9" r:id="rId4"/>
    <p:sldId id="261" r:id="rId5"/>
    <p:sldId id="268" r:id="rId6"/>
    <p:sldId id="259" r:id="rId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38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1734" autoAdjust="0"/>
  </p:normalViewPr>
  <p:slideViewPr>
    <p:cSldViewPr snapToGrid="0">
      <p:cViewPr varScale="1">
        <p:scale>
          <a:sx n="52" d="100"/>
          <a:sy n="52" d="100"/>
        </p:scale>
        <p:origin x="19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24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29110E-7D66-425A-8A13-2826AC568BC6}" type="doc">
      <dgm:prSet loTypeId="urn:microsoft.com/office/officeart/2005/8/layout/process1" loCatId="process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B9163105-B274-44B3-9B83-151EBCF01673}">
      <dgm:prSet phldrT="[Text]" custT="1"/>
      <dgm:spPr/>
      <dgm:t>
        <a:bodyPr/>
        <a:lstStyle/>
        <a:p>
          <a:r>
            <a:rPr lang="en-US" sz="2000" b="1" dirty="0"/>
            <a:t>Organization analysis </a:t>
          </a:r>
          <a:r>
            <a:rPr lang="en-US" sz="2000" dirty="0"/>
            <a:t>examines the business strategy, support for training, and available resources to determine if training is needed and where to direct it.</a:t>
          </a:r>
          <a:endParaRPr lang="en-US" sz="2000" dirty="0">
            <a:latin typeface="+mj-lt"/>
          </a:endParaRPr>
        </a:p>
      </dgm:t>
    </dgm:pt>
    <dgm:pt modelId="{B7B14053-EEC5-449E-BDB9-82DD04FAF32C}" type="parTrans" cxnId="{AD849E94-A0DB-4156-9CB8-B488B910A7A9}">
      <dgm:prSet/>
      <dgm:spPr/>
      <dgm:t>
        <a:bodyPr/>
        <a:lstStyle/>
        <a:p>
          <a:endParaRPr lang="en-US"/>
        </a:p>
      </dgm:t>
    </dgm:pt>
    <dgm:pt modelId="{081F8065-73EA-45E7-9980-66F908FF84AC}" type="sibTrans" cxnId="{AD849E94-A0DB-4156-9CB8-B488B910A7A9}">
      <dgm:prSet/>
      <dgm:spPr/>
      <dgm:t>
        <a:bodyPr/>
        <a:lstStyle/>
        <a:p>
          <a:endParaRPr lang="en-US"/>
        </a:p>
      </dgm:t>
    </dgm:pt>
    <dgm:pt modelId="{B5E12A4E-ABCA-4FFB-8715-AFC0B219739B}">
      <dgm:prSet phldrT="[Text]" custT="1"/>
      <dgm:spPr/>
      <dgm:t>
        <a:bodyPr/>
        <a:lstStyle/>
        <a:p>
          <a:r>
            <a:rPr lang="en-US" sz="2000" b="1" dirty="0"/>
            <a:t>Person analysis </a:t>
          </a:r>
          <a:r>
            <a:rPr lang="en-US" sz="2000" dirty="0"/>
            <a:t>examines the cause of performance issues, whether training will solve the issues, who needs training, and whether they are ready for training.</a:t>
          </a:r>
          <a:r>
            <a:rPr lang="en-US" sz="2000" b="1" dirty="0"/>
            <a:t> </a:t>
          </a:r>
          <a:endParaRPr lang="en-US" sz="2000" dirty="0">
            <a:latin typeface="+mj-lt"/>
          </a:endParaRPr>
        </a:p>
      </dgm:t>
    </dgm:pt>
    <dgm:pt modelId="{E50BABCD-576F-492D-99A1-B3B8C664BAC1}" type="parTrans" cxnId="{E6AF7FCB-720D-4FAD-8CA0-A77301A3E339}">
      <dgm:prSet/>
      <dgm:spPr/>
      <dgm:t>
        <a:bodyPr/>
        <a:lstStyle/>
        <a:p>
          <a:endParaRPr lang="en-US"/>
        </a:p>
      </dgm:t>
    </dgm:pt>
    <dgm:pt modelId="{25A41FB3-5660-4C70-B606-A200FD93BB9D}" type="sibTrans" cxnId="{E6AF7FCB-720D-4FAD-8CA0-A77301A3E339}">
      <dgm:prSet/>
      <dgm:spPr/>
      <dgm:t>
        <a:bodyPr/>
        <a:lstStyle/>
        <a:p>
          <a:endParaRPr lang="en-US"/>
        </a:p>
        <a:p>
          <a:endParaRPr lang="en-US"/>
        </a:p>
      </dgm:t>
    </dgm:pt>
    <dgm:pt modelId="{6948873F-635F-46AD-96A8-966AA2EB04F0}">
      <dgm:prSet phldrT="[Text]" custT="1"/>
      <dgm:spPr/>
      <dgm:t>
        <a:bodyPr/>
        <a:lstStyle/>
        <a:p>
          <a:r>
            <a:rPr lang="en-US" sz="2000" b="1" dirty="0"/>
            <a:t>Task analysis </a:t>
          </a:r>
          <a:r>
            <a:rPr lang="en-US" sz="2000" dirty="0"/>
            <a:t>identifies the important tasks, knowledge, skills, and behaviors that need to be addressed in training.</a:t>
          </a:r>
          <a:endParaRPr lang="en-US" sz="2000" dirty="0">
            <a:latin typeface="+mj-lt"/>
          </a:endParaRPr>
        </a:p>
      </dgm:t>
    </dgm:pt>
    <dgm:pt modelId="{E004AF33-7D52-482A-9741-475EFDEF70D1}" type="parTrans" cxnId="{31A69566-DA29-45CB-B650-D101704ACA39}">
      <dgm:prSet/>
      <dgm:spPr/>
      <dgm:t>
        <a:bodyPr/>
        <a:lstStyle/>
        <a:p>
          <a:endParaRPr lang="en-US"/>
        </a:p>
      </dgm:t>
    </dgm:pt>
    <dgm:pt modelId="{1F4051AB-04BF-42E7-B38A-5CA1BF8702D2}" type="sibTrans" cxnId="{31A69566-DA29-45CB-B650-D101704ACA39}">
      <dgm:prSet/>
      <dgm:spPr/>
    </dgm:pt>
    <dgm:pt modelId="{182A55A1-1E6E-40A5-9B14-23A52E9F5D85}" type="pres">
      <dgm:prSet presAssocID="{C829110E-7D66-425A-8A13-2826AC568BC6}" presName="Name0" presStyleCnt="0">
        <dgm:presLayoutVars>
          <dgm:dir/>
          <dgm:resizeHandles val="exact"/>
        </dgm:presLayoutVars>
      </dgm:prSet>
      <dgm:spPr/>
    </dgm:pt>
    <dgm:pt modelId="{A9BA7192-F47A-4876-B287-B3619A983E6E}" type="pres">
      <dgm:prSet presAssocID="{B9163105-B274-44B3-9B83-151EBCF01673}" presName="node" presStyleLbl="node1" presStyleIdx="0" presStyleCnt="3" custScaleY="113050">
        <dgm:presLayoutVars>
          <dgm:bulletEnabled val="1"/>
        </dgm:presLayoutVars>
      </dgm:prSet>
      <dgm:spPr/>
    </dgm:pt>
    <dgm:pt modelId="{B6B840F7-445E-4377-8665-5374CE822796}" type="pres">
      <dgm:prSet presAssocID="{081F8065-73EA-45E7-9980-66F908FF84AC}" presName="sibTrans" presStyleLbl="sibTrans2D1" presStyleIdx="0" presStyleCnt="2"/>
      <dgm:spPr/>
    </dgm:pt>
    <dgm:pt modelId="{6BDE071A-626A-42B3-B428-5FACFA389369}" type="pres">
      <dgm:prSet presAssocID="{081F8065-73EA-45E7-9980-66F908FF84AC}" presName="connectorText" presStyleLbl="sibTrans2D1" presStyleIdx="0" presStyleCnt="2"/>
      <dgm:spPr/>
    </dgm:pt>
    <dgm:pt modelId="{CD2508CD-2630-4546-9D6A-26D24DAD4EA6}" type="pres">
      <dgm:prSet presAssocID="{B5E12A4E-ABCA-4FFB-8715-AFC0B219739B}" presName="node" presStyleLbl="node1" presStyleIdx="1" presStyleCnt="3" custScaleY="113050">
        <dgm:presLayoutVars>
          <dgm:bulletEnabled val="1"/>
        </dgm:presLayoutVars>
      </dgm:prSet>
      <dgm:spPr/>
    </dgm:pt>
    <dgm:pt modelId="{16A3716E-CE37-4B88-96B8-BE0DF2EA2541}" type="pres">
      <dgm:prSet presAssocID="{25A41FB3-5660-4C70-B606-A200FD93BB9D}" presName="sibTrans" presStyleLbl="sibTrans2D1" presStyleIdx="1" presStyleCnt="2"/>
      <dgm:spPr/>
    </dgm:pt>
    <dgm:pt modelId="{DF502222-207B-4582-8B06-56573276470C}" type="pres">
      <dgm:prSet presAssocID="{25A41FB3-5660-4C70-B606-A200FD93BB9D}" presName="connectorText" presStyleLbl="sibTrans2D1" presStyleIdx="1" presStyleCnt="2"/>
      <dgm:spPr/>
    </dgm:pt>
    <dgm:pt modelId="{D77F096C-6627-4F63-87E3-7A520BF1D198}" type="pres">
      <dgm:prSet presAssocID="{6948873F-635F-46AD-96A8-966AA2EB04F0}" presName="node" presStyleLbl="node1" presStyleIdx="2" presStyleCnt="3" custScaleY="113050">
        <dgm:presLayoutVars>
          <dgm:bulletEnabled val="1"/>
        </dgm:presLayoutVars>
      </dgm:prSet>
      <dgm:spPr/>
    </dgm:pt>
  </dgm:ptLst>
  <dgm:cxnLst>
    <dgm:cxn modelId="{C0C9C604-4E54-4D4C-AA6B-34C5A708F7B1}" type="presOf" srcId="{25A41FB3-5660-4C70-B606-A200FD93BB9D}" destId="{16A3716E-CE37-4B88-96B8-BE0DF2EA2541}" srcOrd="0" destOrd="0" presId="urn:microsoft.com/office/officeart/2005/8/layout/process1"/>
    <dgm:cxn modelId="{94089E1D-2A78-4B08-8680-D89B5045DCFA}" type="presOf" srcId="{C829110E-7D66-425A-8A13-2826AC568BC6}" destId="{182A55A1-1E6E-40A5-9B14-23A52E9F5D85}" srcOrd="0" destOrd="0" presId="urn:microsoft.com/office/officeart/2005/8/layout/process1"/>
    <dgm:cxn modelId="{6AF03A28-4FEE-4BBB-9670-352271E0BEC3}" type="presOf" srcId="{B9163105-B274-44B3-9B83-151EBCF01673}" destId="{A9BA7192-F47A-4876-B287-B3619A983E6E}" srcOrd="0" destOrd="0" presId="urn:microsoft.com/office/officeart/2005/8/layout/process1"/>
    <dgm:cxn modelId="{23DA6332-62BF-4081-B3ED-33E513491A0E}" type="presOf" srcId="{081F8065-73EA-45E7-9980-66F908FF84AC}" destId="{6BDE071A-626A-42B3-B428-5FACFA389369}" srcOrd="1" destOrd="0" presId="urn:microsoft.com/office/officeart/2005/8/layout/process1"/>
    <dgm:cxn modelId="{C9CC8B3C-2102-435A-80FD-A7CC6768B16B}" type="presOf" srcId="{6948873F-635F-46AD-96A8-966AA2EB04F0}" destId="{D77F096C-6627-4F63-87E3-7A520BF1D198}" srcOrd="0" destOrd="0" presId="urn:microsoft.com/office/officeart/2005/8/layout/process1"/>
    <dgm:cxn modelId="{FC6CE65B-622A-401A-8482-C57491E50F6D}" type="presOf" srcId="{B5E12A4E-ABCA-4FFB-8715-AFC0B219739B}" destId="{CD2508CD-2630-4546-9D6A-26D24DAD4EA6}" srcOrd="0" destOrd="0" presId="urn:microsoft.com/office/officeart/2005/8/layout/process1"/>
    <dgm:cxn modelId="{966A035D-E058-4003-BFF7-04057F7F6B15}" type="presOf" srcId="{25A41FB3-5660-4C70-B606-A200FD93BB9D}" destId="{DF502222-207B-4582-8B06-56573276470C}" srcOrd="1" destOrd="0" presId="urn:microsoft.com/office/officeart/2005/8/layout/process1"/>
    <dgm:cxn modelId="{31A69566-DA29-45CB-B650-D101704ACA39}" srcId="{C829110E-7D66-425A-8A13-2826AC568BC6}" destId="{6948873F-635F-46AD-96A8-966AA2EB04F0}" srcOrd="2" destOrd="0" parTransId="{E004AF33-7D52-482A-9741-475EFDEF70D1}" sibTransId="{1F4051AB-04BF-42E7-B38A-5CA1BF8702D2}"/>
    <dgm:cxn modelId="{AD849E94-A0DB-4156-9CB8-B488B910A7A9}" srcId="{C829110E-7D66-425A-8A13-2826AC568BC6}" destId="{B9163105-B274-44B3-9B83-151EBCF01673}" srcOrd="0" destOrd="0" parTransId="{B7B14053-EEC5-449E-BDB9-82DD04FAF32C}" sibTransId="{081F8065-73EA-45E7-9980-66F908FF84AC}"/>
    <dgm:cxn modelId="{0CCC5DB5-E979-4816-AD67-774E8A55B013}" type="presOf" srcId="{081F8065-73EA-45E7-9980-66F908FF84AC}" destId="{B6B840F7-445E-4377-8665-5374CE822796}" srcOrd="0" destOrd="0" presId="urn:microsoft.com/office/officeart/2005/8/layout/process1"/>
    <dgm:cxn modelId="{E6AF7FCB-720D-4FAD-8CA0-A77301A3E339}" srcId="{C829110E-7D66-425A-8A13-2826AC568BC6}" destId="{B5E12A4E-ABCA-4FFB-8715-AFC0B219739B}" srcOrd="1" destOrd="0" parTransId="{E50BABCD-576F-492D-99A1-B3B8C664BAC1}" sibTransId="{25A41FB3-5660-4C70-B606-A200FD93BB9D}"/>
    <dgm:cxn modelId="{171F4107-AF17-4959-8CB8-860B8B62FFEB}" type="presParOf" srcId="{182A55A1-1E6E-40A5-9B14-23A52E9F5D85}" destId="{A9BA7192-F47A-4876-B287-B3619A983E6E}" srcOrd="0" destOrd="0" presId="urn:microsoft.com/office/officeart/2005/8/layout/process1"/>
    <dgm:cxn modelId="{A1F727DF-400A-45B9-94A3-EF500F8D31E2}" type="presParOf" srcId="{182A55A1-1E6E-40A5-9B14-23A52E9F5D85}" destId="{B6B840F7-445E-4377-8665-5374CE822796}" srcOrd="1" destOrd="0" presId="urn:microsoft.com/office/officeart/2005/8/layout/process1"/>
    <dgm:cxn modelId="{B6267B92-D1E1-45F8-9B3D-49829CF147C5}" type="presParOf" srcId="{B6B840F7-445E-4377-8665-5374CE822796}" destId="{6BDE071A-626A-42B3-B428-5FACFA389369}" srcOrd="0" destOrd="0" presId="urn:microsoft.com/office/officeart/2005/8/layout/process1"/>
    <dgm:cxn modelId="{E48B8348-54E5-4904-AEC7-79F4909712FD}" type="presParOf" srcId="{182A55A1-1E6E-40A5-9B14-23A52E9F5D85}" destId="{CD2508CD-2630-4546-9D6A-26D24DAD4EA6}" srcOrd="2" destOrd="0" presId="urn:microsoft.com/office/officeart/2005/8/layout/process1"/>
    <dgm:cxn modelId="{BF8AA6F9-38D5-441A-A990-D3F382D1D3E8}" type="presParOf" srcId="{182A55A1-1E6E-40A5-9B14-23A52E9F5D85}" destId="{16A3716E-CE37-4B88-96B8-BE0DF2EA2541}" srcOrd="3" destOrd="0" presId="urn:microsoft.com/office/officeart/2005/8/layout/process1"/>
    <dgm:cxn modelId="{DC046CD4-32DE-4C20-A366-D1C471B420B1}" type="presParOf" srcId="{16A3716E-CE37-4B88-96B8-BE0DF2EA2541}" destId="{DF502222-207B-4582-8B06-56573276470C}" srcOrd="0" destOrd="0" presId="urn:microsoft.com/office/officeart/2005/8/layout/process1"/>
    <dgm:cxn modelId="{DD3E4CC0-EEBB-4ACA-A7CF-C5BE95C64176}" type="presParOf" srcId="{182A55A1-1E6E-40A5-9B14-23A52E9F5D85}" destId="{D77F096C-6627-4F63-87E3-7A520BF1D19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BA7192-F47A-4876-B287-B3619A983E6E}">
      <dsp:nvSpPr>
        <dsp:cNvPr id="0" name=""/>
        <dsp:cNvSpPr/>
      </dsp:nvSpPr>
      <dsp:spPr>
        <a:xfrm>
          <a:off x="9402" y="755100"/>
          <a:ext cx="2810440" cy="315734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Organization analysis </a:t>
          </a:r>
          <a:r>
            <a:rPr lang="en-US" sz="2000" kern="1200" dirty="0"/>
            <a:t>examines the business strategy, support for training, and available resources to determine if training is needed and where to direct it.</a:t>
          </a:r>
          <a:endParaRPr lang="en-US" sz="2000" kern="1200" dirty="0">
            <a:latin typeface="+mj-lt"/>
          </a:endParaRPr>
        </a:p>
      </dsp:txBody>
      <dsp:txXfrm>
        <a:off x="91717" y="837415"/>
        <a:ext cx="2645810" cy="2992715"/>
      </dsp:txXfrm>
    </dsp:sp>
    <dsp:sp modelId="{B6B840F7-445E-4377-8665-5374CE822796}">
      <dsp:nvSpPr>
        <dsp:cNvPr id="0" name=""/>
        <dsp:cNvSpPr/>
      </dsp:nvSpPr>
      <dsp:spPr>
        <a:xfrm>
          <a:off x="3100887" y="1985278"/>
          <a:ext cx="595813" cy="6969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3100887" y="2124676"/>
        <a:ext cx="417069" cy="418193"/>
      </dsp:txXfrm>
    </dsp:sp>
    <dsp:sp modelId="{CD2508CD-2630-4546-9D6A-26D24DAD4EA6}">
      <dsp:nvSpPr>
        <dsp:cNvPr id="0" name=""/>
        <dsp:cNvSpPr/>
      </dsp:nvSpPr>
      <dsp:spPr>
        <a:xfrm>
          <a:off x="3944019" y="755100"/>
          <a:ext cx="2810440" cy="315734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Person analysis </a:t>
          </a:r>
          <a:r>
            <a:rPr lang="en-US" sz="2000" kern="1200" dirty="0"/>
            <a:t>examines the cause of performance issues, whether training will solve the issues, who needs training, and whether they are ready for training.</a:t>
          </a:r>
          <a:r>
            <a:rPr lang="en-US" sz="2000" b="1" kern="1200" dirty="0"/>
            <a:t> </a:t>
          </a:r>
          <a:endParaRPr lang="en-US" sz="2000" kern="1200" dirty="0">
            <a:latin typeface="+mj-lt"/>
          </a:endParaRPr>
        </a:p>
      </dsp:txBody>
      <dsp:txXfrm>
        <a:off x="4026334" y="837415"/>
        <a:ext cx="2645810" cy="2992715"/>
      </dsp:txXfrm>
    </dsp:sp>
    <dsp:sp modelId="{16A3716E-CE37-4B88-96B8-BE0DF2EA2541}">
      <dsp:nvSpPr>
        <dsp:cNvPr id="0" name=""/>
        <dsp:cNvSpPr/>
      </dsp:nvSpPr>
      <dsp:spPr>
        <a:xfrm>
          <a:off x="7035504" y="1985278"/>
          <a:ext cx="595813" cy="6969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7035504" y="2124676"/>
        <a:ext cx="417069" cy="418193"/>
      </dsp:txXfrm>
    </dsp:sp>
    <dsp:sp modelId="{D77F096C-6627-4F63-87E3-7A520BF1D198}">
      <dsp:nvSpPr>
        <dsp:cNvPr id="0" name=""/>
        <dsp:cNvSpPr/>
      </dsp:nvSpPr>
      <dsp:spPr>
        <a:xfrm>
          <a:off x="7878636" y="755100"/>
          <a:ext cx="2810440" cy="315734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Task analysis </a:t>
          </a:r>
          <a:r>
            <a:rPr lang="en-US" sz="2000" kern="1200" dirty="0"/>
            <a:t>identifies the important tasks, knowledge, skills, and behaviors that need to be addressed in training.</a:t>
          </a:r>
          <a:endParaRPr lang="en-US" sz="2000" kern="1200" dirty="0">
            <a:latin typeface="+mj-lt"/>
          </a:endParaRPr>
        </a:p>
      </dsp:txBody>
      <dsp:txXfrm>
        <a:off x="7960951" y="837415"/>
        <a:ext cx="2645810" cy="29927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06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77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9349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6868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9091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321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Needs </a:t>
            </a:r>
            <a:r>
              <a:rPr lang="en-US"/>
              <a:t>Assessment Process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A50BD9-4DED-4A23-8CE6-5C6AB2939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960120"/>
            <a:ext cx="3988993" cy="4171278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Training Needs  </a:t>
            </a:r>
            <a:r>
              <a:rPr lang="en-US" dirty="0">
                <a:solidFill>
                  <a:schemeClr val="tx1"/>
                </a:solidFill>
              </a:rPr>
              <a:t>Assessment Defined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C20AD-7E29-4C94-B7BE-95E85A6DD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960120"/>
            <a:ext cx="6281873" cy="4171278"/>
          </a:xfrm>
        </p:spPr>
        <p:txBody>
          <a:bodyPr>
            <a:normAutofit/>
          </a:bodyPr>
          <a:lstStyle/>
          <a:p>
            <a:r>
              <a:rPr lang="en-US" sz="2000" b="1" dirty="0"/>
              <a:t>Training needs assessment </a:t>
            </a:r>
            <a:r>
              <a:rPr lang="en-US" sz="2000" dirty="0"/>
              <a:t>refers to the process of determining learning needs and opportunities and determining whether training is necessary. </a:t>
            </a:r>
          </a:p>
          <a:p>
            <a:r>
              <a:rPr lang="en-US" sz="2000" dirty="0"/>
              <a:t>A </a:t>
            </a:r>
            <a:r>
              <a:rPr lang="en-US" sz="2000" b="1" dirty="0"/>
              <a:t>rapid needs assessment </a:t>
            </a:r>
            <a:r>
              <a:rPr lang="en-US" sz="2000" dirty="0"/>
              <a:t>refers to a needs assessment that is done quickly and accurately without sacrificing the quality.</a:t>
            </a:r>
          </a:p>
        </p:txBody>
      </p:sp>
    </p:spTree>
    <p:extLst>
      <p:ext uri="{BB962C8B-B14F-4D97-AF65-F5344CB8AC3E}">
        <p14:creationId xmlns:p14="http://schemas.microsoft.com/office/powerpoint/2010/main" val="3817492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631362D-ABD3-4CE2-8B64-C5459C294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Components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021E91A-4945-405B-9A65-8ED9BFFCAB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2521054"/>
              </p:ext>
            </p:extLst>
          </p:nvPr>
        </p:nvGraphicFramePr>
        <p:xfrm>
          <a:off x="746760" y="1844674"/>
          <a:ext cx="10698480" cy="4667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20061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055580-1919-4693-963F-63E9800E0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Stakeholder Involvement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AE880-A468-4B25-A39C-BB5DE2654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960120"/>
            <a:ext cx="5511800" cy="4171278"/>
          </a:xfrm>
        </p:spPr>
        <p:txBody>
          <a:bodyPr>
            <a:normAutofit/>
          </a:bodyPr>
          <a:lstStyle/>
          <a:p>
            <a:r>
              <a:rPr lang="en-US" sz="2000" dirty="0"/>
              <a:t>All relevant stakeholders, each with a unique perspective, should be involved in all stages of the needs assessment process.</a:t>
            </a:r>
          </a:p>
          <a:p>
            <a:pPr lvl="1"/>
            <a:r>
              <a:rPr lang="en-US" sz="1800" b="1" dirty="0"/>
              <a:t>Stakeholders</a:t>
            </a:r>
            <a:r>
              <a:rPr lang="en-US" sz="1800" dirty="0"/>
              <a:t> include those who have an interest in training and whose support is important for determining its success. </a:t>
            </a:r>
          </a:p>
        </p:txBody>
      </p:sp>
    </p:spTree>
    <p:extLst>
      <p:ext uri="{BB962C8B-B14F-4D97-AF65-F5344CB8AC3E}">
        <p14:creationId xmlns:p14="http://schemas.microsoft.com/office/powerpoint/2010/main" val="1564129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815C548-7118-485C-9F94-632AA13D3D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CD7F906-9BCC-447D-B901-20F63333D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68E5C8D8-ED34-4A4C-92C6-1C387297AB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072FF48C-81B2-4637-8E97-B8C3E33D78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EB5E5BD8-66D5-43B5-82B8-10BDA1D835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9FD01F9F-9A03-4A89-8BCE-20A888F66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508EB1BF-1491-4E65-9C35-008934D572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3C7E1841-BA80-466A-AA20-DB02F939A8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2806A9BD-9B6D-4D87-AE1F-6AF1EA95B9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C8D7BB10-F13B-4F61-895E-20F15676E6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2AEAC03C-03A6-4619-A1F4-2C2AB1038F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1F12D195-3755-4A5F-80D0-F2610E00CC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9DF8AF1B-9850-45E0-91D7-7C144736C8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9A69AB78-1FF4-4FD6-99AB-D37FDD0689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F4CD039C-77A9-4589-8AD7-53C445B439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9BBE1729-AA67-4290-A6B6-76C54B73A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C7989282-C9A6-4905-9EE7-BAD79F996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EFFD14C3-BBFF-48F2-AB6C-C2EE0263F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35EF92FD-4E70-41BC-A2C3-E19279188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13C9D14D-C1BC-47A4-810F-2B23782862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7BB78E9D-8FB2-4188-AA76-B076EC91EC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086F636F-8908-4A84-9DE8-38A1D3B9B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BCDAB8B2-1267-4ABD-A817-3078AEC298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4055580-1919-4693-963F-63E9800E0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169" y="674687"/>
            <a:ext cx="10417231" cy="934193"/>
          </a:xfrm>
        </p:spPr>
        <p:txBody>
          <a:bodyPr lIns="0" tIns="0" rIns="0" bIns="0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Stakeholders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CB6E3F1-F669-4301-A9A5-EA9338D7AA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949777"/>
              </p:ext>
            </p:extLst>
          </p:nvPr>
        </p:nvGraphicFramePr>
        <p:xfrm>
          <a:off x="792480" y="3114437"/>
          <a:ext cx="1060704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1408">
                  <a:extLst>
                    <a:ext uri="{9D8B030D-6E8A-4147-A177-3AD203B41FA5}">
                      <a16:colId xmlns:a16="http://schemas.microsoft.com/office/drawing/2014/main" val="3400545622"/>
                    </a:ext>
                  </a:extLst>
                </a:gridCol>
                <a:gridCol w="2121408">
                  <a:extLst>
                    <a:ext uri="{9D8B030D-6E8A-4147-A177-3AD203B41FA5}">
                      <a16:colId xmlns:a16="http://schemas.microsoft.com/office/drawing/2014/main" val="4130671146"/>
                    </a:ext>
                  </a:extLst>
                </a:gridCol>
                <a:gridCol w="2121408">
                  <a:extLst>
                    <a:ext uri="{9D8B030D-6E8A-4147-A177-3AD203B41FA5}">
                      <a16:colId xmlns:a16="http://schemas.microsoft.com/office/drawing/2014/main" val="555999716"/>
                    </a:ext>
                  </a:extLst>
                </a:gridCol>
                <a:gridCol w="2121408">
                  <a:extLst>
                    <a:ext uri="{9D8B030D-6E8A-4147-A177-3AD203B41FA5}">
                      <a16:colId xmlns:a16="http://schemas.microsoft.com/office/drawing/2014/main" val="3978330246"/>
                    </a:ext>
                  </a:extLst>
                </a:gridCol>
                <a:gridCol w="2121408">
                  <a:extLst>
                    <a:ext uri="{9D8B030D-6E8A-4147-A177-3AD203B41FA5}">
                      <a16:colId xmlns:a16="http://schemas.microsoft.com/office/drawing/2014/main" val="38047620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Company Leaders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Mid-level Managers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Trainers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Employees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Subject Matter Experts (SMEs)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5188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Anticipate training needs, align them with the strategy, and integrate learning efforts to add value to the company.</a:t>
                      </a:r>
                    </a:p>
                    <a:p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Determine how much of the budget to devote to training, the employees who should receive training, and what jobs should be the focus.</a:t>
                      </a:r>
                    </a:p>
                    <a:p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Consider whether training is aligned with the strategy, who should develop it, what content it should include, what methods would be best, and whether managers support it.</a:t>
                      </a:r>
                    </a:p>
                    <a:p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Diagnose their learning needs for current and future jobs and consider their motivation to learn. </a:t>
                      </a:r>
                    </a:p>
                    <a:p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Know a great deal about the topic of interest and can identify required KSAOs, necessary equipment, typical working conditions, and training issues.</a:t>
                      </a:r>
                    </a:p>
                    <a:p>
                      <a:endParaRPr lang="en-US" sz="16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7508110"/>
                  </a:ext>
                </a:extLst>
              </a:tr>
            </a:tbl>
          </a:graphicData>
        </a:graphic>
      </p:graphicFrame>
      <p:sp>
        <p:nvSpPr>
          <p:cNvPr id="40" name="Rectangle 39" descr="User network with solid fill">
            <a:extLst>
              <a:ext uri="{FF2B5EF4-FFF2-40B4-BE49-F238E27FC236}">
                <a16:creationId xmlns:a16="http://schemas.microsoft.com/office/drawing/2014/main" id="{64DD0F09-97E9-46DC-8A0A-BE845AC27813}"/>
              </a:ext>
            </a:extLst>
          </p:cNvPr>
          <p:cNvSpPr/>
          <p:nvPr/>
        </p:nvSpPr>
        <p:spPr>
          <a:xfrm>
            <a:off x="1466732" y="2313039"/>
            <a:ext cx="648949" cy="648949"/>
          </a:xfrm>
          <a:prstGeom prst="rect">
            <a:avLst/>
          </a:pr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Rectangle 40" descr="Meeting with solid fill">
            <a:extLst>
              <a:ext uri="{FF2B5EF4-FFF2-40B4-BE49-F238E27FC236}">
                <a16:creationId xmlns:a16="http://schemas.microsoft.com/office/drawing/2014/main" id="{339A517D-88A5-497C-877D-E72CA61DE159}"/>
              </a:ext>
            </a:extLst>
          </p:cNvPr>
          <p:cNvSpPr/>
          <p:nvPr/>
        </p:nvSpPr>
        <p:spPr>
          <a:xfrm>
            <a:off x="3580776" y="2313039"/>
            <a:ext cx="648949" cy="648949"/>
          </a:xfrm>
          <a:prstGeom prst="rect">
            <a:avLst/>
          </a:prstGeom>
          <a:blipFill rotWithShape="1"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42" name="Rectangle 41" descr="Dumbbell">
            <a:extLst>
              <a:ext uri="{FF2B5EF4-FFF2-40B4-BE49-F238E27FC236}">
                <a16:creationId xmlns:a16="http://schemas.microsoft.com/office/drawing/2014/main" id="{CD5AA9FD-F061-4249-9DAE-25B2F0CFF6AE}"/>
              </a:ext>
            </a:extLst>
          </p:cNvPr>
          <p:cNvSpPr/>
          <p:nvPr/>
        </p:nvSpPr>
        <p:spPr>
          <a:xfrm>
            <a:off x="5776994" y="2313038"/>
            <a:ext cx="648949" cy="648949"/>
          </a:xfrm>
          <a:prstGeom prst="rect">
            <a:avLst/>
          </a:prstGeom>
          <a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3" name="Rectangle 42" descr="Connections with solid fill">
            <a:extLst>
              <a:ext uri="{FF2B5EF4-FFF2-40B4-BE49-F238E27FC236}">
                <a16:creationId xmlns:a16="http://schemas.microsoft.com/office/drawing/2014/main" id="{C8D1C9A0-CD86-4AF4-9035-5A7492E825D4}"/>
              </a:ext>
            </a:extLst>
          </p:cNvPr>
          <p:cNvSpPr/>
          <p:nvPr/>
        </p:nvSpPr>
        <p:spPr>
          <a:xfrm>
            <a:off x="7847105" y="2313038"/>
            <a:ext cx="648949" cy="648949"/>
          </a:xfrm>
          <a:prstGeom prst="rect">
            <a:avLst/>
          </a:pr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4" name="Rectangle 43" descr="Person with idea with solid fill">
            <a:extLst>
              <a:ext uri="{FF2B5EF4-FFF2-40B4-BE49-F238E27FC236}">
                <a16:creationId xmlns:a16="http://schemas.microsoft.com/office/drawing/2014/main" id="{8F1EB35A-5E02-45A1-A6E3-F7090082F389}"/>
              </a:ext>
            </a:extLst>
          </p:cNvPr>
          <p:cNvSpPr/>
          <p:nvPr/>
        </p:nvSpPr>
        <p:spPr>
          <a:xfrm>
            <a:off x="9922838" y="2313041"/>
            <a:ext cx="648949" cy="648949"/>
          </a:xfrm>
          <a:prstGeom prst="rect">
            <a:avLst/>
          </a:prstGeom>
          <a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83017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B3D296CC-CA82-4C71-A176-6A9FECDB8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075000"/>
          </a:xfrm>
          <a:custGeom>
            <a:avLst/>
            <a:gdLst>
              <a:gd name="connsiteX0" fmla="*/ 0 w 12192000"/>
              <a:gd name="connsiteY0" fmla="*/ 0 h 2075000"/>
              <a:gd name="connsiteX1" fmla="*/ 12192000 w 12192000"/>
              <a:gd name="connsiteY1" fmla="*/ 0 h 2075000"/>
              <a:gd name="connsiteX2" fmla="*/ 12192000 w 12192000"/>
              <a:gd name="connsiteY2" fmla="*/ 558112 h 2075000"/>
              <a:gd name="connsiteX3" fmla="*/ 12192000 w 12192000"/>
              <a:gd name="connsiteY3" fmla="*/ 750237 h 2075000"/>
              <a:gd name="connsiteX4" fmla="*/ 12192000 w 12192000"/>
              <a:gd name="connsiteY4" fmla="*/ 1726055 h 2075000"/>
              <a:gd name="connsiteX5" fmla="*/ 12113803 w 12192000"/>
              <a:gd name="connsiteY5" fmla="*/ 1734338 h 2075000"/>
              <a:gd name="connsiteX6" fmla="*/ 6753597 w 12192000"/>
              <a:gd name="connsiteY6" fmla="*/ 2057895 h 2075000"/>
              <a:gd name="connsiteX7" fmla="*/ 400746 w 12192000"/>
              <a:gd name="connsiteY7" fmla="*/ 1886552 h 2075000"/>
              <a:gd name="connsiteX8" fmla="*/ 0 w 12192000"/>
              <a:gd name="connsiteY8" fmla="*/ 1849576 h 2075000"/>
              <a:gd name="connsiteX9" fmla="*/ 0 w 12192000"/>
              <a:gd name="connsiteY9" fmla="*/ 750237 h 2075000"/>
              <a:gd name="connsiteX10" fmla="*/ 0 w 12192000"/>
              <a:gd name="connsiteY10" fmla="*/ 558112 h 20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2075000">
                <a:moveTo>
                  <a:pt x="0" y="0"/>
                </a:moveTo>
                <a:lnTo>
                  <a:pt x="12192000" y="0"/>
                </a:lnTo>
                <a:lnTo>
                  <a:pt x="12192000" y="558112"/>
                </a:lnTo>
                <a:lnTo>
                  <a:pt x="12192000" y="750237"/>
                </a:lnTo>
                <a:lnTo>
                  <a:pt x="12192000" y="1726055"/>
                </a:lnTo>
                <a:lnTo>
                  <a:pt x="12113803" y="1734338"/>
                </a:lnTo>
                <a:cubicBezTo>
                  <a:pt x="10139508" y="1932287"/>
                  <a:pt x="8237152" y="2025290"/>
                  <a:pt x="6753597" y="2057895"/>
                </a:cubicBezTo>
                <a:cubicBezTo>
                  <a:pt x="4940362" y="2097744"/>
                  <a:pt x="2657278" y="2078414"/>
                  <a:pt x="400746" y="1886552"/>
                </a:cubicBezTo>
                <a:lnTo>
                  <a:pt x="0" y="1849576"/>
                </a:lnTo>
                <a:lnTo>
                  <a:pt x="0" y="750237"/>
                </a:lnTo>
                <a:lnTo>
                  <a:pt x="0" y="558112"/>
                </a:lnTo>
                <a:close/>
              </a:path>
            </a:pathLst>
          </a:custGeom>
          <a:solidFill>
            <a:schemeClr val="tx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FE7F1D-A7A4-4D52-B417-5D306B009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762608"/>
            <a:ext cx="10481519" cy="100393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Importance of Needs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42104-906A-4C8D-B96B-407D2EC88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721" y="2635976"/>
            <a:ext cx="10713828" cy="3542776"/>
          </a:xfrm>
        </p:spPr>
        <p:txBody>
          <a:bodyPr>
            <a:normAutofit/>
          </a:bodyPr>
          <a:lstStyle/>
          <a:p>
            <a:r>
              <a:rPr lang="en-US" sz="2000" dirty="0">
                <a:effectLst/>
                <a:ea typeface="Times New Roman" panose="02020603050405020304" pitchFamily="18" charset="0"/>
                <a:cs typeface="Gisha" panose="020B0502040204020203" pitchFamily="34" charset="-79"/>
              </a:rPr>
              <a:t>If needs assessment is skipped, the following situations could occur: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lvl="1"/>
            <a:r>
              <a:rPr lang="en-US" sz="1800" dirty="0"/>
              <a:t>Training is incorrectly assumed to be the solution to a problem.</a:t>
            </a:r>
          </a:p>
          <a:p>
            <a:pPr lvl="1"/>
            <a:r>
              <a:rPr lang="en-US" sz="1800" dirty="0"/>
              <a:t>Training is not designed appropriately.</a:t>
            </a:r>
          </a:p>
          <a:p>
            <a:pPr lvl="1"/>
            <a:r>
              <a:rPr lang="en-US" sz="1800" dirty="0"/>
              <a:t>Trainees are not ready for training.</a:t>
            </a:r>
          </a:p>
          <a:p>
            <a:pPr lvl="1"/>
            <a:r>
              <a:rPr lang="en-US" sz="1800" dirty="0"/>
              <a:t>Training does not meet the expected outcomes. </a:t>
            </a:r>
          </a:p>
        </p:txBody>
      </p:sp>
    </p:spTree>
    <p:extLst>
      <p:ext uri="{BB962C8B-B14F-4D97-AF65-F5344CB8AC3E}">
        <p14:creationId xmlns:p14="http://schemas.microsoft.com/office/powerpoint/2010/main" val="30916844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C8D0D3CD-E233-DF4E-8731-0B1292ED9850}">
  <we:reference id="wa104379279" version="2.1.0.0" store="en-US" storeType="OMEX"/>
  <we:alternateReferences>
    <we:reference id="WA104379279" version="2.1.0.0" store="WA104379279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1822</TotalTime>
  <Words>355</Words>
  <Application>Microsoft Office PowerPoint</Application>
  <PresentationFormat>Widescreen</PresentationFormat>
  <Paragraphs>34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Rockwell</vt:lpstr>
      <vt:lpstr>Wingdings</vt:lpstr>
      <vt:lpstr>Atlas</vt:lpstr>
      <vt:lpstr>Needs Assessment Process</vt:lpstr>
      <vt:lpstr>Training Needs  Assessment Defined</vt:lpstr>
      <vt:lpstr>Components</vt:lpstr>
      <vt:lpstr>Stakeholder Involvement</vt:lpstr>
      <vt:lpstr>Stakeholders</vt:lpstr>
      <vt:lpstr>Importance of Needs Assessment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57</cp:revision>
  <cp:lastPrinted>2021-06-21T23:07:10Z</cp:lastPrinted>
  <dcterms:created xsi:type="dcterms:W3CDTF">2021-02-10T03:24:09Z</dcterms:created>
  <dcterms:modified xsi:type="dcterms:W3CDTF">2021-06-28T05:00:00Z</dcterms:modified>
</cp:coreProperties>
</file>