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7" r:id="rId4"/>
    <p:sldId id="263" r:id="rId5"/>
    <p:sldId id="257" r:id="rId6"/>
    <p:sldId id="260" r:id="rId7"/>
    <p:sldId id="261" r:id="rId8"/>
    <p:sldId id="264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208" autoAdjust="0"/>
  </p:normalViewPr>
  <p:slideViewPr>
    <p:cSldViewPr snapToGrid="0">
      <p:cViewPr varScale="1">
        <p:scale>
          <a:sx n="58" d="100"/>
          <a:sy n="58" d="100"/>
        </p:scale>
        <p:origin x="17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8A51D9-22D3-4A36-A9D6-CB01B625D743}" type="doc">
      <dgm:prSet loTypeId="urn:microsoft.com/office/officeart/2005/8/layout/chevron1" loCatId="process" qsTypeId="urn:microsoft.com/office/officeart/2005/8/quickstyle/simple2" qsCatId="simple" csTypeId="urn:microsoft.com/office/officeart/2005/8/colors/accent1_3" csCatId="accent1" phldr="1"/>
      <dgm:spPr/>
    </dgm:pt>
    <dgm:pt modelId="{41B1DA0A-0BD1-4A8E-8B57-53F1D6A4270A}">
      <dgm:prSet phldrT="[Text]" custT="1"/>
      <dgm:spPr/>
      <dgm:t>
        <a:bodyPr/>
        <a:lstStyle/>
        <a:p>
          <a:r>
            <a:rPr lang="en-US" sz="2000" dirty="0"/>
            <a:t>Self-Assessment</a:t>
          </a:r>
        </a:p>
      </dgm:t>
    </dgm:pt>
    <dgm:pt modelId="{7F36E085-11F2-4B36-9FD8-C98E7DB6787E}" type="parTrans" cxnId="{737752EF-C327-4483-916A-1E8F4A19DF81}">
      <dgm:prSet/>
      <dgm:spPr/>
      <dgm:t>
        <a:bodyPr/>
        <a:lstStyle/>
        <a:p>
          <a:endParaRPr lang="en-US"/>
        </a:p>
      </dgm:t>
    </dgm:pt>
    <dgm:pt modelId="{6309F642-EA6F-4E00-ACC1-9DA97B2B9F28}" type="sibTrans" cxnId="{737752EF-C327-4483-916A-1E8F4A19DF81}">
      <dgm:prSet/>
      <dgm:spPr/>
      <dgm:t>
        <a:bodyPr/>
        <a:lstStyle/>
        <a:p>
          <a:endParaRPr lang="en-US"/>
        </a:p>
      </dgm:t>
    </dgm:pt>
    <dgm:pt modelId="{F82A1247-1135-4970-B92F-E6468460FC61}">
      <dgm:prSet custT="1"/>
      <dgm:spPr/>
      <dgm:t>
        <a:bodyPr/>
        <a:lstStyle/>
        <a:p>
          <a:r>
            <a:rPr lang="en-US" sz="2000" dirty="0"/>
            <a:t>Reality Check</a:t>
          </a:r>
        </a:p>
      </dgm:t>
    </dgm:pt>
    <dgm:pt modelId="{3301257D-45B0-4870-BC1C-2E0C29EBB812}" type="parTrans" cxnId="{F4717F11-CE55-43BD-BFC1-1095840F3ADF}">
      <dgm:prSet/>
      <dgm:spPr/>
      <dgm:t>
        <a:bodyPr/>
        <a:lstStyle/>
        <a:p>
          <a:endParaRPr lang="en-US"/>
        </a:p>
      </dgm:t>
    </dgm:pt>
    <dgm:pt modelId="{AA971469-046E-4D20-91C0-4AF31AC71F20}" type="sibTrans" cxnId="{F4717F11-CE55-43BD-BFC1-1095840F3ADF}">
      <dgm:prSet/>
      <dgm:spPr/>
      <dgm:t>
        <a:bodyPr/>
        <a:lstStyle/>
        <a:p>
          <a:endParaRPr lang="en-US"/>
        </a:p>
      </dgm:t>
    </dgm:pt>
    <dgm:pt modelId="{27C0AFC9-9931-4D28-8CC0-ABB63F6A3A8C}">
      <dgm:prSet custT="1"/>
      <dgm:spPr/>
      <dgm:t>
        <a:bodyPr/>
        <a:lstStyle/>
        <a:p>
          <a:r>
            <a:rPr lang="en-US" sz="2000" dirty="0"/>
            <a:t>Goal Setting</a:t>
          </a:r>
        </a:p>
      </dgm:t>
    </dgm:pt>
    <dgm:pt modelId="{82B8FE17-5727-4EB9-8749-C628208AA3B5}" type="parTrans" cxnId="{0EBBD654-ABFE-45E7-AD2B-2CFEFFC117F7}">
      <dgm:prSet/>
      <dgm:spPr/>
      <dgm:t>
        <a:bodyPr/>
        <a:lstStyle/>
        <a:p>
          <a:endParaRPr lang="en-US"/>
        </a:p>
      </dgm:t>
    </dgm:pt>
    <dgm:pt modelId="{5270365D-777E-424D-B3A4-9D0B370048DF}" type="sibTrans" cxnId="{0EBBD654-ABFE-45E7-AD2B-2CFEFFC117F7}">
      <dgm:prSet/>
      <dgm:spPr/>
      <dgm:t>
        <a:bodyPr/>
        <a:lstStyle/>
        <a:p>
          <a:endParaRPr lang="en-US"/>
        </a:p>
      </dgm:t>
    </dgm:pt>
    <dgm:pt modelId="{D5E4703F-4B8B-4D33-91DF-FAE4DF7883AD}">
      <dgm:prSet custT="1"/>
      <dgm:spPr/>
      <dgm:t>
        <a:bodyPr/>
        <a:lstStyle/>
        <a:p>
          <a:r>
            <a:rPr lang="en-US" sz="2000" dirty="0"/>
            <a:t>Action Planning</a:t>
          </a:r>
        </a:p>
      </dgm:t>
    </dgm:pt>
    <dgm:pt modelId="{6A96B664-9C96-4089-929B-DE9E2BD0AEC1}" type="parTrans" cxnId="{0987BCCC-A737-4B28-B8AA-34A054204B10}">
      <dgm:prSet/>
      <dgm:spPr/>
      <dgm:t>
        <a:bodyPr/>
        <a:lstStyle/>
        <a:p>
          <a:endParaRPr lang="en-US"/>
        </a:p>
      </dgm:t>
    </dgm:pt>
    <dgm:pt modelId="{F2377D6A-A9BE-47A4-B080-1419ED52D3C5}" type="sibTrans" cxnId="{0987BCCC-A737-4B28-B8AA-34A054204B10}">
      <dgm:prSet/>
      <dgm:spPr/>
      <dgm:t>
        <a:bodyPr/>
        <a:lstStyle/>
        <a:p>
          <a:endParaRPr lang="en-US"/>
        </a:p>
      </dgm:t>
    </dgm:pt>
    <dgm:pt modelId="{B73611E9-66CD-41A5-ABE7-06002DBBE63D}">
      <dgm:prSet phldrT="[Text]" custT="1"/>
      <dgm:spPr/>
      <dgm:t>
        <a:bodyPr/>
        <a:lstStyle/>
        <a:p>
          <a:r>
            <a:rPr lang="en-US" sz="1800" dirty="0"/>
            <a:t>Employees identify growth opportunities and areas of improvement.</a:t>
          </a:r>
        </a:p>
      </dgm:t>
    </dgm:pt>
    <dgm:pt modelId="{51A8837C-80BD-41E9-B901-998E73722C80}" type="parTrans" cxnId="{4B18B778-AFA4-4E2F-BE6D-A225481A76E1}">
      <dgm:prSet/>
      <dgm:spPr/>
      <dgm:t>
        <a:bodyPr/>
        <a:lstStyle/>
        <a:p>
          <a:endParaRPr lang="en-US"/>
        </a:p>
      </dgm:t>
    </dgm:pt>
    <dgm:pt modelId="{55883EE1-DB52-4542-BBFF-74B21FE9FEBA}" type="sibTrans" cxnId="{4B18B778-AFA4-4E2F-BE6D-A225481A76E1}">
      <dgm:prSet/>
      <dgm:spPr/>
      <dgm:t>
        <a:bodyPr/>
        <a:lstStyle/>
        <a:p>
          <a:endParaRPr lang="en-US"/>
        </a:p>
      </dgm:t>
    </dgm:pt>
    <dgm:pt modelId="{E6D5CBB4-E345-4C67-88B0-972C8CB220AD}">
      <dgm:prSet custT="1"/>
      <dgm:spPr/>
      <dgm:t>
        <a:bodyPr/>
        <a:lstStyle/>
        <a:p>
          <a:r>
            <a:rPr lang="en-US" sz="1800" dirty="0"/>
            <a:t>Employees identify the most realistic needs to develop.</a:t>
          </a:r>
        </a:p>
      </dgm:t>
    </dgm:pt>
    <dgm:pt modelId="{F5956ABA-09C3-44EF-BD18-17C0FFA6EEAC}" type="parTrans" cxnId="{5F6B636B-75DB-4ABD-9D26-AC2258F5B0DF}">
      <dgm:prSet/>
      <dgm:spPr/>
      <dgm:t>
        <a:bodyPr/>
        <a:lstStyle/>
        <a:p>
          <a:endParaRPr lang="en-US"/>
        </a:p>
      </dgm:t>
    </dgm:pt>
    <dgm:pt modelId="{1A3650ED-932C-4C10-8F56-86F410BBCBC7}" type="sibTrans" cxnId="{5F6B636B-75DB-4ABD-9D26-AC2258F5B0DF}">
      <dgm:prSet/>
      <dgm:spPr/>
      <dgm:t>
        <a:bodyPr/>
        <a:lstStyle/>
        <a:p>
          <a:endParaRPr lang="en-US"/>
        </a:p>
      </dgm:t>
    </dgm:pt>
    <dgm:pt modelId="{A6579DF0-0CC3-40A0-9E5A-59F864F21492}">
      <dgm:prSet custT="1"/>
      <dgm:spPr/>
      <dgm:t>
        <a:bodyPr/>
        <a:lstStyle/>
        <a:p>
          <a:r>
            <a:rPr lang="en-US" sz="1800" dirty="0"/>
            <a:t>Employees identify specific goals and measures of goal progress.</a:t>
          </a:r>
        </a:p>
      </dgm:t>
    </dgm:pt>
    <dgm:pt modelId="{E9FE35C8-3838-409A-A7C2-F1738EDF0437}" type="parTrans" cxnId="{7375439A-7C8E-455D-B03F-6274F02F46AB}">
      <dgm:prSet/>
      <dgm:spPr/>
      <dgm:t>
        <a:bodyPr/>
        <a:lstStyle/>
        <a:p>
          <a:endParaRPr lang="en-US"/>
        </a:p>
      </dgm:t>
    </dgm:pt>
    <dgm:pt modelId="{EE1E0925-8F25-4781-BFF0-474D1311EDA6}" type="sibTrans" cxnId="{7375439A-7C8E-455D-B03F-6274F02F46AB}">
      <dgm:prSet/>
      <dgm:spPr/>
      <dgm:t>
        <a:bodyPr/>
        <a:lstStyle/>
        <a:p>
          <a:endParaRPr lang="en-US"/>
        </a:p>
      </dgm:t>
    </dgm:pt>
    <dgm:pt modelId="{FECD6B21-EE29-4ADF-A181-08C56E51F310}">
      <dgm:prSet custT="1"/>
      <dgm:spPr/>
      <dgm:t>
        <a:bodyPr/>
        <a:lstStyle/>
        <a:p>
          <a:r>
            <a:rPr lang="en-US" sz="1800" dirty="0"/>
            <a:t>Employees identify and prioritize the steps and timetable to reach their goals. </a:t>
          </a:r>
        </a:p>
      </dgm:t>
    </dgm:pt>
    <dgm:pt modelId="{EFDF304F-0A67-4E7E-8C9D-AB5FC7486E2A}" type="parTrans" cxnId="{4940E100-F813-4F9B-B740-A63346C37D20}">
      <dgm:prSet/>
      <dgm:spPr/>
      <dgm:t>
        <a:bodyPr/>
        <a:lstStyle/>
        <a:p>
          <a:endParaRPr lang="en-US"/>
        </a:p>
      </dgm:t>
    </dgm:pt>
    <dgm:pt modelId="{13E554E2-0F57-43B9-9285-2E5C62DBD655}" type="sibTrans" cxnId="{4940E100-F813-4F9B-B740-A63346C37D20}">
      <dgm:prSet/>
      <dgm:spPr/>
      <dgm:t>
        <a:bodyPr/>
        <a:lstStyle/>
        <a:p>
          <a:endParaRPr lang="en-US"/>
        </a:p>
      </dgm:t>
    </dgm:pt>
    <dgm:pt modelId="{92F2790C-A0D7-42AE-A079-213662B65997}">
      <dgm:prSet phldrT="[Text]" custT="1"/>
      <dgm:spPr/>
      <dgm:t>
        <a:bodyPr/>
        <a:lstStyle/>
        <a:p>
          <a:r>
            <a:rPr lang="en-US" sz="1800" dirty="0"/>
            <a:t>Employers provide assessments.</a:t>
          </a:r>
        </a:p>
      </dgm:t>
    </dgm:pt>
    <dgm:pt modelId="{254943E6-8269-4754-8E4F-40C1261CD751}" type="parTrans" cxnId="{07ED2363-0D0E-4FD0-86A7-210913EB5C31}">
      <dgm:prSet/>
      <dgm:spPr/>
      <dgm:t>
        <a:bodyPr/>
        <a:lstStyle/>
        <a:p>
          <a:endParaRPr lang="en-US"/>
        </a:p>
      </dgm:t>
    </dgm:pt>
    <dgm:pt modelId="{A8C3B5BB-5AF9-4BE1-8620-8742681C3DAE}" type="sibTrans" cxnId="{07ED2363-0D0E-4FD0-86A7-210913EB5C31}">
      <dgm:prSet/>
      <dgm:spPr/>
      <dgm:t>
        <a:bodyPr/>
        <a:lstStyle/>
        <a:p>
          <a:endParaRPr lang="en-US"/>
        </a:p>
      </dgm:t>
    </dgm:pt>
    <dgm:pt modelId="{E637B2CE-42DC-4CE8-92D7-DFCCDF7A1199}">
      <dgm:prSet custT="1"/>
      <dgm:spPr/>
      <dgm:t>
        <a:bodyPr/>
        <a:lstStyle/>
        <a:p>
          <a:r>
            <a:rPr lang="en-US" sz="1800" dirty="0"/>
            <a:t>Employers provide performance feedback, explain where employees fit in long-term plans, and share relevant updates.</a:t>
          </a:r>
        </a:p>
      </dgm:t>
    </dgm:pt>
    <dgm:pt modelId="{CC3C333D-0593-4A41-8446-810441BAE0FD}" type="parTrans" cxnId="{838B8753-536C-482A-8FE1-3613565C09B9}">
      <dgm:prSet/>
      <dgm:spPr/>
      <dgm:t>
        <a:bodyPr/>
        <a:lstStyle/>
        <a:p>
          <a:endParaRPr lang="en-US"/>
        </a:p>
      </dgm:t>
    </dgm:pt>
    <dgm:pt modelId="{9FB0C671-4DC7-4A4B-A211-BEEC6945CDA4}" type="sibTrans" cxnId="{838B8753-536C-482A-8FE1-3613565C09B9}">
      <dgm:prSet/>
      <dgm:spPr/>
      <dgm:t>
        <a:bodyPr/>
        <a:lstStyle/>
        <a:p>
          <a:endParaRPr lang="en-US"/>
        </a:p>
      </dgm:t>
    </dgm:pt>
    <dgm:pt modelId="{BCD0D3BD-F19B-4A22-B349-86369E18122C}">
      <dgm:prSet custT="1"/>
      <dgm:spPr/>
      <dgm:t>
        <a:bodyPr/>
        <a:lstStyle/>
        <a:p>
          <a:r>
            <a:rPr lang="en-US" sz="1800" dirty="0"/>
            <a:t>Employers ensure employees’ goals are SMART and commit to helping employees reach their goals.</a:t>
          </a:r>
        </a:p>
      </dgm:t>
    </dgm:pt>
    <dgm:pt modelId="{17D0EB42-6945-4457-BBB3-0E8AF672A246}" type="parTrans" cxnId="{D3AACC33-C250-4080-960B-028816DFC400}">
      <dgm:prSet/>
      <dgm:spPr/>
      <dgm:t>
        <a:bodyPr/>
        <a:lstStyle/>
        <a:p>
          <a:endParaRPr lang="en-US"/>
        </a:p>
      </dgm:t>
    </dgm:pt>
    <dgm:pt modelId="{B8F9EFC4-0BAA-417E-BE6E-3E3F044A4A95}" type="sibTrans" cxnId="{D3AACC33-C250-4080-960B-028816DFC400}">
      <dgm:prSet/>
      <dgm:spPr/>
      <dgm:t>
        <a:bodyPr/>
        <a:lstStyle/>
        <a:p>
          <a:endParaRPr lang="en-US"/>
        </a:p>
      </dgm:t>
    </dgm:pt>
    <dgm:pt modelId="{6B80BC1F-B982-4DB3-8C78-49B859836C79}">
      <dgm:prSet custT="1"/>
      <dgm:spPr/>
      <dgm:t>
        <a:bodyPr/>
        <a:lstStyle/>
        <a:p>
          <a:r>
            <a:rPr lang="en-US" sz="1800" dirty="0"/>
            <a:t>Employers identify resources, such as additional assessments, courses, job experiences, and relationships.</a:t>
          </a:r>
        </a:p>
      </dgm:t>
    </dgm:pt>
    <dgm:pt modelId="{4042396B-D444-49A7-B78E-6F2DB0C96613}" type="parTrans" cxnId="{5C199E0F-3A1D-4406-B6BC-E9285FBA87C4}">
      <dgm:prSet/>
      <dgm:spPr/>
      <dgm:t>
        <a:bodyPr/>
        <a:lstStyle/>
        <a:p>
          <a:endParaRPr lang="en-US"/>
        </a:p>
      </dgm:t>
    </dgm:pt>
    <dgm:pt modelId="{958CD068-488B-4508-B3AA-190D7D1B189F}" type="sibTrans" cxnId="{5C199E0F-3A1D-4406-B6BC-E9285FBA87C4}">
      <dgm:prSet/>
      <dgm:spPr/>
      <dgm:t>
        <a:bodyPr/>
        <a:lstStyle/>
        <a:p>
          <a:endParaRPr lang="en-US"/>
        </a:p>
      </dgm:t>
    </dgm:pt>
    <dgm:pt modelId="{1F622B39-29EF-45F0-8B05-526F68890C71}" type="pres">
      <dgm:prSet presAssocID="{338A51D9-22D3-4A36-A9D6-CB01B625D743}" presName="Name0" presStyleCnt="0">
        <dgm:presLayoutVars>
          <dgm:dir/>
          <dgm:animLvl val="lvl"/>
          <dgm:resizeHandles val="exact"/>
        </dgm:presLayoutVars>
      </dgm:prSet>
      <dgm:spPr/>
    </dgm:pt>
    <dgm:pt modelId="{0C3AA39C-10E9-4033-9C2E-10B583082708}" type="pres">
      <dgm:prSet presAssocID="{41B1DA0A-0BD1-4A8E-8B57-53F1D6A4270A}" presName="composite" presStyleCnt="0"/>
      <dgm:spPr/>
    </dgm:pt>
    <dgm:pt modelId="{1BFD7720-21D0-41E7-AF3F-E22FCFB4FA9B}" type="pres">
      <dgm:prSet presAssocID="{41B1DA0A-0BD1-4A8E-8B57-53F1D6A4270A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51F5302-9068-4EC5-A774-38E6790296ED}" type="pres">
      <dgm:prSet presAssocID="{41B1DA0A-0BD1-4A8E-8B57-53F1D6A4270A}" presName="desTx" presStyleLbl="revTx" presStyleIdx="0" presStyleCnt="4">
        <dgm:presLayoutVars>
          <dgm:bulletEnabled val="1"/>
        </dgm:presLayoutVars>
      </dgm:prSet>
      <dgm:spPr/>
    </dgm:pt>
    <dgm:pt modelId="{4BCCC64B-2C7B-407B-9CB8-BAB3539AE7C7}" type="pres">
      <dgm:prSet presAssocID="{6309F642-EA6F-4E00-ACC1-9DA97B2B9F28}" presName="space" presStyleCnt="0"/>
      <dgm:spPr/>
    </dgm:pt>
    <dgm:pt modelId="{F0DF9C66-0AA5-4DBA-B937-9EBD02C0DC39}" type="pres">
      <dgm:prSet presAssocID="{F82A1247-1135-4970-B92F-E6468460FC61}" presName="composite" presStyleCnt="0"/>
      <dgm:spPr/>
    </dgm:pt>
    <dgm:pt modelId="{B5430594-686A-4F03-A145-0953A0B60BC7}" type="pres">
      <dgm:prSet presAssocID="{F82A1247-1135-4970-B92F-E6468460FC61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3ABC34E-CD0A-4D46-B844-540848850257}" type="pres">
      <dgm:prSet presAssocID="{F82A1247-1135-4970-B92F-E6468460FC61}" presName="desTx" presStyleLbl="revTx" presStyleIdx="1" presStyleCnt="4">
        <dgm:presLayoutVars>
          <dgm:bulletEnabled val="1"/>
        </dgm:presLayoutVars>
      </dgm:prSet>
      <dgm:spPr/>
    </dgm:pt>
    <dgm:pt modelId="{427B35FF-2FF0-4DD3-9A43-93F576E89953}" type="pres">
      <dgm:prSet presAssocID="{AA971469-046E-4D20-91C0-4AF31AC71F20}" presName="space" presStyleCnt="0"/>
      <dgm:spPr/>
    </dgm:pt>
    <dgm:pt modelId="{4308A9BA-9C8C-4E88-9E69-20DD45C719CB}" type="pres">
      <dgm:prSet presAssocID="{27C0AFC9-9931-4D28-8CC0-ABB63F6A3A8C}" presName="composite" presStyleCnt="0"/>
      <dgm:spPr/>
    </dgm:pt>
    <dgm:pt modelId="{0B0E30D6-36BF-4353-98B6-84429EEFCF1A}" type="pres">
      <dgm:prSet presAssocID="{27C0AFC9-9931-4D28-8CC0-ABB63F6A3A8C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6DBF4A2-6E26-4EB8-888D-7E2705D18E1E}" type="pres">
      <dgm:prSet presAssocID="{27C0AFC9-9931-4D28-8CC0-ABB63F6A3A8C}" presName="desTx" presStyleLbl="revTx" presStyleIdx="2" presStyleCnt="4">
        <dgm:presLayoutVars>
          <dgm:bulletEnabled val="1"/>
        </dgm:presLayoutVars>
      </dgm:prSet>
      <dgm:spPr/>
    </dgm:pt>
    <dgm:pt modelId="{00AA84CD-9D2C-45B4-9BC4-47B8D5DB2E66}" type="pres">
      <dgm:prSet presAssocID="{5270365D-777E-424D-B3A4-9D0B370048DF}" presName="space" presStyleCnt="0"/>
      <dgm:spPr/>
    </dgm:pt>
    <dgm:pt modelId="{78A1A5CC-C229-42D2-9AEF-6F4EECF7C909}" type="pres">
      <dgm:prSet presAssocID="{D5E4703F-4B8B-4D33-91DF-FAE4DF7883AD}" presName="composite" presStyleCnt="0"/>
      <dgm:spPr/>
    </dgm:pt>
    <dgm:pt modelId="{ED595DD7-75BE-42DB-A531-145857675A7E}" type="pres">
      <dgm:prSet presAssocID="{D5E4703F-4B8B-4D33-91DF-FAE4DF7883AD}" presName="par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F72D3A4F-5C11-4F7C-BA01-A98E402CB2C1}" type="pres">
      <dgm:prSet presAssocID="{D5E4703F-4B8B-4D33-91DF-FAE4DF7883AD}" presName="desTx" presStyleLbl="revTx" presStyleIdx="3" presStyleCnt="4">
        <dgm:presLayoutVars>
          <dgm:bulletEnabled val="1"/>
        </dgm:presLayoutVars>
      </dgm:prSet>
      <dgm:spPr/>
    </dgm:pt>
  </dgm:ptLst>
  <dgm:cxnLst>
    <dgm:cxn modelId="{4940E100-F813-4F9B-B740-A63346C37D20}" srcId="{D5E4703F-4B8B-4D33-91DF-FAE4DF7883AD}" destId="{FECD6B21-EE29-4ADF-A181-08C56E51F310}" srcOrd="0" destOrd="0" parTransId="{EFDF304F-0A67-4E7E-8C9D-AB5FC7486E2A}" sibTransId="{13E554E2-0F57-43B9-9285-2E5C62DBD655}"/>
    <dgm:cxn modelId="{5C199E0F-3A1D-4406-B6BC-E9285FBA87C4}" srcId="{D5E4703F-4B8B-4D33-91DF-FAE4DF7883AD}" destId="{6B80BC1F-B982-4DB3-8C78-49B859836C79}" srcOrd="1" destOrd="0" parTransId="{4042396B-D444-49A7-B78E-6F2DB0C96613}" sibTransId="{958CD068-488B-4508-B3AA-190D7D1B189F}"/>
    <dgm:cxn modelId="{F4717F11-CE55-43BD-BFC1-1095840F3ADF}" srcId="{338A51D9-22D3-4A36-A9D6-CB01B625D743}" destId="{F82A1247-1135-4970-B92F-E6468460FC61}" srcOrd="1" destOrd="0" parTransId="{3301257D-45B0-4870-BC1C-2E0C29EBB812}" sibTransId="{AA971469-046E-4D20-91C0-4AF31AC71F20}"/>
    <dgm:cxn modelId="{ACAF181B-3854-4C0B-9814-F3A75BE54A78}" type="presOf" srcId="{B73611E9-66CD-41A5-ABE7-06002DBBE63D}" destId="{151F5302-9068-4EC5-A774-38E6790296ED}" srcOrd="0" destOrd="0" presId="urn:microsoft.com/office/officeart/2005/8/layout/chevron1"/>
    <dgm:cxn modelId="{C8CADB29-D385-4836-94BE-95E4917F9585}" type="presOf" srcId="{338A51D9-22D3-4A36-A9D6-CB01B625D743}" destId="{1F622B39-29EF-45F0-8B05-526F68890C71}" srcOrd="0" destOrd="0" presId="urn:microsoft.com/office/officeart/2005/8/layout/chevron1"/>
    <dgm:cxn modelId="{D3AACC33-C250-4080-960B-028816DFC400}" srcId="{27C0AFC9-9931-4D28-8CC0-ABB63F6A3A8C}" destId="{BCD0D3BD-F19B-4A22-B349-86369E18122C}" srcOrd="1" destOrd="0" parTransId="{17D0EB42-6945-4457-BBB3-0E8AF672A246}" sibTransId="{B8F9EFC4-0BAA-417E-BE6E-3E3F044A4A95}"/>
    <dgm:cxn modelId="{E8A64F35-11A8-4B88-9568-8F90F724948D}" type="presOf" srcId="{6B80BC1F-B982-4DB3-8C78-49B859836C79}" destId="{F72D3A4F-5C11-4F7C-BA01-A98E402CB2C1}" srcOrd="0" destOrd="1" presId="urn:microsoft.com/office/officeart/2005/8/layout/chevron1"/>
    <dgm:cxn modelId="{5C59405E-858B-431E-815E-8852286CAA99}" type="presOf" srcId="{92F2790C-A0D7-42AE-A079-213662B65997}" destId="{151F5302-9068-4EC5-A774-38E6790296ED}" srcOrd="0" destOrd="1" presId="urn:microsoft.com/office/officeart/2005/8/layout/chevron1"/>
    <dgm:cxn modelId="{2726EE60-B39C-4F64-9CB5-55E23BA5BCD9}" type="presOf" srcId="{D5E4703F-4B8B-4D33-91DF-FAE4DF7883AD}" destId="{ED595DD7-75BE-42DB-A531-145857675A7E}" srcOrd="0" destOrd="0" presId="urn:microsoft.com/office/officeart/2005/8/layout/chevron1"/>
    <dgm:cxn modelId="{07ED2363-0D0E-4FD0-86A7-210913EB5C31}" srcId="{41B1DA0A-0BD1-4A8E-8B57-53F1D6A4270A}" destId="{92F2790C-A0D7-42AE-A079-213662B65997}" srcOrd="1" destOrd="0" parTransId="{254943E6-8269-4754-8E4F-40C1261CD751}" sibTransId="{A8C3B5BB-5AF9-4BE1-8620-8742681C3DAE}"/>
    <dgm:cxn modelId="{5F6B636B-75DB-4ABD-9D26-AC2258F5B0DF}" srcId="{F82A1247-1135-4970-B92F-E6468460FC61}" destId="{E6D5CBB4-E345-4C67-88B0-972C8CB220AD}" srcOrd="0" destOrd="0" parTransId="{F5956ABA-09C3-44EF-BD18-17C0FFA6EEAC}" sibTransId="{1A3650ED-932C-4C10-8F56-86F410BBCBC7}"/>
    <dgm:cxn modelId="{838B8753-536C-482A-8FE1-3613565C09B9}" srcId="{F82A1247-1135-4970-B92F-E6468460FC61}" destId="{E637B2CE-42DC-4CE8-92D7-DFCCDF7A1199}" srcOrd="1" destOrd="0" parTransId="{CC3C333D-0593-4A41-8446-810441BAE0FD}" sibTransId="{9FB0C671-4DC7-4A4B-A211-BEEC6945CDA4}"/>
    <dgm:cxn modelId="{0EBBD654-ABFE-45E7-AD2B-2CFEFFC117F7}" srcId="{338A51D9-22D3-4A36-A9D6-CB01B625D743}" destId="{27C0AFC9-9931-4D28-8CC0-ABB63F6A3A8C}" srcOrd="2" destOrd="0" parTransId="{82B8FE17-5727-4EB9-8749-C628208AA3B5}" sibTransId="{5270365D-777E-424D-B3A4-9D0B370048DF}"/>
    <dgm:cxn modelId="{0C4AB877-319A-468F-BF9B-D368FB1C7253}" type="presOf" srcId="{F82A1247-1135-4970-B92F-E6468460FC61}" destId="{B5430594-686A-4F03-A145-0953A0B60BC7}" srcOrd="0" destOrd="0" presId="urn:microsoft.com/office/officeart/2005/8/layout/chevron1"/>
    <dgm:cxn modelId="{4B18B778-AFA4-4E2F-BE6D-A225481A76E1}" srcId="{41B1DA0A-0BD1-4A8E-8B57-53F1D6A4270A}" destId="{B73611E9-66CD-41A5-ABE7-06002DBBE63D}" srcOrd="0" destOrd="0" parTransId="{51A8837C-80BD-41E9-B901-998E73722C80}" sibTransId="{55883EE1-DB52-4542-BBFF-74B21FE9FEBA}"/>
    <dgm:cxn modelId="{7375439A-7C8E-455D-B03F-6274F02F46AB}" srcId="{27C0AFC9-9931-4D28-8CC0-ABB63F6A3A8C}" destId="{A6579DF0-0CC3-40A0-9E5A-59F864F21492}" srcOrd="0" destOrd="0" parTransId="{E9FE35C8-3838-409A-A7C2-F1738EDF0437}" sibTransId="{EE1E0925-8F25-4781-BFF0-474D1311EDA6}"/>
    <dgm:cxn modelId="{94D94ABB-72B9-4F47-A1A0-EE5258334F3B}" type="presOf" srcId="{FECD6B21-EE29-4ADF-A181-08C56E51F310}" destId="{F72D3A4F-5C11-4F7C-BA01-A98E402CB2C1}" srcOrd="0" destOrd="0" presId="urn:microsoft.com/office/officeart/2005/8/layout/chevron1"/>
    <dgm:cxn modelId="{1B34D9BD-9F85-48F1-B957-68F4748F5987}" type="presOf" srcId="{A6579DF0-0CC3-40A0-9E5A-59F864F21492}" destId="{A6DBF4A2-6E26-4EB8-888D-7E2705D18E1E}" srcOrd="0" destOrd="0" presId="urn:microsoft.com/office/officeart/2005/8/layout/chevron1"/>
    <dgm:cxn modelId="{EC584CC1-EB13-483A-A80F-C28452F5968C}" type="presOf" srcId="{41B1DA0A-0BD1-4A8E-8B57-53F1D6A4270A}" destId="{1BFD7720-21D0-41E7-AF3F-E22FCFB4FA9B}" srcOrd="0" destOrd="0" presId="urn:microsoft.com/office/officeart/2005/8/layout/chevron1"/>
    <dgm:cxn modelId="{0987BCCC-A737-4B28-B8AA-34A054204B10}" srcId="{338A51D9-22D3-4A36-A9D6-CB01B625D743}" destId="{D5E4703F-4B8B-4D33-91DF-FAE4DF7883AD}" srcOrd="3" destOrd="0" parTransId="{6A96B664-9C96-4089-929B-DE9E2BD0AEC1}" sibTransId="{F2377D6A-A9BE-47A4-B080-1419ED52D3C5}"/>
    <dgm:cxn modelId="{3C0933CD-A40C-4880-B018-8E98831F2009}" type="presOf" srcId="{E6D5CBB4-E345-4C67-88B0-972C8CB220AD}" destId="{23ABC34E-CD0A-4D46-B844-540848850257}" srcOrd="0" destOrd="0" presId="urn:microsoft.com/office/officeart/2005/8/layout/chevron1"/>
    <dgm:cxn modelId="{FEA982CD-F253-47D4-80A2-C289DB076957}" type="presOf" srcId="{27C0AFC9-9931-4D28-8CC0-ABB63F6A3A8C}" destId="{0B0E30D6-36BF-4353-98B6-84429EEFCF1A}" srcOrd="0" destOrd="0" presId="urn:microsoft.com/office/officeart/2005/8/layout/chevron1"/>
    <dgm:cxn modelId="{FE3294D3-79EA-43B8-8861-153F75433BDA}" type="presOf" srcId="{BCD0D3BD-F19B-4A22-B349-86369E18122C}" destId="{A6DBF4A2-6E26-4EB8-888D-7E2705D18E1E}" srcOrd="0" destOrd="1" presId="urn:microsoft.com/office/officeart/2005/8/layout/chevron1"/>
    <dgm:cxn modelId="{DAFAD2DD-320B-4309-AFA1-07D082FD030C}" type="presOf" srcId="{E637B2CE-42DC-4CE8-92D7-DFCCDF7A1199}" destId="{23ABC34E-CD0A-4D46-B844-540848850257}" srcOrd="0" destOrd="1" presId="urn:microsoft.com/office/officeart/2005/8/layout/chevron1"/>
    <dgm:cxn modelId="{737752EF-C327-4483-916A-1E8F4A19DF81}" srcId="{338A51D9-22D3-4A36-A9D6-CB01B625D743}" destId="{41B1DA0A-0BD1-4A8E-8B57-53F1D6A4270A}" srcOrd="0" destOrd="0" parTransId="{7F36E085-11F2-4B36-9FD8-C98E7DB6787E}" sibTransId="{6309F642-EA6F-4E00-ACC1-9DA97B2B9F28}"/>
    <dgm:cxn modelId="{00213546-24D6-489A-9C09-87BED6C8D88F}" type="presParOf" srcId="{1F622B39-29EF-45F0-8B05-526F68890C71}" destId="{0C3AA39C-10E9-4033-9C2E-10B583082708}" srcOrd="0" destOrd="0" presId="urn:microsoft.com/office/officeart/2005/8/layout/chevron1"/>
    <dgm:cxn modelId="{3D52A006-A150-40A6-A851-681B78B69137}" type="presParOf" srcId="{0C3AA39C-10E9-4033-9C2E-10B583082708}" destId="{1BFD7720-21D0-41E7-AF3F-E22FCFB4FA9B}" srcOrd="0" destOrd="0" presId="urn:microsoft.com/office/officeart/2005/8/layout/chevron1"/>
    <dgm:cxn modelId="{5B79B251-7D32-4B57-B7ED-478EB81CE293}" type="presParOf" srcId="{0C3AA39C-10E9-4033-9C2E-10B583082708}" destId="{151F5302-9068-4EC5-A774-38E6790296ED}" srcOrd="1" destOrd="0" presId="urn:microsoft.com/office/officeart/2005/8/layout/chevron1"/>
    <dgm:cxn modelId="{FF8A4AF2-CD4B-45A5-A6C6-E830ED8D4332}" type="presParOf" srcId="{1F622B39-29EF-45F0-8B05-526F68890C71}" destId="{4BCCC64B-2C7B-407B-9CB8-BAB3539AE7C7}" srcOrd="1" destOrd="0" presId="urn:microsoft.com/office/officeart/2005/8/layout/chevron1"/>
    <dgm:cxn modelId="{F01985AE-FFCA-4D84-9B41-1B5CCA77D503}" type="presParOf" srcId="{1F622B39-29EF-45F0-8B05-526F68890C71}" destId="{F0DF9C66-0AA5-4DBA-B937-9EBD02C0DC39}" srcOrd="2" destOrd="0" presId="urn:microsoft.com/office/officeart/2005/8/layout/chevron1"/>
    <dgm:cxn modelId="{77BE7B0A-C77B-4DD5-91F5-0A45294769CF}" type="presParOf" srcId="{F0DF9C66-0AA5-4DBA-B937-9EBD02C0DC39}" destId="{B5430594-686A-4F03-A145-0953A0B60BC7}" srcOrd="0" destOrd="0" presId="urn:microsoft.com/office/officeart/2005/8/layout/chevron1"/>
    <dgm:cxn modelId="{A4FE1725-2E6A-4416-B1B4-AFA1D2867E97}" type="presParOf" srcId="{F0DF9C66-0AA5-4DBA-B937-9EBD02C0DC39}" destId="{23ABC34E-CD0A-4D46-B844-540848850257}" srcOrd="1" destOrd="0" presId="urn:microsoft.com/office/officeart/2005/8/layout/chevron1"/>
    <dgm:cxn modelId="{6DF4E9E7-8CFE-4D8E-915C-F27116F4B92A}" type="presParOf" srcId="{1F622B39-29EF-45F0-8B05-526F68890C71}" destId="{427B35FF-2FF0-4DD3-9A43-93F576E89953}" srcOrd="3" destOrd="0" presId="urn:microsoft.com/office/officeart/2005/8/layout/chevron1"/>
    <dgm:cxn modelId="{2A96C482-28FA-4EAF-A13B-5A88F7C3B614}" type="presParOf" srcId="{1F622B39-29EF-45F0-8B05-526F68890C71}" destId="{4308A9BA-9C8C-4E88-9E69-20DD45C719CB}" srcOrd="4" destOrd="0" presId="urn:microsoft.com/office/officeart/2005/8/layout/chevron1"/>
    <dgm:cxn modelId="{9EC35A88-BD38-4D32-8834-5581F2F3D258}" type="presParOf" srcId="{4308A9BA-9C8C-4E88-9E69-20DD45C719CB}" destId="{0B0E30D6-36BF-4353-98B6-84429EEFCF1A}" srcOrd="0" destOrd="0" presId="urn:microsoft.com/office/officeart/2005/8/layout/chevron1"/>
    <dgm:cxn modelId="{52558B24-A478-4364-9204-0E2D59B61887}" type="presParOf" srcId="{4308A9BA-9C8C-4E88-9E69-20DD45C719CB}" destId="{A6DBF4A2-6E26-4EB8-888D-7E2705D18E1E}" srcOrd="1" destOrd="0" presId="urn:microsoft.com/office/officeart/2005/8/layout/chevron1"/>
    <dgm:cxn modelId="{A6B10E2B-B3BE-49B1-85D7-004191EA7A43}" type="presParOf" srcId="{1F622B39-29EF-45F0-8B05-526F68890C71}" destId="{00AA84CD-9D2C-45B4-9BC4-47B8D5DB2E66}" srcOrd="5" destOrd="0" presId="urn:microsoft.com/office/officeart/2005/8/layout/chevron1"/>
    <dgm:cxn modelId="{E9159828-FCDF-49E0-9FCD-086D062A8AB8}" type="presParOf" srcId="{1F622B39-29EF-45F0-8B05-526F68890C71}" destId="{78A1A5CC-C229-42D2-9AEF-6F4EECF7C909}" srcOrd="6" destOrd="0" presId="urn:microsoft.com/office/officeart/2005/8/layout/chevron1"/>
    <dgm:cxn modelId="{E148AC62-E866-4FD4-924D-498303C6C517}" type="presParOf" srcId="{78A1A5CC-C229-42D2-9AEF-6F4EECF7C909}" destId="{ED595DD7-75BE-42DB-A531-145857675A7E}" srcOrd="0" destOrd="0" presId="urn:microsoft.com/office/officeart/2005/8/layout/chevron1"/>
    <dgm:cxn modelId="{7A13BB7B-2F4E-4E70-82B6-5C2558F4CDD8}" type="presParOf" srcId="{78A1A5CC-C229-42D2-9AEF-6F4EECF7C909}" destId="{F72D3A4F-5C11-4F7C-BA01-A98E402CB2C1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FD7720-21D0-41E7-AF3F-E22FCFB4FA9B}">
      <dsp:nvSpPr>
        <dsp:cNvPr id="0" name=""/>
        <dsp:cNvSpPr/>
      </dsp:nvSpPr>
      <dsp:spPr>
        <a:xfrm>
          <a:off x="3811" y="349230"/>
          <a:ext cx="2804233" cy="1121693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Self-Assessment</a:t>
          </a:r>
        </a:p>
      </dsp:txBody>
      <dsp:txXfrm>
        <a:off x="564658" y="349230"/>
        <a:ext cx="1682540" cy="1121693"/>
      </dsp:txXfrm>
    </dsp:sp>
    <dsp:sp modelId="{151F5302-9068-4EC5-A774-38E6790296ED}">
      <dsp:nvSpPr>
        <dsp:cNvPr id="0" name=""/>
        <dsp:cNvSpPr/>
      </dsp:nvSpPr>
      <dsp:spPr>
        <a:xfrm>
          <a:off x="3811" y="1611136"/>
          <a:ext cx="2243387" cy="2699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Employees identify growth opportunities and areas of improvement.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Employers provide assessments.</a:t>
          </a:r>
        </a:p>
      </dsp:txBody>
      <dsp:txXfrm>
        <a:off x="3811" y="1611136"/>
        <a:ext cx="2243387" cy="2699340"/>
      </dsp:txXfrm>
    </dsp:sp>
    <dsp:sp modelId="{B5430594-686A-4F03-A145-0953A0B60BC7}">
      <dsp:nvSpPr>
        <dsp:cNvPr id="0" name=""/>
        <dsp:cNvSpPr/>
      </dsp:nvSpPr>
      <dsp:spPr>
        <a:xfrm>
          <a:off x="2592045" y="349230"/>
          <a:ext cx="2804233" cy="1121693"/>
        </a:xfrm>
        <a:prstGeom prst="chevron">
          <a:avLst/>
        </a:prstGeom>
        <a:solidFill>
          <a:schemeClr val="accent1">
            <a:shade val="80000"/>
            <a:hueOff val="-97677"/>
            <a:satOff val="-2454"/>
            <a:lumOff val="112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Reality Check</a:t>
          </a:r>
        </a:p>
      </dsp:txBody>
      <dsp:txXfrm>
        <a:off x="3152892" y="349230"/>
        <a:ext cx="1682540" cy="1121693"/>
      </dsp:txXfrm>
    </dsp:sp>
    <dsp:sp modelId="{23ABC34E-CD0A-4D46-B844-540848850257}">
      <dsp:nvSpPr>
        <dsp:cNvPr id="0" name=""/>
        <dsp:cNvSpPr/>
      </dsp:nvSpPr>
      <dsp:spPr>
        <a:xfrm>
          <a:off x="2592045" y="1611136"/>
          <a:ext cx="2243387" cy="2699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Employees identify the most realistic needs to develop.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Employers provide performance feedback, explain where employees fit in long-term plans, and share relevant updates.</a:t>
          </a:r>
        </a:p>
      </dsp:txBody>
      <dsp:txXfrm>
        <a:off x="2592045" y="1611136"/>
        <a:ext cx="2243387" cy="2699340"/>
      </dsp:txXfrm>
    </dsp:sp>
    <dsp:sp modelId="{0B0E30D6-36BF-4353-98B6-84429EEFCF1A}">
      <dsp:nvSpPr>
        <dsp:cNvPr id="0" name=""/>
        <dsp:cNvSpPr/>
      </dsp:nvSpPr>
      <dsp:spPr>
        <a:xfrm>
          <a:off x="5180279" y="349230"/>
          <a:ext cx="2804233" cy="1121693"/>
        </a:xfrm>
        <a:prstGeom prst="chevron">
          <a:avLst/>
        </a:prstGeom>
        <a:solidFill>
          <a:schemeClr val="accent1">
            <a:shade val="80000"/>
            <a:hueOff val="-195353"/>
            <a:satOff val="-4908"/>
            <a:lumOff val="225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Goal Setting</a:t>
          </a:r>
        </a:p>
      </dsp:txBody>
      <dsp:txXfrm>
        <a:off x="5741126" y="349230"/>
        <a:ext cx="1682540" cy="1121693"/>
      </dsp:txXfrm>
    </dsp:sp>
    <dsp:sp modelId="{A6DBF4A2-6E26-4EB8-888D-7E2705D18E1E}">
      <dsp:nvSpPr>
        <dsp:cNvPr id="0" name=""/>
        <dsp:cNvSpPr/>
      </dsp:nvSpPr>
      <dsp:spPr>
        <a:xfrm>
          <a:off x="5180279" y="1611136"/>
          <a:ext cx="2243387" cy="2699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Employees identify specific goals and measures of goal progress.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Employers ensure employees’ goals are SMART and commit to helping employees reach their goals.</a:t>
          </a:r>
        </a:p>
      </dsp:txBody>
      <dsp:txXfrm>
        <a:off x="5180279" y="1611136"/>
        <a:ext cx="2243387" cy="2699340"/>
      </dsp:txXfrm>
    </dsp:sp>
    <dsp:sp modelId="{ED595DD7-75BE-42DB-A531-145857675A7E}">
      <dsp:nvSpPr>
        <dsp:cNvPr id="0" name=""/>
        <dsp:cNvSpPr/>
      </dsp:nvSpPr>
      <dsp:spPr>
        <a:xfrm>
          <a:off x="7768512" y="349230"/>
          <a:ext cx="2804233" cy="1121693"/>
        </a:xfrm>
        <a:prstGeom prst="chevron">
          <a:avLst/>
        </a:prstGeom>
        <a:solidFill>
          <a:schemeClr val="accent1">
            <a:shade val="80000"/>
            <a:hueOff val="-293030"/>
            <a:satOff val="-7362"/>
            <a:lumOff val="338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Action Planning</a:t>
          </a:r>
        </a:p>
      </dsp:txBody>
      <dsp:txXfrm>
        <a:off x="8329359" y="349230"/>
        <a:ext cx="1682540" cy="1121693"/>
      </dsp:txXfrm>
    </dsp:sp>
    <dsp:sp modelId="{F72D3A4F-5C11-4F7C-BA01-A98E402CB2C1}">
      <dsp:nvSpPr>
        <dsp:cNvPr id="0" name=""/>
        <dsp:cNvSpPr/>
      </dsp:nvSpPr>
      <dsp:spPr>
        <a:xfrm>
          <a:off x="7768512" y="1611136"/>
          <a:ext cx="2243387" cy="2699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Employees identify and prioritize the steps and timetable to reach their goals.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Employers identify resources, such as additional assessments, courses, job experiences, and relationships.</a:t>
          </a:r>
        </a:p>
      </dsp:txBody>
      <dsp:txXfrm>
        <a:off x="7768512" y="1611136"/>
        <a:ext cx="2243387" cy="2699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34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79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40594" lvl="1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46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39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033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15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68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40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Development </a:t>
            </a:r>
            <a:r>
              <a:rPr lang="en-US"/>
              <a:t>Planning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29831267-5CAE-41B8-A1CC-66FE1628A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437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79EE808-85F9-455B-B8F9-FBE90075F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C89DCC09-ED44-478A-8F79-A02EBAF7A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8E2E2454-5C03-4173-B8FE-1AB94658D4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2E8C684E-09F3-4317-A7D3-3D18C3593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C5505EC4-4943-4963-98E8-69AF3FDF0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4562C7B8-8AFB-4DDB-B72F-284990D5C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C3443E48-282C-4250-A466-0EC71FB9E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E1DA5A47-4EF3-4987-A0B2-0D48C0300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B97C0249-6965-4479-85DD-65D339807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593CC77F-968A-4E39-A274-8278279149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1238E5CF-CAEC-4B5C-9DB6-A40F03FB3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BBD96636-6E63-4D65-A35C-92653FC48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8D56D53D-1432-4D95-B0DD-3799916FD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415107AD-3A21-4847-8F6C-C40629276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74B4AC16-93AF-4037-B469-BD1BAB95C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57AEC385-0F84-4743-A483-0E9711446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90B47478-85F0-4BCA-9C98-48B633FD5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C8F8E9C6-76DE-42DF-9CD7-B9789CDE1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660FFC41-5F89-4B42-913F-7FB178063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1B956442-7A16-4B5B-908F-D69FC0A93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4">
              <a:extLst>
                <a:ext uri="{FF2B5EF4-FFF2-40B4-BE49-F238E27FC236}">
                  <a16:creationId xmlns:a16="http://schemas.microsoft.com/office/drawing/2014/main" id="{B54D797E-632B-4287-907B-A96D2CCBF4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5">
              <a:extLst>
                <a:ext uri="{FF2B5EF4-FFF2-40B4-BE49-F238E27FC236}">
                  <a16:creationId xmlns:a16="http://schemas.microsoft.com/office/drawing/2014/main" id="{BF7D9703-D82B-498D-AA68-475F298FA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8D580F2-1EDA-4B5F-98EB-EF8F18E9B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E0F2EADF-2A67-482F-B290-DED5172BB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65" name="Isosceles Triangle 22">
              <a:extLst>
                <a:ext uri="{FF2B5EF4-FFF2-40B4-BE49-F238E27FC236}">
                  <a16:creationId xmlns:a16="http://schemas.microsoft.com/office/drawing/2014/main" id="{39BCFDA0-B04D-4835-A135-02F8969F3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6DD3C0B8-C176-40C2-93F5-670E2BAC7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dirty="0"/>
              <a:t>Development Planning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>
            <a:normAutofit/>
          </a:bodyPr>
          <a:lstStyle/>
          <a:p>
            <a:r>
              <a:rPr lang="en-US" sz="2000" dirty="0"/>
              <a:t>Development opportunities can help companies gain a competitive advantage.</a:t>
            </a:r>
          </a:p>
          <a:p>
            <a:r>
              <a:rPr lang="en-US" sz="2000" dirty="0"/>
              <a:t>A </a:t>
            </a:r>
            <a:r>
              <a:rPr lang="en-US" sz="2000" b="1" dirty="0"/>
              <a:t>development planning system</a:t>
            </a:r>
            <a:r>
              <a:rPr lang="en-US" sz="2000" dirty="0"/>
              <a:t> is designed to retain and motivate employees by attempting to meet their development needs. </a:t>
            </a:r>
          </a:p>
        </p:txBody>
      </p:sp>
    </p:spTree>
    <p:extLst>
      <p:ext uri="{BB962C8B-B14F-4D97-AF65-F5344CB8AC3E}">
        <p14:creationId xmlns:p14="http://schemas.microsoft.com/office/powerpoint/2010/main" val="5468865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5B5504F5-A44D-4727-B62D-D306EE4C0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42E83A18-C907-44D5-83DF-CFB181254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E845C857-E334-431F-9264-4BEF01228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426C9BD9-ECC0-4C60-87C1-D07F8F075A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7FBDFA8E-61C4-4F76-819E-308A16DEE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761F1C21-70B1-4D4E-831C-75DB8E7EA9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FD6B914E-6122-42BE-91C5-72FA400D02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25950DE0-F9E4-4487-93B8-F6FDB00B2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319D2307-45E1-4592-8192-9C9102D4E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1A93A333-9537-4DEC-A527-7733E1096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76DEF779-F072-40FD-A3BF-84E3B8C6D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6861570E-EBF4-48B8-AB90-2A40B5228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68EF8EC2-E3C0-4C22-B1B8-6E30AC244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AC3BE00B-705F-42C6-94CE-E89B1FA4E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F23249F0-6642-4CDD-B89B-7EC0C254A7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9E5173CD-2C19-40D0-B444-CF38FF2207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C46A9203-B0FB-426A-9F90-6953A96AE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F0B66C88-C270-4AE6-B12C-71CFC5F1E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9113790B-9AB2-45C0-85DD-4E73038947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36488705-890C-4BDD-AC3C-9807F6A6E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CCF65277-1D63-4A4A-957E-9F12111D91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AD6DFDD0-50F6-498B-A4E6-DC6D9A7952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2A5D777-C3C4-4D83-B4A3-0C83DBE1CB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80A9110-3349-42C1-8186-CB70C1FD4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22">
              <a:extLst>
                <a:ext uri="{FF2B5EF4-FFF2-40B4-BE49-F238E27FC236}">
                  <a16:creationId xmlns:a16="http://schemas.microsoft.com/office/drawing/2014/main" id="{4F5EDCDF-C218-4482-A13E-8CFB87D0D0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3EB8EB4B-9F73-4DB2-B849-B88E0435D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FCD3BD68-A2BE-4F28-8D13-170B8CF5A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b="0" i="0" kern="1200" cap="none" spc="-15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Steps of the Development Planning Process</a:t>
            </a:r>
          </a:p>
        </p:txBody>
      </p:sp>
      <p:graphicFrame>
        <p:nvGraphicFramePr>
          <p:cNvPr id="2" name="Diagram 1" descr="The development planning process involves four primary steps:&#10;Self-Assessment&#10;Employees identify growth opportunities and areas of improvement.&#10;Employers provide assessments.&#10;Reality Check&#10;Employees identify the needs that are most realistic to develop.&#10;Employers provide feedback about employees’ performance, communicate where employees fit in long-term plans, and share changes in the industry, profession, or company.&#10;Goal Setting&#10;Employees identify specific goals and measures of goal progress.&#10;Employers ensure employees’ goals are SMART and commit to helping employees reach their goals.&#10;Action Planning&#10;Employees identify and prioritize the steps and timetable to reach their goals. &#10;Employers identify resources, including additional assessments, courses, job experiences, and relationships.">
            <a:extLst>
              <a:ext uri="{FF2B5EF4-FFF2-40B4-BE49-F238E27FC236}">
                <a16:creationId xmlns:a16="http://schemas.microsoft.com/office/drawing/2014/main" id="{BCF04334-365D-4D6F-A76D-9A7F97742D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0234650"/>
              </p:ext>
            </p:extLst>
          </p:nvPr>
        </p:nvGraphicFramePr>
        <p:xfrm>
          <a:off x="807722" y="1990976"/>
          <a:ext cx="10576558" cy="4659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07289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6" y="841375"/>
            <a:ext cx="7772400" cy="1564654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Self-Assessment</a:t>
            </a: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7772400" cy="3802762"/>
          </a:xfrm>
        </p:spPr>
        <p:txBody>
          <a:bodyPr anchor="t">
            <a:normAutofit/>
          </a:bodyPr>
          <a:lstStyle/>
          <a:p>
            <a:r>
              <a:rPr lang="en-US" sz="2000" b="1" dirty="0"/>
              <a:t>Self-assessment</a:t>
            </a:r>
            <a:r>
              <a:rPr lang="en-US" sz="2000" dirty="0"/>
              <a:t> is the self-directed process of determining one’s career interests, values, aptitudes, and behavioral tendencies. </a:t>
            </a:r>
          </a:p>
          <a:p>
            <a:r>
              <a:rPr lang="en-US" sz="2000" dirty="0"/>
              <a:t>It often involves psychological tests such as the NEO Personality Inventory (NEO-PI). </a:t>
            </a:r>
          </a:p>
          <a:p>
            <a:r>
              <a:rPr lang="en-US" sz="2000" dirty="0"/>
              <a:t>The results can be used (with caution) to identify development needs and opportunities.</a:t>
            </a:r>
          </a:p>
        </p:txBody>
      </p:sp>
    </p:spTree>
    <p:extLst>
      <p:ext uri="{BB962C8B-B14F-4D97-AF65-F5344CB8AC3E}">
        <p14:creationId xmlns:p14="http://schemas.microsoft.com/office/powerpoint/2010/main" val="345105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373157-AEE3-4A2B-97F2-A3C700C1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/>
          </a:bodyPr>
          <a:lstStyle/>
          <a:p>
            <a:r>
              <a:rPr lang="en-US" dirty="0"/>
              <a:t>Reality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sz="2000" b="1" dirty="0"/>
              <a:t>Reality check </a:t>
            </a:r>
            <a:r>
              <a:rPr lang="en-US" sz="2000" dirty="0"/>
              <a:t>refers</a:t>
            </a:r>
            <a:r>
              <a:rPr lang="en-US" sz="2000" b="1" dirty="0"/>
              <a:t> </a:t>
            </a:r>
            <a:r>
              <a:rPr lang="en-US" sz="2000" dirty="0"/>
              <a:t>to</a:t>
            </a:r>
            <a:r>
              <a:rPr lang="en-US" sz="2000" b="1" dirty="0"/>
              <a:t> </a:t>
            </a:r>
            <a:r>
              <a:rPr lang="en-US" sz="2000" dirty="0"/>
              <a:t>the feedback employees receive about how their KSAOs are evaluated and where they fit into the company’s future plans. </a:t>
            </a:r>
          </a:p>
          <a:p>
            <a:r>
              <a:rPr lang="en-US" sz="2000" dirty="0"/>
              <a:t>Employees can receive feedback from their manager through the formal appraisal process or through </a:t>
            </a:r>
            <a:r>
              <a:rPr lang="en-US" sz="2000" b="1" dirty="0"/>
              <a:t>360-degree feedback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751383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Goal Setting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en-US" sz="2000" dirty="0"/>
              <a:t>Through </a:t>
            </a:r>
            <a:r>
              <a:rPr lang="en-US" sz="2000" b="1" dirty="0"/>
              <a:t>goal setting</a:t>
            </a:r>
            <a:r>
              <a:rPr lang="en-US" sz="2000" dirty="0"/>
              <a:t>, employees create short- and long-term goals to direct and motivate their development efforts. </a:t>
            </a:r>
          </a:p>
          <a:p>
            <a:r>
              <a:rPr lang="en-US" sz="2000" dirty="0"/>
              <a:t>These goals usually relate to securing a new position, moving to a new work setting, acquiring new skills, and applying skills to meet a business need. </a:t>
            </a:r>
          </a:p>
        </p:txBody>
      </p:sp>
    </p:spTree>
    <p:extLst>
      <p:ext uri="{BB962C8B-B14F-4D97-AF65-F5344CB8AC3E}">
        <p14:creationId xmlns:p14="http://schemas.microsoft.com/office/powerpoint/2010/main" val="122171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Action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en-US" sz="2000" dirty="0"/>
              <a:t>An </a:t>
            </a:r>
            <a:r>
              <a:rPr lang="en-US" sz="2000" b="1" dirty="0"/>
              <a:t>action plan </a:t>
            </a:r>
            <a:r>
              <a:rPr lang="en-US" sz="2000" dirty="0"/>
              <a:t>is a written strategy that outlines how employees will reach a development goal. </a:t>
            </a:r>
          </a:p>
          <a:p>
            <a:r>
              <a:rPr lang="en-US" sz="2000" dirty="0"/>
              <a:t>The plan identifies and prioritizes the specific steps that employees will need to take to achieve the stated objective. </a:t>
            </a:r>
          </a:p>
          <a:p>
            <a:r>
              <a:rPr lang="en-US" sz="2000" dirty="0"/>
              <a:t>These plans can be used as both a learning tool and an evaluation tool.</a:t>
            </a:r>
          </a:p>
        </p:txBody>
      </p:sp>
    </p:spTree>
    <p:extLst>
      <p:ext uri="{BB962C8B-B14F-4D97-AF65-F5344CB8AC3E}">
        <p14:creationId xmlns:p14="http://schemas.microsoft.com/office/powerpoint/2010/main" val="2889108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8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" name="Group 29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9" name="Rectangle 34">
            <a:extLst>
              <a:ext uri="{FF2B5EF4-FFF2-40B4-BE49-F238E27FC236}">
                <a16:creationId xmlns:a16="http://schemas.microsoft.com/office/drawing/2014/main" id="{1376FE6E-3875-4BA3-BFD3-1C83AE033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6">
            <a:extLst>
              <a:ext uri="{FF2B5EF4-FFF2-40B4-BE49-F238E27FC236}">
                <a16:creationId xmlns:a16="http://schemas.microsoft.com/office/drawing/2014/main" id="{8DF80DFC-0DAA-4D9C-8708-26E7744A4B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id="{7E93B5CF-DC1B-4064-90CA-0640ACCBB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">
              <a:extLst>
                <a:ext uri="{FF2B5EF4-FFF2-40B4-BE49-F238E27FC236}">
                  <a16:creationId xmlns:a16="http://schemas.microsoft.com/office/drawing/2014/main" id="{487309AD-9F54-464C-9D5C-F9150E22CE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">
              <a:extLst>
                <a:ext uri="{FF2B5EF4-FFF2-40B4-BE49-F238E27FC236}">
                  <a16:creationId xmlns:a16="http://schemas.microsoft.com/office/drawing/2014/main" id="{6BC9C62A-C653-4416-B29F-2B8637B75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">
              <a:extLst>
                <a:ext uri="{FF2B5EF4-FFF2-40B4-BE49-F238E27FC236}">
                  <a16:creationId xmlns:a16="http://schemas.microsoft.com/office/drawing/2014/main" id="{8E22D742-5156-4D69-B462-2E99F39FF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9">
              <a:extLst>
                <a:ext uri="{FF2B5EF4-FFF2-40B4-BE49-F238E27FC236}">
                  <a16:creationId xmlns:a16="http://schemas.microsoft.com/office/drawing/2014/main" id="{D61B1907-60B8-4FC1-98EA-DEB3F1DAC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0">
              <a:extLst>
                <a:ext uri="{FF2B5EF4-FFF2-40B4-BE49-F238E27FC236}">
                  <a16:creationId xmlns:a16="http://schemas.microsoft.com/office/drawing/2014/main" id="{F14EF8A0-ED07-4B22-8F80-7513143E70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1">
              <a:extLst>
                <a:ext uri="{FF2B5EF4-FFF2-40B4-BE49-F238E27FC236}">
                  <a16:creationId xmlns:a16="http://schemas.microsoft.com/office/drawing/2014/main" id="{550E6AEB-8B09-481B-B233-A8D35A885A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2">
              <a:extLst>
                <a:ext uri="{FF2B5EF4-FFF2-40B4-BE49-F238E27FC236}">
                  <a16:creationId xmlns:a16="http://schemas.microsoft.com/office/drawing/2014/main" id="{BC1C3702-CA3C-4D58-AA87-0A1981493B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3">
              <a:extLst>
                <a:ext uri="{FF2B5EF4-FFF2-40B4-BE49-F238E27FC236}">
                  <a16:creationId xmlns:a16="http://schemas.microsoft.com/office/drawing/2014/main" id="{2B883B1C-B586-4A3F-9E1B-EF85AF6AF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4">
              <a:extLst>
                <a:ext uri="{FF2B5EF4-FFF2-40B4-BE49-F238E27FC236}">
                  <a16:creationId xmlns:a16="http://schemas.microsoft.com/office/drawing/2014/main" id="{9297B2A8-7568-46B9-ACCF-30568CF41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5">
              <a:extLst>
                <a:ext uri="{FF2B5EF4-FFF2-40B4-BE49-F238E27FC236}">
                  <a16:creationId xmlns:a16="http://schemas.microsoft.com/office/drawing/2014/main" id="{5C254FE3-EC1A-44F0-B752-2354791B6B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6">
              <a:extLst>
                <a:ext uri="{FF2B5EF4-FFF2-40B4-BE49-F238E27FC236}">
                  <a16:creationId xmlns:a16="http://schemas.microsoft.com/office/drawing/2014/main" id="{E16AC1BB-5503-4804-99EE-E958D42C3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7">
              <a:extLst>
                <a:ext uri="{FF2B5EF4-FFF2-40B4-BE49-F238E27FC236}">
                  <a16:creationId xmlns:a16="http://schemas.microsoft.com/office/drawing/2014/main" id="{60687E84-3245-4B30-9488-74D33E9E5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8">
              <a:extLst>
                <a:ext uri="{FF2B5EF4-FFF2-40B4-BE49-F238E27FC236}">
                  <a16:creationId xmlns:a16="http://schemas.microsoft.com/office/drawing/2014/main" id="{EDF0E227-412B-4AFB-952B-21EE1EC50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9">
              <a:extLst>
                <a:ext uri="{FF2B5EF4-FFF2-40B4-BE49-F238E27FC236}">
                  <a16:creationId xmlns:a16="http://schemas.microsoft.com/office/drawing/2014/main" id="{D0D51459-1816-4501-BFB8-11D89FCE7A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20">
              <a:extLst>
                <a:ext uri="{FF2B5EF4-FFF2-40B4-BE49-F238E27FC236}">
                  <a16:creationId xmlns:a16="http://schemas.microsoft.com/office/drawing/2014/main" id="{EEF2FE98-05EB-4725-ACCF-C52D5DF977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21">
              <a:extLst>
                <a:ext uri="{FF2B5EF4-FFF2-40B4-BE49-F238E27FC236}">
                  <a16:creationId xmlns:a16="http://schemas.microsoft.com/office/drawing/2014/main" id="{36AE0C8D-3882-4E4C-8B0A-D2BF187A0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22">
              <a:extLst>
                <a:ext uri="{FF2B5EF4-FFF2-40B4-BE49-F238E27FC236}">
                  <a16:creationId xmlns:a16="http://schemas.microsoft.com/office/drawing/2014/main" id="{26FB5F9D-B512-421F-8071-88C359958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23">
              <a:extLst>
                <a:ext uri="{FF2B5EF4-FFF2-40B4-BE49-F238E27FC236}">
                  <a16:creationId xmlns:a16="http://schemas.microsoft.com/office/drawing/2014/main" id="{C6E4F7F4-DB5A-47A2-8745-C154D0E938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1" name="Rectangle 57">
            <a:extLst>
              <a:ext uri="{FF2B5EF4-FFF2-40B4-BE49-F238E27FC236}">
                <a16:creationId xmlns:a16="http://schemas.microsoft.com/office/drawing/2014/main" id="{65AB87A9-8B9A-4793-87D4-AE126DADD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0" y="-6706"/>
            <a:ext cx="6749049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Group 59">
            <a:extLst>
              <a:ext uri="{FF2B5EF4-FFF2-40B4-BE49-F238E27FC236}">
                <a16:creationId xmlns:a16="http://schemas.microsoft.com/office/drawing/2014/main" id="{737607C9-4B59-4CB6-AE2D-C25102D55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62312" y="1186483"/>
            <a:ext cx="3822597" cy="4477933"/>
            <a:chOff x="807084" y="1186483"/>
            <a:chExt cx="3822597" cy="4477933"/>
          </a:xfrm>
        </p:grpSpPr>
        <p:sp>
          <p:nvSpPr>
            <p:cNvPr id="83" name="Rectangle 60">
              <a:extLst>
                <a:ext uri="{FF2B5EF4-FFF2-40B4-BE49-F238E27FC236}">
                  <a16:creationId xmlns:a16="http://schemas.microsoft.com/office/drawing/2014/main" id="{91458B88-1946-4006-9355-59CDC73C0B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Isosceles Triangle 39">
              <a:extLst>
                <a:ext uri="{FF2B5EF4-FFF2-40B4-BE49-F238E27FC236}">
                  <a16:creationId xmlns:a16="http://schemas.microsoft.com/office/drawing/2014/main" id="{E93D5CDB-D8FE-4E91-A168-F8A5603DC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2">
              <a:extLst>
                <a:ext uri="{FF2B5EF4-FFF2-40B4-BE49-F238E27FC236}">
                  <a16:creationId xmlns:a16="http://schemas.microsoft.com/office/drawing/2014/main" id="{D1EE5B02-AD0B-4340-AD50-196911128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C95AFAD-FDA2-4A92-B7E4-F9401285F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643" y="2075504"/>
            <a:ext cx="3654569" cy="204272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Example of a Development Plan</a:t>
            </a:r>
          </a:p>
        </p:txBody>
      </p:sp>
      <p:pic>
        <p:nvPicPr>
          <p:cNvPr id="4" name="Content Placeholder 3" descr="Development plans usually include descriptions of strengths and weaknesses, career goals, and development activities for reaching a career goal.">
            <a:extLst>
              <a:ext uri="{FF2B5EF4-FFF2-40B4-BE49-F238E27FC236}">
                <a16:creationId xmlns:a16="http://schemas.microsoft.com/office/drawing/2014/main" id="{2ADE93DE-87CD-4FE6-B5BD-C4308360D6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410118" y="323648"/>
            <a:ext cx="5927843" cy="6223456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5047081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354</Words>
  <Application>Microsoft Office PowerPoint</Application>
  <PresentationFormat>Widescreen</PresentationFormat>
  <Paragraphs>40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Rockwell</vt:lpstr>
      <vt:lpstr>Wingdings</vt:lpstr>
      <vt:lpstr>Atlas</vt:lpstr>
      <vt:lpstr>Development Planning Process</vt:lpstr>
      <vt:lpstr>Development Planning Systems</vt:lpstr>
      <vt:lpstr>Steps of the Development Planning Process</vt:lpstr>
      <vt:lpstr>Self-Assessment</vt:lpstr>
      <vt:lpstr>Reality Check</vt:lpstr>
      <vt:lpstr>Goal Setting</vt:lpstr>
      <vt:lpstr>Action Planning</vt:lpstr>
      <vt:lpstr>Example of a Development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41</cp:revision>
  <cp:lastPrinted>2021-06-14T20:23:11Z</cp:lastPrinted>
  <dcterms:created xsi:type="dcterms:W3CDTF">2021-02-10T03:24:09Z</dcterms:created>
  <dcterms:modified xsi:type="dcterms:W3CDTF">2021-06-16T22:36:53Z</dcterms:modified>
</cp:coreProperties>
</file>