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304" r:id="rId3"/>
    <p:sldId id="301" r:id="rId4"/>
    <p:sldId id="302" r:id="rId5"/>
    <p:sldId id="303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2608" autoAdjust="0"/>
  </p:normalViewPr>
  <p:slideViewPr>
    <p:cSldViewPr snapToGrid="0">
      <p:cViewPr varScale="1">
        <p:scale>
          <a:sx n="43" d="100"/>
          <a:sy n="43" d="100"/>
        </p:scale>
        <p:origin x="16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49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53F0A8-A4A3-42E2-B7A7-87F5BD78BF47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C8EADC-945F-4E53-92BA-2A9A67E45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5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8027" indent="-178027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8EADC-945F-4E53-92BA-2A9A67E45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8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822508"/>
          </a:xfrm>
        </p:spPr>
        <p:txBody>
          <a:bodyPr/>
          <a:lstStyle/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8EADC-945F-4E53-92BA-2A9A67E45E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0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8EADC-945F-4E53-92BA-2A9A67E45E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3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822508"/>
          </a:xfrm>
        </p:spPr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8EADC-945F-4E53-92BA-2A9A67E45E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48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822508"/>
          </a:xfrm>
        </p:spPr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8EADC-945F-4E53-92BA-2A9A67E45E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63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CC441-36BA-6640-B20C-2D777F228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Cross-Cultural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3D6BE-FBE0-974F-BB05-2DCB9320D4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3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6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62DDD7-83DC-422C-BB21-0E3C672C7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3988993" cy="417127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Cross-Cultural Training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2FCD7-1327-4D14-AB54-21DDDFA08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960120"/>
            <a:ext cx="6281873" cy="4171278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An </a:t>
            </a:r>
            <a:r>
              <a:rPr lang="en-US" sz="2000" b="1" dirty="0"/>
              <a:t>expatriate</a:t>
            </a:r>
            <a:r>
              <a:rPr lang="en-US" sz="2000" dirty="0"/>
              <a:t> is an employee who lives and works in another country for a period of time.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/>
              <a:t>Cross-cultural training </a:t>
            </a:r>
            <a:r>
              <a:rPr lang="en-US" sz="2000" dirty="0"/>
              <a:t>seeks to prepare expatriates and their families for living and working abroad.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This type of training usually involves 3 phases: pre-departure, on-site, and repatriation. </a:t>
            </a:r>
          </a:p>
        </p:txBody>
      </p:sp>
    </p:spTree>
    <p:extLst>
      <p:ext uri="{BB962C8B-B14F-4D97-AF65-F5344CB8AC3E}">
        <p14:creationId xmlns:p14="http://schemas.microsoft.com/office/powerpoint/2010/main" val="12530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15EF4-2169-45C7-845B-E7092BC1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Pre-Departure Phase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9391D-2212-434B-BEF8-B74E5A21D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Before leaving the country, expatriates and their families should complete training with regards to:</a:t>
            </a:r>
          </a:p>
          <a:p>
            <a:pPr lvl="1"/>
            <a:r>
              <a:rPr lang="en-US" sz="1800" dirty="0"/>
              <a:t>The host country’s language and norms, and</a:t>
            </a:r>
          </a:p>
          <a:p>
            <a:pPr lvl="1"/>
            <a:r>
              <a:rPr lang="en-US" sz="1800" dirty="0"/>
              <a:t>Housing, schools, shopping, healthcare, and recreation.</a:t>
            </a:r>
          </a:p>
          <a:p>
            <a:r>
              <a:rPr lang="en-US" sz="2000" dirty="0"/>
              <a:t>This training can be delivered using lectures, e-learning, and immersion experiences.</a:t>
            </a:r>
          </a:p>
          <a:p>
            <a:r>
              <a:rPr lang="en-US" sz="2000" dirty="0"/>
              <a:t>The design depends on </a:t>
            </a:r>
            <a:r>
              <a:rPr lang="en-US" sz="2000" b="1" dirty="0"/>
              <a:t>cultural novelty</a:t>
            </a:r>
            <a:r>
              <a:rPr lang="en-US" sz="2000" dirty="0"/>
              <a:t>, </a:t>
            </a:r>
            <a:r>
              <a:rPr lang="en-US" sz="2000" b="1" dirty="0"/>
              <a:t>job</a:t>
            </a:r>
            <a:r>
              <a:rPr lang="en-US" sz="2000" dirty="0"/>
              <a:t> </a:t>
            </a:r>
            <a:r>
              <a:rPr lang="en-US" sz="2000" b="1" dirty="0"/>
              <a:t>novelty</a:t>
            </a:r>
            <a:r>
              <a:rPr lang="en-US" sz="2000" dirty="0"/>
              <a:t>, and the level of required interaction.</a:t>
            </a:r>
          </a:p>
        </p:txBody>
      </p:sp>
    </p:spTree>
    <p:extLst>
      <p:ext uri="{BB962C8B-B14F-4D97-AF65-F5344CB8AC3E}">
        <p14:creationId xmlns:p14="http://schemas.microsoft.com/office/powerpoint/2010/main" val="349349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16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18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3D296CC-CA82-4C71-A176-6A9FECDB8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075000"/>
          </a:xfrm>
          <a:custGeom>
            <a:avLst/>
            <a:gdLst>
              <a:gd name="connsiteX0" fmla="*/ 0 w 12192000"/>
              <a:gd name="connsiteY0" fmla="*/ 0 h 2075000"/>
              <a:gd name="connsiteX1" fmla="*/ 12192000 w 12192000"/>
              <a:gd name="connsiteY1" fmla="*/ 0 h 2075000"/>
              <a:gd name="connsiteX2" fmla="*/ 12192000 w 12192000"/>
              <a:gd name="connsiteY2" fmla="*/ 558112 h 2075000"/>
              <a:gd name="connsiteX3" fmla="*/ 12192000 w 12192000"/>
              <a:gd name="connsiteY3" fmla="*/ 750237 h 2075000"/>
              <a:gd name="connsiteX4" fmla="*/ 12192000 w 12192000"/>
              <a:gd name="connsiteY4" fmla="*/ 1726055 h 2075000"/>
              <a:gd name="connsiteX5" fmla="*/ 12113803 w 12192000"/>
              <a:gd name="connsiteY5" fmla="*/ 1734338 h 2075000"/>
              <a:gd name="connsiteX6" fmla="*/ 6753597 w 12192000"/>
              <a:gd name="connsiteY6" fmla="*/ 2057895 h 2075000"/>
              <a:gd name="connsiteX7" fmla="*/ 400746 w 12192000"/>
              <a:gd name="connsiteY7" fmla="*/ 1886552 h 2075000"/>
              <a:gd name="connsiteX8" fmla="*/ 0 w 12192000"/>
              <a:gd name="connsiteY8" fmla="*/ 1849576 h 2075000"/>
              <a:gd name="connsiteX9" fmla="*/ 0 w 12192000"/>
              <a:gd name="connsiteY9" fmla="*/ 750237 h 2075000"/>
              <a:gd name="connsiteX10" fmla="*/ 0 w 12192000"/>
              <a:gd name="connsiteY10" fmla="*/ 558112 h 20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2075000">
                <a:moveTo>
                  <a:pt x="0" y="0"/>
                </a:moveTo>
                <a:lnTo>
                  <a:pt x="12192000" y="0"/>
                </a:lnTo>
                <a:lnTo>
                  <a:pt x="12192000" y="558112"/>
                </a:lnTo>
                <a:lnTo>
                  <a:pt x="12192000" y="750237"/>
                </a:lnTo>
                <a:lnTo>
                  <a:pt x="12192000" y="1726055"/>
                </a:lnTo>
                <a:lnTo>
                  <a:pt x="12113803" y="1734338"/>
                </a:lnTo>
                <a:cubicBezTo>
                  <a:pt x="10139508" y="1932287"/>
                  <a:pt x="8237152" y="2025290"/>
                  <a:pt x="6753597" y="2057895"/>
                </a:cubicBezTo>
                <a:cubicBezTo>
                  <a:pt x="4940362" y="2097744"/>
                  <a:pt x="2657278" y="2078414"/>
                  <a:pt x="400746" y="1886552"/>
                </a:cubicBezTo>
                <a:lnTo>
                  <a:pt x="0" y="1849576"/>
                </a:lnTo>
                <a:lnTo>
                  <a:pt x="0" y="750237"/>
                </a:lnTo>
                <a:lnTo>
                  <a:pt x="0" y="558112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EFBB0-827B-4DE3-BC6E-E08751341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762608"/>
            <a:ext cx="10481519" cy="1003932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On-Site Phase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0CFB3-849D-42C8-8E6D-708821070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720" y="2635976"/>
            <a:ext cx="10058400" cy="3542776"/>
          </a:xfrm>
        </p:spPr>
        <p:txBody>
          <a:bodyPr>
            <a:normAutofit/>
          </a:bodyPr>
          <a:lstStyle/>
          <a:p>
            <a:r>
              <a:rPr lang="en-US" sz="2000" dirty="0"/>
              <a:t>Once expatriates and their families arrive in the host country, they should: </a:t>
            </a:r>
          </a:p>
          <a:p>
            <a:pPr lvl="1"/>
            <a:r>
              <a:rPr lang="en-US" sz="1800" dirty="0"/>
              <a:t>Participate in formal orientation programs.</a:t>
            </a:r>
          </a:p>
          <a:p>
            <a:pPr lvl="1"/>
            <a:r>
              <a:rPr lang="en-US" sz="1800" dirty="0"/>
              <a:t>Be mentored by host country employees, and</a:t>
            </a:r>
          </a:p>
          <a:p>
            <a:pPr lvl="1"/>
            <a:r>
              <a:rPr lang="en-US" sz="1800" dirty="0"/>
              <a:t>Be encouraged to develop social connections. </a:t>
            </a:r>
          </a:p>
          <a:p>
            <a:r>
              <a:rPr lang="en-US" sz="2000" dirty="0"/>
              <a:t>More flexible arrangements can address some of the barriers to success.</a:t>
            </a:r>
          </a:p>
        </p:txBody>
      </p:sp>
    </p:spTree>
    <p:extLst>
      <p:ext uri="{BB962C8B-B14F-4D97-AF65-F5344CB8AC3E}">
        <p14:creationId xmlns:p14="http://schemas.microsoft.com/office/powerpoint/2010/main" val="2314676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6EACFA-541C-40CC-B254-295D8E492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8309802" cy="123057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Repatriation Phase</a:t>
            </a:r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D66E8-339B-4A7E-9A37-055CFE82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6" y="2249046"/>
            <a:ext cx="8203440" cy="3802762"/>
          </a:xfrm>
        </p:spPr>
        <p:txBody>
          <a:bodyPr anchor="t">
            <a:normAutofit/>
          </a:bodyPr>
          <a:lstStyle/>
          <a:p>
            <a:r>
              <a:rPr lang="en-US" sz="2000" b="1" dirty="0"/>
              <a:t>Repatriation</a:t>
            </a:r>
            <a:r>
              <a:rPr lang="en-US" sz="2000" dirty="0"/>
              <a:t> is the process of preparing expatriates to return to their home country.</a:t>
            </a:r>
          </a:p>
          <a:p>
            <a:r>
              <a:rPr lang="en-US" sz="2000" dirty="0"/>
              <a:t>To combat the stress of </a:t>
            </a:r>
            <a:r>
              <a:rPr lang="en-US" sz="2000" b="1" dirty="0"/>
              <a:t>reentry shock</a:t>
            </a:r>
            <a:r>
              <a:rPr lang="en-US" sz="2000" dirty="0"/>
              <a:t>, they should be:</a:t>
            </a:r>
          </a:p>
          <a:p>
            <a:pPr lvl="1"/>
            <a:r>
              <a:rPr lang="en-US" sz="1800" dirty="0"/>
              <a:t>Taught to self-manage the process,</a:t>
            </a:r>
          </a:p>
          <a:p>
            <a:pPr lvl="1"/>
            <a:r>
              <a:rPr lang="en-US" sz="1800" dirty="0"/>
              <a:t>Informed of current events, and </a:t>
            </a:r>
          </a:p>
          <a:p>
            <a:pPr lvl="1"/>
            <a:r>
              <a:rPr lang="en-US" sz="1800" dirty="0"/>
              <a:t>Targeted for career planning check-ins.</a:t>
            </a:r>
          </a:p>
        </p:txBody>
      </p:sp>
    </p:spTree>
    <p:extLst>
      <p:ext uri="{BB962C8B-B14F-4D97-AF65-F5344CB8AC3E}">
        <p14:creationId xmlns:p14="http://schemas.microsoft.com/office/powerpoint/2010/main" val="420794292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222</Words>
  <Application>Microsoft Office PowerPoint</Application>
  <PresentationFormat>Widescreen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Rockwell</vt:lpstr>
      <vt:lpstr>Wingdings</vt:lpstr>
      <vt:lpstr>Atlas</vt:lpstr>
      <vt:lpstr>Cross-Cultural Training</vt:lpstr>
      <vt:lpstr>Cross-Cultural Training Defined</vt:lpstr>
      <vt:lpstr>Pre-Departure Phase</vt:lpstr>
      <vt:lpstr>On-Site Phase </vt:lpstr>
      <vt:lpstr>Repatriation Phase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and T&amp;D</dc:title>
  <dc:creator>Quarton, Amy J.</dc:creator>
  <cp:lastModifiedBy>Quarton, Amy J.</cp:lastModifiedBy>
  <cp:revision>48</cp:revision>
  <cp:lastPrinted>2021-07-23T17:27:45Z</cp:lastPrinted>
  <dcterms:created xsi:type="dcterms:W3CDTF">2021-02-10T03:24:09Z</dcterms:created>
  <dcterms:modified xsi:type="dcterms:W3CDTF">2021-07-25T08:26:39Z</dcterms:modified>
</cp:coreProperties>
</file>