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62" r:id="rId3"/>
    <p:sldId id="263" r:id="rId4"/>
    <p:sldId id="265"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906" autoAdjust="0"/>
  </p:normalViewPr>
  <p:slideViewPr>
    <p:cSldViewPr snapToGrid="0">
      <p:cViewPr varScale="1">
        <p:scale>
          <a:sx n="44" d="100"/>
          <a:sy n="44" d="100"/>
        </p:scale>
        <p:origin x="1578" y="42"/>
      </p:cViewPr>
      <p:guideLst/>
    </p:cSldViewPr>
  </p:slideViewPr>
  <p:notesTextViewPr>
    <p:cViewPr>
      <p:scale>
        <a:sx n="1" d="1"/>
        <a:sy n="1" d="1"/>
      </p:scale>
      <p:origin x="0" y="0"/>
    </p:cViewPr>
  </p:notesTextViewPr>
  <p:notesViewPr>
    <p:cSldViewPr snapToGrid="0">
      <p:cViewPr varScale="1">
        <p:scale>
          <a:sx n="65" d="100"/>
          <a:sy n="65" d="100"/>
        </p:scale>
        <p:origin x="247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84AA41-94A4-4940-BC59-DF16F5E1BD56}" type="doc">
      <dgm:prSet loTypeId="urn:microsoft.com/office/officeart/2005/8/layout/default" loCatId="list" qsTypeId="urn:microsoft.com/office/officeart/2005/8/quickstyle/simple2" qsCatId="simple" csTypeId="urn:microsoft.com/office/officeart/2005/8/colors/accent1_3" csCatId="accent1" phldr="1"/>
      <dgm:spPr/>
      <dgm:t>
        <a:bodyPr/>
        <a:lstStyle/>
        <a:p>
          <a:endParaRPr lang="en-US"/>
        </a:p>
      </dgm:t>
    </dgm:pt>
    <dgm:pt modelId="{299090C8-7446-4FA7-9404-5AB7EBF61FC4}">
      <dgm:prSet custT="1"/>
      <dgm:spPr/>
      <dgm:t>
        <a:bodyPr lIns="182880" tIns="182880" rIns="182880" bIns="182880"/>
        <a:lstStyle/>
        <a:p>
          <a:r>
            <a:rPr lang="en-US" sz="2000" b="1" dirty="0">
              <a:solidFill>
                <a:schemeClr val="tx1"/>
              </a:solidFill>
            </a:rPr>
            <a:t>Descriptive analytics</a:t>
          </a:r>
          <a:r>
            <a:rPr lang="en-US" sz="2000" dirty="0">
              <a:solidFill>
                <a:schemeClr val="tx1"/>
              </a:solidFill>
            </a:rPr>
            <a:t> seeks to summarize data.</a:t>
          </a:r>
        </a:p>
      </dgm:t>
    </dgm:pt>
    <dgm:pt modelId="{59E1B40D-2030-49C7-956B-D2597BFE01D1}" type="parTrans" cxnId="{98D0D45F-DA94-4AC6-B24C-A227960EB232}">
      <dgm:prSet/>
      <dgm:spPr/>
      <dgm:t>
        <a:bodyPr/>
        <a:lstStyle/>
        <a:p>
          <a:endParaRPr lang="en-US" sz="2000">
            <a:solidFill>
              <a:schemeClr val="tx1"/>
            </a:solidFill>
          </a:endParaRPr>
        </a:p>
      </dgm:t>
    </dgm:pt>
    <dgm:pt modelId="{353FD220-0D41-41FC-9873-8F93D9E4F1AA}" type="sibTrans" cxnId="{98D0D45F-DA94-4AC6-B24C-A227960EB232}">
      <dgm:prSet/>
      <dgm:spPr/>
      <dgm:t>
        <a:bodyPr/>
        <a:lstStyle/>
        <a:p>
          <a:endParaRPr lang="en-US" sz="2000">
            <a:solidFill>
              <a:schemeClr val="tx1"/>
            </a:solidFill>
          </a:endParaRPr>
        </a:p>
      </dgm:t>
    </dgm:pt>
    <dgm:pt modelId="{30D74E36-E5DD-4ECF-B339-941BDED130FD}">
      <dgm:prSet custT="1"/>
      <dgm:spPr/>
      <dgm:t>
        <a:bodyPr lIns="182880" tIns="182880" rIns="182880" bIns="182880"/>
        <a:lstStyle/>
        <a:p>
          <a:r>
            <a:rPr lang="en-US" sz="2000" b="1" dirty="0">
              <a:solidFill>
                <a:schemeClr val="tx1"/>
              </a:solidFill>
            </a:rPr>
            <a:t>Predictive analytics </a:t>
          </a:r>
          <a:r>
            <a:rPr lang="en-US" sz="2000" dirty="0">
              <a:solidFill>
                <a:schemeClr val="tx1"/>
              </a:solidFill>
            </a:rPr>
            <a:t>tries to make predictions based on the past.</a:t>
          </a:r>
        </a:p>
      </dgm:t>
    </dgm:pt>
    <dgm:pt modelId="{B68CB51C-7F0C-4DB5-8178-5C76823F99C2}" type="parTrans" cxnId="{B7E12CAA-E090-40E6-AB9E-222B259C6D30}">
      <dgm:prSet/>
      <dgm:spPr/>
      <dgm:t>
        <a:bodyPr/>
        <a:lstStyle/>
        <a:p>
          <a:endParaRPr lang="en-US" sz="2000">
            <a:solidFill>
              <a:schemeClr val="tx1"/>
            </a:solidFill>
          </a:endParaRPr>
        </a:p>
      </dgm:t>
    </dgm:pt>
    <dgm:pt modelId="{73A396AA-677F-4B50-8967-1A3D2FC5BC8B}" type="sibTrans" cxnId="{B7E12CAA-E090-40E6-AB9E-222B259C6D30}">
      <dgm:prSet/>
      <dgm:spPr/>
      <dgm:t>
        <a:bodyPr/>
        <a:lstStyle/>
        <a:p>
          <a:endParaRPr lang="en-US" sz="2000">
            <a:solidFill>
              <a:schemeClr val="tx1"/>
            </a:solidFill>
          </a:endParaRPr>
        </a:p>
      </dgm:t>
    </dgm:pt>
    <dgm:pt modelId="{DB607F6E-EBB3-4556-852F-3132D02FE2E1}">
      <dgm:prSet custT="1"/>
      <dgm:spPr/>
      <dgm:t>
        <a:bodyPr lIns="182880" tIns="182880" rIns="182880" bIns="182880"/>
        <a:lstStyle/>
        <a:p>
          <a:r>
            <a:rPr lang="en-US" sz="2000" b="1" dirty="0">
              <a:solidFill>
                <a:schemeClr val="tx1"/>
              </a:solidFill>
            </a:rPr>
            <a:t>Diagnostic analytics</a:t>
          </a:r>
          <a:r>
            <a:rPr lang="en-US" sz="2000" dirty="0">
              <a:solidFill>
                <a:schemeClr val="tx1"/>
              </a:solidFill>
            </a:rPr>
            <a:t> attempts to understand problems.</a:t>
          </a:r>
        </a:p>
      </dgm:t>
    </dgm:pt>
    <dgm:pt modelId="{AA71442E-0D19-4F09-AF86-1981FFD2531F}" type="parTrans" cxnId="{99C3EF43-958F-41D0-A80F-D41520D4EDD9}">
      <dgm:prSet/>
      <dgm:spPr/>
      <dgm:t>
        <a:bodyPr/>
        <a:lstStyle/>
        <a:p>
          <a:endParaRPr lang="en-US" sz="2000">
            <a:solidFill>
              <a:schemeClr val="tx1"/>
            </a:solidFill>
          </a:endParaRPr>
        </a:p>
      </dgm:t>
    </dgm:pt>
    <dgm:pt modelId="{182C9AE0-6FD6-4852-865E-CF890863DA48}" type="sibTrans" cxnId="{99C3EF43-958F-41D0-A80F-D41520D4EDD9}">
      <dgm:prSet/>
      <dgm:spPr/>
      <dgm:t>
        <a:bodyPr/>
        <a:lstStyle/>
        <a:p>
          <a:endParaRPr lang="en-US" sz="2000">
            <a:solidFill>
              <a:schemeClr val="tx1"/>
            </a:solidFill>
          </a:endParaRPr>
        </a:p>
      </dgm:t>
    </dgm:pt>
    <dgm:pt modelId="{E374695F-58B2-4336-B0C1-CC119330F391}">
      <dgm:prSet custT="1"/>
      <dgm:spPr/>
      <dgm:t>
        <a:bodyPr lIns="182880" tIns="182880" rIns="182880" bIns="182880"/>
        <a:lstStyle/>
        <a:p>
          <a:r>
            <a:rPr lang="en-US" sz="2000" b="1" dirty="0">
              <a:solidFill>
                <a:schemeClr val="tx1"/>
              </a:solidFill>
            </a:rPr>
            <a:t>Prescriptive analytics</a:t>
          </a:r>
          <a:r>
            <a:rPr lang="en-US" sz="2000" dirty="0">
              <a:solidFill>
                <a:schemeClr val="tx1"/>
              </a:solidFill>
            </a:rPr>
            <a:t> seeks to identify a solution to a problem.</a:t>
          </a:r>
        </a:p>
      </dgm:t>
    </dgm:pt>
    <dgm:pt modelId="{71610A15-7281-4014-8ABA-E2843EBB7BB8}" type="parTrans" cxnId="{9806C6B3-BF50-423E-B364-7A1CBA9481C7}">
      <dgm:prSet/>
      <dgm:spPr/>
      <dgm:t>
        <a:bodyPr/>
        <a:lstStyle/>
        <a:p>
          <a:endParaRPr lang="en-US" sz="2000">
            <a:solidFill>
              <a:schemeClr val="tx1"/>
            </a:solidFill>
          </a:endParaRPr>
        </a:p>
      </dgm:t>
    </dgm:pt>
    <dgm:pt modelId="{0C70A018-463A-46FE-8639-BCA99D87C6EB}" type="sibTrans" cxnId="{9806C6B3-BF50-423E-B364-7A1CBA9481C7}">
      <dgm:prSet/>
      <dgm:spPr/>
      <dgm:t>
        <a:bodyPr/>
        <a:lstStyle/>
        <a:p>
          <a:endParaRPr lang="en-US" sz="2000">
            <a:solidFill>
              <a:schemeClr val="tx1"/>
            </a:solidFill>
          </a:endParaRPr>
        </a:p>
      </dgm:t>
    </dgm:pt>
    <dgm:pt modelId="{2008448F-4E09-442A-9332-1909A55C1127}" type="pres">
      <dgm:prSet presAssocID="{6484AA41-94A4-4940-BC59-DF16F5E1BD56}" presName="diagram" presStyleCnt="0">
        <dgm:presLayoutVars>
          <dgm:dir/>
          <dgm:resizeHandles val="exact"/>
        </dgm:presLayoutVars>
      </dgm:prSet>
      <dgm:spPr/>
    </dgm:pt>
    <dgm:pt modelId="{FE84FA96-075D-4A8A-B316-D65F3DCCED60}" type="pres">
      <dgm:prSet presAssocID="{299090C8-7446-4FA7-9404-5AB7EBF61FC4}" presName="node" presStyleLbl="node1" presStyleIdx="0" presStyleCnt="4" custScaleX="75073" custScaleY="162974">
        <dgm:presLayoutVars>
          <dgm:bulletEnabled val="1"/>
        </dgm:presLayoutVars>
      </dgm:prSet>
      <dgm:spPr>
        <a:prstGeom prst="roundRect">
          <a:avLst/>
        </a:prstGeom>
      </dgm:spPr>
    </dgm:pt>
    <dgm:pt modelId="{D8140336-0D08-460D-B3FB-BF00C0FF9F3E}" type="pres">
      <dgm:prSet presAssocID="{353FD220-0D41-41FC-9873-8F93D9E4F1AA}" presName="sibTrans" presStyleCnt="0"/>
      <dgm:spPr/>
    </dgm:pt>
    <dgm:pt modelId="{E8A42395-C344-4BD4-A4F2-4FB23D60BEBB}" type="pres">
      <dgm:prSet presAssocID="{30D74E36-E5DD-4ECF-B339-941BDED130FD}" presName="node" presStyleLbl="node1" presStyleIdx="1" presStyleCnt="4" custScaleX="75073" custScaleY="162974">
        <dgm:presLayoutVars>
          <dgm:bulletEnabled val="1"/>
        </dgm:presLayoutVars>
      </dgm:prSet>
      <dgm:spPr>
        <a:prstGeom prst="roundRect">
          <a:avLst/>
        </a:prstGeom>
      </dgm:spPr>
    </dgm:pt>
    <dgm:pt modelId="{DC267C4E-E643-4477-B038-C7E58B80F1AB}" type="pres">
      <dgm:prSet presAssocID="{73A396AA-677F-4B50-8967-1A3D2FC5BC8B}" presName="sibTrans" presStyleCnt="0"/>
      <dgm:spPr/>
    </dgm:pt>
    <dgm:pt modelId="{46DF57C4-0EAE-4486-8442-F477D7269514}" type="pres">
      <dgm:prSet presAssocID="{DB607F6E-EBB3-4556-852F-3132D02FE2E1}" presName="node" presStyleLbl="node1" presStyleIdx="2" presStyleCnt="4" custScaleX="75073" custScaleY="162974">
        <dgm:presLayoutVars>
          <dgm:bulletEnabled val="1"/>
        </dgm:presLayoutVars>
      </dgm:prSet>
      <dgm:spPr>
        <a:prstGeom prst="roundRect">
          <a:avLst/>
        </a:prstGeom>
      </dgm:spPr>
    </dgm:pt>
    <dgm:pt modelId="{3078B9B2-38C5-459D-9966-EC458F3BB02C}" type="pres">
      <dgm:prSet presAssocID="{182C9AE0-6FD6-4852-865E-CF890863DA48}" presName="sibTrans" presStyleCnt="0"/>
      <dgm:spPr/>
    </dgm:pt>
    <dgm:pt modelId="{D6EFDC93-8E52-4AB3-AC4B-5A00ED34725D}" type="pres">
      <dgm:prSet presAssocID="{E374695F-58B2-4336-B0C1-CC119330F391}" presName="node" presStyleLbl="node1" presStyleIdx="3" presStyleCnt="4" custScaleX="75073" custScaleY="162974">
        <dgm:presLayoutVars>
          <dgm:bulletEnabled val="1"/>
        </dgm:presLayoutVars>
      </dgm:prSet>
      <dgm:spPr>
        <a:prstGeom prst="roundRect">
          <a:avLst/>
        </a:prstGeom>
      </dgm:spPr>
    </dgm:pt>
  </dgm:ptLst>
  <dgm:cxnLst>
    <dgm:cxn modelId="{06D23A0B-D158-4577-8C2A-4CBD604213FD}" type="presOf" srcId="{E374695F-58B2-4336-B0C1-CC119330F391}" destId="{D6EFDC93-8E52-4AB3-AC4B-5A00ED34725D}" srcOrd="0" destOrd="0" presId="urn:microsoft.com/office/officeart/2005/8/layout/default"/>
    <dgm:cxn modelId="{98D0D45F-DA94-4AC6-B24C-A227960EB232}" srcId="{6484AA41-94A4-4940-BC59-DF16F5E1BD56}" destId="{299090C8-7446-4FA7-9404-5AB7EBF61FC4}" srcOrd="0" destOrd="0" parTransId="{59E1B40D-2030-49C7-956B-D2597BFE01D1}" sibTransId="{353FD220-0D41-41FC-9873-8F93D9E4F1AA}"/>
    <dgm:cxn modelId="{99C3EF43-958F-41D0-A80F-D41520D4EDD9}" srcId="{6484AA41-94A4-4940-BC59-DF16F5E1BD56}" destId="{DB607F6E-EBB3-4556-852F-3132D02FE2E1}" srcOrd="2" destOrd="0" parTransId="{AA71442E-0D19-4F09-AF86-1981FFD2531F}" sibTransId="{182C9AE0-6FD6-4852-865E-CF890863DA48}"/>
    <dgm:cxn modelId="{B6C0484B-4F44-4D9F-BBB9-B169B40A26EE}" type="presOf" srcId="{DB607F6E-EBB3-4556-852F-3132D02FE2E1}" destId="{46DF57C4-0EAE-4486-8442-F477D7269514}" srcOrd="0" destOrd="0" presId="urn:microsoft.com/office/officeart/2005/8/layout/default"/>
    <dgm:cxn modelId="{FDF4F2A7-1722-4470-8C13-29AF2C2E5D54}" type="presOf" srcId="{6484AA41-94A4-4940-BC59-DF16F5E1BD56}" destId="{2008448F-4E09-442A-9332-1909A55C1127}" srcOrd="0" destOrd="0" presId="urn:microsoft.com/office/officeart/2005/8/layout/default"/>
    <dgm:cxn modelId="{B7E12CAA-E090-40E6-AB9E-222B259C6D30}" srcId="{6484AA41-94A4-4940-BC59-DF16F5E1BD56}" destId="{30D74E36-E5DD-4ECF-B339-941BDED130FD}" srcOrd="1" destOrd="0" parTransId="{B68CB51C-7F0C-4DB5-8178-5C76823F99C2}" sibTransId="{73A396AA-677F-4B50-8967-1A3D2FC5BC8B}"/>
    <dgm:cxn modelId="{9806C6B3-BF50-423E-B364-7A1CBA9481C7}" srcId="{6484AA41-94A4-4940-BC59-DF16F5E1BD56}" destId="{E374695F-58B2-4336-B0C1-CC119330F391}" srcOrd="3" destOrd="0" parTransId="{71610A15-7281-4014-8ABA-E2843EBB7BB8}" sibTransId="{0C70A018-463A-46FE-8639-BCA99D87C6EB}"/>
    <dgm:cxn modelId="{81ADA2C5-A6EC-4244-ABF9-DCFF63C85A7E}" type="presOf" srcId="{299090C8-7446-4FA7-9404-5AB7EBF61FC4}" destId="{FE84FA96-075D-4A8A-B316-D65F3DCCED60}" srcOrd="0" destOrd="0" presId="urn:microsoft.com/office/officeart/2005/8/layout/default"/>
    <dgm:cxn modelId="{7477DFE6-D568-4A00-9E79-2F9A203381BC}" type="presOf" srcId="{30D74E36-E5DD-4ECF-B339-941BDED130FD}" destId="{E8A42395-C344-4BD4-A4F2-4FB23D60BEBB}" srcOrd="0" destOrd="0" presId="urn:microsoft.com/office/officeart/2005/8/layout/default"/>
    <dgm:cxn modelId="{3EF09B0F-2E0C-44F2-8EAE-E7473488307F}" type="presParOf" srcId="{2008448F-4E09-442A-9332-1909A55C1127}" destId="{FE84FA96-075D-4A8A-B316-D65F3DCCED60}" srcOrd="0" destOrd="0" presId="urn:microsoft.com/office/officeart/2005/8/layout/default"/>
    <dgm:cxn modelId="{CFE38C7B-A696-4700-B0D1-D15451BA0D05}" type="presParOf" srcId="{2008448F-4E09-442A-9332-1909A55C1127}" destId="{D8140336-0D08-460D-B3FB-BF00C0FF9F3E}" srcOrd="1" destOrd="0" presId="urn:microsoft.com/office/officeart/2005/8/layout/default"/>
    <dgm:cxn modelId="{B4866263-70C3-443F-911D-81FCFD061055}" type="presParOf" srcId="{2008448F-4E09-442A-9332-1909A55C1127}" destId="{E8A42395-C344-4BD4-A4F2-4FB23D60BEBB}" srcOrd="2" destOrd="0" presId="urn:microsoft.com/office/officeart/2005/8/layout/default"/>
    <dgm:cxn modelId="{EF053AF8-F358-4719-BDD5-6ABFF0603445}" type="presParOf" srcId="{2008448F-4E09-442A-9332-1909A55C1127}" destId="{DC267C4E-E643-4477-B038-C7E58B80F1AB}" srcOrd="3" destOrd="0" presId="urn:microsoft.com/office/officeart/2005/8/layout/default"/>
    <dgm:cxn modelId="{83E4A7A8-AD38-415C-A64C-9BCA390031DD}" type="presParOf" srcId="{2008448F-4E09-442A-9332-1909A55C1127}" destId="{46DF57C4-0EAE-4486-8442-F477D7269514}" srcOrd="4" destOrd="0" presId="urn:microsoft.com/office/officeart/2005/8/layout/default"/>
    <dgm:cxn modelId="{6072CADC-A3A0-4DD6-B867-08894EE7FE70}" type="presParOf" srcId="{2008448F-4E09-442A-9332-1909A55C1127}" destId="{3078B9B2-38C5-459D-9966-EC458F3BB02C}" srcOrd="5" destOrd="0" presId="urn:microsoft.com/office/officeart/2005/8/layout/default"/>
    <dgm:cxn modelId="{CB72AC62-C7F7-4340-B437-11FB968DEE0E}" type="presParOf" srcId="{2008448F-4E09-442A-9332-1909A55C1127}" destId="{D6EFDC93-8E52-4AB3-AC4B-5A00ED34725D}"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4FA96-075D-4A8A-B316-D65F3DCCED60}">
      <dsp:nvSpPr>
        <dsp:cNvPr id="0" name=""/>
        <dsp:cNvSpPr/>
      </dsp:nvSpPr>
      <dsp:spPr>
        <a:xfrm>
          <a:off x="465" y="524045"/>
          <a:ext cx="2285990" cy="2977557"/>
        </a:xfrm>
        <a:prstGeom prst="round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Descriptive analytics</a:t>
          </a:r>
          <a:r>
            <a:rPr lang="en-US" sz="2000" kern="1200" dirty="0">
              <a:solidFill>
                <a:schemeClr val="tx1"/>
              </a:solidFill>
            </a:rPr>
            <a:t> seeks to summarize data.</a:t>
          </a:r>
        </a:p>
      </dsp:txBody>
      <dsp:txXfrm>
        <a:off x="112058" y="635638"/>
        <a:ext cx="2062804" cy="2754371"/>
      </dsp:txXfrm>
    </dsp:sp>
    <dsp:sp modelId="{E8A42395-C344-4BD4-A4F2-4FB23D60BEBB}">
      <dsp:nvSpPr>
        <dsp:cNvPr id="0" name=""/>
        <dsp:cNvSpPr/>
      </dsp:nvSpPr>
      <dsp:spPr>
        <a:xfrm>
          <a:off x="2590958" y="524045"/>
          <a:ext cx="2285990" cy="2977557"/>
        </a:xfrm>
        <a:prstGeom prst="roundRect">
          <a:avLst/>
        </a:prstGeom>
        <a:solidFill>
          <a:schemeClr val="accent1">
            <a:shade val="80000"/>
            <a:hueOff val="-97677"/>
            <a:satOff val="-2454"/>
            <a:lumOff val="11291"/>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Predictive analytics </a:t>
          </a:r>
          <a:r>
            <a:rPr lang="en-US" sz="2000" kern="1200" dirty="0">
              <a:solidFill>
                <a:schemeClr val="tx1"/>
              </a:solidFill>
            </a:rPr>
            <a:t>tries to make predictions based on the past.</a:t>
          </a:r>
        </a:p>
      </dsp:txBody>
      <dsp:txXfrm>
        <a:off x="2702551" y="635638"/>
        <a:ext cx="2062804" cy="2754371"/>
      </dsp:txXfrm>
    </dsp:sp>
    <dsp:sp modelId="{46DF57C4-0EAE-4486-8442-F477D7269514}">
      <dsp:nvSpPr>
        <dsp:cNvPr id="0" name=""/>
        <dsp:cNvSpPr/>
      </dsp:nvSpPr>
      <dsp:spPr>
        <a:xfrm>
          <a:off x="5181451" y="524045"/>
          <a:ext cx="2285990" cy="2977557"/>
        </a:xfrm>
        <a:prstGeom prst="roundRect">
          <a:avLst/>
        </a:prstGeom>
        <a:solidFill>
          <a:schemeClr val="accent1">
            <a:shade val="80000"/>
            <a:hueOff val="-195353"/>
            <a:satOff val="-4908"/>
            <a:lumOff val="22582"/>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Diagnostic analytics</a:t>
          </a:r>
          <a:r>
            <a:rPr lang="en-US" sz="2000" kern="1200" dirty="0">
              <a:solidFill>
                <a:schemeClr val="tx1"/>
              </a:solidFill>
            </a:rPr>
            <a:t> attempts to understand problems.</a:t>
          </a:r>
        </a:p>
      </dsp:txBody>
      <dsp:txXfrm>
        <a:off x="5293044" y="635638"/>
        <a:ext cx="2062804" cy="2754371"/>
      </dsp:txXfrm>
    </dsp:sp>
    <dsp:sp modelId="{D6EFDC93-8E52-4AB3-AC4B-5A00ED34725D}">
      <dsp:nvSpPr>
        <dsp:cNvPr id="0" name=""/>
        <dsp:cNvSpPr/>
      </dsp:nvSpPr>
      <dsp:spPr>
        <a:xfrm>
          <a:off x="7771943" y="524045"/>
          <a:ext cx="2285990" cy="2977557"/>
        </a:xfrm>
        <a:prstGeom prst="roundRect">
          <a:avLst/>
        </a:prstGeom>
        <a:solidFill>
          <a:schemeClr val="accent1">
            <a:shade val="80000"/>
            <a:hueOff val="-293030"/>
            <a:satOff val="-7362"/>
            <a:lumOff val="3387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Prescriptive analytics</a:t>
          </a:r>
          <a:r>
            <a:rPr lang="en-US" sz="2000" kern="1200" dirty="0">
              <a:solidFill>
                <a:schemeClr val="tx1"/>
              </a:solidFill>
            </a:rPr>
            <a:t> seeks to identify a solution to a problem.</a:t>
          </a:r>
        </a:p>
      </dsp:txBody>
      <dsp:txXfrm>
        <a:off x="7883536" y="635638"/>
        <a:ext cx="2062804" cy="275437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D53F0A8-A4A3-42E2-B7A7-87F5BD78BF47}" type="datetimeFigureOut">
              <a:rPr lang="en-US" smtClean="0"/>
              <a:t>7/25/2021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C8EADC-945F-4E53-92BA-2A9A67E45E6D}" type="slidenum">
              <a:rPr lang="en-US" smtClean="0"/>
              <a:t>‹#›</a:t>
            </a:fld>
            <a:endParaRPr lang="en-US"/>
          </a:p>
        </p:txBody>
      </p:sp>
    </p:spTree>
    <p:extLst>
      <p:ext uri="{BB962C8B-B14F-4D97-AF65-F5344CB8AC3E}">
        <p14:creationId xmlns:p14="http://schemas.microsoft.com/office/powerpoint/2010/main" val="298545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1</a:t>
            </a:fld>
            <a:endParaRPr lang="en-US"/>
          </a:p>
        </p:txBody>
      </p:sp>
    </p:spTree>
    <p:extLst>
      <p:ext uri="{BB962C8B-B14F-4D97-AF65-F5344CB8AC3E}">
        <p14:creationId xmlns:p14="http://schemas.microsoft.com/office/powerpoint/2010/main" val="174608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2</a:t>
            </a:fld>
            <a:endParaRPr lang="en-US"/>
          </a:p>
        </p:txBody>
      </p:sp>
    </p:spTree>
    <p:extLst>
      <p:ext uri="{BB962C8B-B14F-4D97-AF65-F5344CB8AC3E}">
        <p14:creationId xmlns:p14="http://schemas.microsoft.com/office/powerpoint/2010/main" val="198077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3</a:t>
            </a:fld>
            <a:endParaRPr lang="en-US"/>
          </a:p>
        </p:txBody>
      </p:sp>
    </p:spTree>
    <p:extLst>
      <p:ext uri="{BB962C8B-B14F-4D97-AF65-F5344CB8AC3E}">
        <p14:creationId xmlns:p14="http://schemas.microsoft.com/office/powerpoint/2010/main" val="3969365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0" indent="0">
              <a:spcBef>
                <a:spcPct val="0"/>
              </a:spcBef>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4</a:t>
            </a:fld>
            <a:endParaRPr lang="en-US"/>
          </a:p>
        </p:txBody>
      </p:sp>
    </p:spTree>
    <p:extLst>
      <p:ext uri="{BB962C8B-B14F-4D97-AF65-F5344CB8AC3E}">
        <p14:creationId xmlns:p14="http://schemas.microsoft.com/office/powerpoint/2010/main" val="4181774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7/25/2021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7/25/2021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7/25/2021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C441-36BA-6640-B20C-2D777F228624}"/>
              </a:ext>
            </a:extLst>
          </p:cNvPr>
          <p:cNvSpPr>
            <a:spLocks noGrp="1"/>
          </p:cNvSpPr>
          <p:nvPr>
            <p:ph type="ctrTitle"/>
          </p:nvPr>
        </p:nvSpPr>
        <p:spPr/>
        <p:txBody>
          <a:bodyPr/>
          <a:lstStyle/>
          <a:p>
            <a:r>
              <a:rPr lang="en-US"/>
              <a:t>Big Data in T&amp;D</a:t>
            </a:r>
            <a:endParaRPr lang="en-US" dirty="0"/>
          </a:p>
        </p:txBody>
      </p:sp>
      <p:sp>
        <p:nvSpPr>
          <p:cNvPr id="3" name="Subtitle 2">
            <a:extLst>
              <a:ext uri="{FF2B5EF4-FFF2-40B4-BE49-F238E27FC236}">
                <a16:creationId xmlns:a16="http://schemas.microsoft.com/office/drawing/2014/main" id="{D723D6BE-FBE0-974F-BB05-2DCB9320D47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4583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9BFCFD-D329-427D-9215-1FA57DB7E654}"/>
              </a:ext>
            </a:extLst>
          </p:cNvPr>
          <p:cNvSpPr>
            <a:spLocks noGrp="1"/>
          </p:cNvSpPr>
          <p:nvPr>
            <p:ph type="title"/>
          </p:nvPr>
        </p:nvSpPr>
        <p:spPr>
          <a:xfrm>
            <a:off x="807720" y="960120"/>
            <a:ext cx="3988993" cy="4171278"/>
          </a:xfrm>
        </p:spPr>
        <p:txBody>
          <a:bodyPr>
            <a:normAutofit/>
          </a:bodyPr>
          <a:lstStyle/>
          <a:p>
            <a:r>
              <a:rPr lang="en-US" dirty="0">
                <a:solidFill>
                  <a:schemeClr val="tx1"/>
                </a:solidFill>
              </a:rPr>
              <a:t>Big Data Defined </a:t>
            </a:r>
          </a:p>
        </p:txBody>
      </p:sp>
      <p:sp>
        <p:nvSpPr>
          <p:cNvPr id="3" name="Content Placeholder 2">
            <a:extLst>
              <a:ext uri="{FF2B5EF4-FFF2-40B4-BE49-F238E27FC236}">
                <a16:creationId xmlns:a16="http://schemas.microsoft.com/office/drawing/2014/main" id="{019851EF-C204-41FA-92CE-3361278EE730}"/>
              </a:ext>
            </a:extLst>
          </p:cNvPr>
          <p:cNvSpPr>
            <a:spLocks noGrp="1"/>
          </p:cNvSpPr>
          <p:nvPr>
            <p:ph idx="1"/>
          </p:nvPr>
        </p:nvSpPr>
        <p:spPr>
          <a:xfrm>
            <a:off x="5118447" y="960120"/>
            <a:ext cx="6281873" cy="4171278"/>
          </a:xfrm>
        </p:spPr>
        <p:txBody>
          <a:bodyPr>
            <a:normAutofit/>
          </a:bodyPr>
          <a:lstStyle/>
          <a:p>
            <a:r>
              <a:rPr lang="en-US" sz="2000" b="1" dirty="0"/>
              <a:t>Big data</a:t>
            </a:r>
            <a:r>
              <a:rPr lang="en-US" sz="2000" dirty="0"/>
              <a:t> refers to the large amounts of that exist within organizations. </a:t>
            </a:r>
          </a:p>
          <a:p>
            <a:r>
              <a:rPr lang="en-US" sz="2000" dirty="0"/>
              <a:t>This data comes from multiple sources using multiple methods. </a:t>
            </a:r>
          </a:p>
          <a:p>
            <a:r>
              <a:rPr lang="en-US" sz="2000" b="1" dirty="0"/>
              <a:t>Data mining</a:t>
            </a:r>
            <a:r>
              <a:rPr lang="en-US" sz="2000" dirty="0"/>
              <a:t> is the process of analyzing big data to identify relevant trends. </a:t>
            </a:r>
          </a:p>
        </p:txBody>
      </p:sp>
    </p:spTree>
    <p:extLst>
      <p:ext uri="{BB962C8B-B14F-4D97-AF65-F5344CB8AC3E}">
        <p14:creationId xmlns:p14="http://schemas.microsoft.com/office/powerpoint/2010/main" val="273525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9BFCFD-D329-427D-9215-1FA57DB7E654}"/>
              </a:ext>
            </a:extLst>
          </p:cNvPr>
          <p:cNvSpPr>
            <a:spLocks noGrp="1"/>
          </p:cNvSpPr>
          <p:nvPr>
            <p:ph type="title"/>
          </p:nvPr>
        </p:nvSpPr>
        <p:spPr>
          <a:xfrm>
            <a:off x="2880485" y="841374"/>
            <a:ext cx="8098665" cy="1599455"/>
          </a:xfrm>
        </p:spPr>
        <p:txBody>
          <a:bodyPr anchor="t">
            <a:normAutofit/>
          </a:bodyPr>
          <a:lstStyle/>
          <a:p>
            <a:r>
              <a:rPr lang="en-US" dirty="0">
                <a:solidFill>
                  <a:schemeClr val="accent1"/>
                </a:solidFill>
              </a:rPr>
              <a:t>Uses of Big Data </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19851EF-C204-41FA-92CE-3361278EE730}"/>
              </a:ext>
            </a:extLst>
          </p:cNvPr>
          <p:cNvSpPr>
            <a:spLocks noGrp="1"/>
          </p:cNvSpPr>
          <p:nvPr>
            <p:ph idx="1"/>
          </p:nvPr>
        </p:nvSpPr>
        <p:spPr>
          <a:xfrm>
            <a:off x="2880487" y="2249046"/>
            <a:ext cx="8190738" cy="3802762"/>
          </a:xfrm>
        </p:spPr>
        <p:txBody>
          <a:bodyPr anchor="t">
            <a:normAutofit/>
          </a:bodyPr>
          <a:lstStyle/>
          <a:p>
            <a:r>
              <a:rPr lang="en-US" sz="2000" dirty="0"/>
              <a:t>T&amp;D professionals can use big data to:</a:t>
            </a:r>
          </a:p>
          <a:p>
            <a:pPr lvl="1"/>
            <a:r>
              <a:rPr lang="en-US" sz="1800" dirty="0"/>
              <a:t>Establish a link between training and business outcomes, </a:t>
            </a:r>
          </a:p>
          <a:p>
            <a:pPr lvl="1"/>
            <a:r>
              <a:rPr lang="en-US" sz="1800" dirty="0"/>
              <a:t>Identify training needs,</a:t>
            </a:r>
          </a:p>
          <a:p>
            <a:pPr lvl="1"/>
            <a:r>
              <a:rPr lang="en-US" sz="1800" dirty="0"/>
              <a:t>Understand how employees learn, </a:t>
            </a:r>
          </a:p>
          <a:p>
            <a:pPr lvl="1"/>
            <a:r>
              <a:rPr lang="en-US" sz="1800" dirty="0"/>
              <a:t>Identify the most effective training methods, </a:t>
            </a:r>
          </a:p>
          <a:p>
            <a:pPr lvl="1"/>
            <a:r>
              <a:rPr lang="en-US" sz="1800" dirty="0"/>
              <a:t>Identify experts and leaders in social networks, </a:t>
            </a:r>
          </a:p>
          <a:p>
            <a:pPr lvl="1"/>
            <a:r>
              <a:rPr lang="en-US" sz="1800" dirty="0"/>
              <a:t>Make customized recommendations,</a:t>
            </a:r>
          </a:p>
          <a:p>
            <a:pPr lvl="1"/>
            <a:r>
              <a:rPr lang="en-US" sz="1800" dirty="0"/>
              <a:t>Conduct a cost-benefit analysis, and </a:t>
            </a:r>
          </a:p>
          <a:p>
            <a:pPr lvl="1"/>
            <a:r>
              <a:rPr lang="en-US" sz="1800" dirty="0"/>
              <a:t>Identify areas of improvement.</a:t>
            </a:r>
          </a:p>
        </p:txBody>
      </p:sp>
    </p:spTree>
    <p:extLst>
      <p:ext uri="{BB962C8B-B14F-4D97-AF65-F5344CB8AC3E}">
        <p14:creationId xmlns:p14="http://schemas.microsoft.com/office/powerpoint/2010/main" val="15720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5"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92F3183-EE7F-4DEC-BF10-6DF6C77E4115}"/>
              </a:ext>
            </a:extLst>
          </p:cNvPr>
          <p:cNvSpPr>
            <a:spLocks noGrp="1"/>
          </p:cNvSpPr>
          <p:nvPr>
            <p:ph type="title"/>
          </p:nvPr>
        </p:nvSpPr>
        <p:spPr>
          <a:xfrm>
            <a:off x="1759287" y="798881"/>
            <a:ext cx="8673427" cy="1048945"/>
          </a:xfrm>
        </p:spPr>
        <p:txBody>
          <a:bodyPr>
            <a:normAutofit/>
          </a:bodyPr>
          <a:lstStyle/>
          <a:p>
            <a:r>
              <a:rPr lang="en-US">
                <a:solidFill>
                  <a:schemeClr val="tx1"/>
                </a:solidFill>
              </a:rPr>
              <a:t>Types of Big Data Analytics </a:t>
            </a:r>
          </a:p>
        </p:txBody>
      </p:sp>
      <p:graphicFrame>
        <p:nvGraphicFramePr>
          <p:cNvPr id="38" name="Content Placeholder 2" descr="Four types of big data analytic shown in four rectangular boxes. Descriptive analytics seeks to summarize data. Predictive analytics tries to make predictions based on the past. Diagnostic analytics attempts to understand problems. Prescriptive analytics seeks to identify a solution to a problem. ">
            <a:extLst>
              <a:ext uri="{FF2B5EF4-FFF2-40B4-BE49-F238E27FC236}">
                <a16:creationId xmlns:a16="http://schemas.microsoft.com/office/drawing/2014/main" id="{2F3F114E-2FC6-4740-B5EE-48ACE70F883C}"/>
              </a:ext>
            </a:extLst>
          </p:cNvPr>
          <p:cNvGraphicFramePr>
            <a:graphicFrameLocks noGrp="1"/>
          </p:cNvGraphicFramePr>
          <p:nvPr>
            <p:ph idx="1"/>
            <p:extLst>
              <p:ext uri="{D42A27DB-BD31-4B8C-83A1-F6EECF244321}">
                <p14:modId xmlns:p14="http://schemas.microsoft.com/office/powerpoint/2010/main" val="3463488400"/>
              </p:ext>
            </p:extLst>
          </p:nvPr>
        </p:nvGraphicFramePr>
        <p:xfrm>
          <a:off x="1066800" y="1990975"/>
          <a:ext cx="10058400" cy="4025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613289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2609</TotalTime>
  <Words>153</Words>
  <Application>Microsoft Office PowerPoint</Application>
  <PresentationFormat>Widescreen</PresentationFormat>
  <Paragraphs>24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Rockwell</vt:lpstr>
      <vt:lpstr>Wingdings</vt:lpstr>
      <vt:lpstr>Atlas</vt:lpstr>
      <vt:lpstr>Big Data in T&amp;D</vt:lpstr>
      <vt:lpstr>Big Data Defined </vt:lpstr>
      <vt:lpstr>Uses of Big Data </vt:lpstr>
      <vt:lpstr>Types of Big Data Analytics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and T&amp;D</dc:title>
  <dc:creator>Quarton, Amy J.</dc:creator>
  <cp:lastModifiedBy>Quarton, Amy J.</cp:lastModifiedBy>
  <cp:revision>70</cp:revision>
  <cp:lastPrinted>2021-07-23T17:57:10Z</cp:lastPrinted>
  <dcterms:created xsi:type="dcterms:W3CDTF">2021-02-10T03:24:09Z</dcterms:created>
  <dcterms:modified xsi:type="dcterms:W3CDTF">2021-07-25T08:29:42Z</dcterms:modified>
</cp:coreProperties>
</file>