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325" r:id="rId3"/>
    <p:sldId id="324" r:id="rId4"/>
    <p:sldId id="307" r:id="rId5"/>
    <p:sldId id="323" r:id="rId6"/>
    <p:sldId id="319" r:id="rId7"/>
    <p:sldId id="32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uarton, Amy J." initials="QAJ" lastIdx="1" clrIdx="0">
    <p:extLst>
      <p:ext uri="{19B8F6BF-5375-455C-9EA6-DF929625EA0E}">
        <p15:presenceInfo xmlns:p15="http://schemas.microsoft.com/office/powerpoint/2012/main" userId="Quarton, Amy J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982" autoAdjust="0"/>
  </p:normalViewPr>
  <p:slideViewPr>
    <p:cSldViewPr snapToGrid="0">
      <p:cViewPr varScale="1">
        <p:scale>
          <a:sx n="61" d="100"/>
          <a:sy n="61" d="100"/>
        </p:scale>
        <p:origin x="15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C0115C-50C6-4443-BA9E-8ADBA1C2B2F1}" type="doc">
      <dgm:prSet loTypeId="urn:microsoft.com/office/officeart/2005/8/layout/bProcess3" loCatId="process" qsTypeId="urn:microsoft.com/office/officeart/2005/8/quickstyle/simple1" qsCatId="simple" csTypeId="urn:microsoft.com/office/officeart/2005/8/colors/accent1_3" csCatId="accent1" phldr="1"/>
      <dgm:spPr/>
    </dgm:pt>
    <dgm:pt modelId="{D7C3AE04-BC23-4960-ABF2-F74E6CC3B620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US" sz="2000">
              <a:solidFill>
                <a:schemeClr val="tx1"/>
              </a:solidFill>
            </a:rPr>
            <a:t>Identify training outcomes.</a:t>
          </a:r>
        </a:p>
      </dgm:t>
    </dgm:pt>
    <dgm:pt modelId="{9E70594B-5284-4294-9235-AAA0A4577ECB}" type="parTrans" cxnId="{E9953CCB-FA02-4594-B688-6BEE890C00DD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4C73AC3-AB5F-43A8-BECF-2DA3DD1854E4}" type="sibTrans" cxnId="{E9953CCB-FA02-4594-B688-6BEE890C00DD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08BCDD28-2ADF-4014-BFC4-D954897917AA}">
      <dgm:prSet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Assign a monetary value to each outcome.</a:t>
          </a:r>
        </a:p>
      </dgm:t>
    </dgm:pt>
    <dgm:pt modelId="{5CB7A286-1B48-4B00-A6CA-8319FB7FC85F}" type="parTrans" cxnId="{1001E9E9-6049-4D8E-87BD-9E8E1E9959AF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D0780B1-DF7D-41CA-B5F4-7E2991CD8BEE}" type="sibTrans" cxnId="{1001E9E9-6049-4D8E-87BD-9E8E1E9959AF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BD1DD5FF-3461-4A24-8610-4AE4CDA7E8EF}">
      <dgm:prSet custT="1"/>
      <dgm:spPr/>
      <dgm:t>
        <a:bodyPr/>
        <a:lstStyle/>
        <a:p>
          <a:r>
            <a:rPr lang="en-US" sz="2000">
              <a:solidFill>
                <a:schemeClr val="tx1"/>
              </a:solidFill>
            </a:rPr>
            <a:t>Identify the annual change in each outcome.</a:t>
          </a:r>
          <a:endParaRPr lang="en-US" sz="2000" dirty="0">
            <a:solidFill>
              <a:schemeClr val="tx1"/>
            </a:solidFill>
          </a:endParaRPr>
        </a:p>
      </dgm:t>
    </dgm:pt>
    <dgm:pt modelId="{609AB4D3-854B-4AA7-B271-F6BEB5533630}" type="parTrans" cxnId="{2989977A-587D-413D-9118-E71A1D72FE8A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C25E1E65-3890-4BB2-AC6F-1DBF5C0EB241}" type="sibTrans" cxnId="{2989977A-587D-413D-9118-E71A1D72FE8A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2BBBF27B-DC79-4547-92D5-DB7D40D87375}">
      <dgm:prSet custT="1"/>
      <dgm:spPr/>
      <dgm:t>
        <a:bodyPr/>
        <a:lstStyle/>
        <a:p>
          <a:r>
            <a:rPr lang="en-US" sz="2000">
              <a:solidFill>
                <a:schemeClr val="tx1"/>
              </a:solidFill>
            </a:rPr>
            <a:t>Determine the value of the changes.</a:t>
          </a:r>
          <a:endParaRPr lang="en-US" sz="2000" dirty="0">
            <a:solidFill>
              <a:schemeClr val="tx1"/>
            </a:solidFill>
          </a:endParaRPr>
        </a:p>
      </dgm:t>
    </dgm:pt>
    <dgm:pt modelId="{FC559F58-57FE-4C0A-BC8C-D05DDC09B66F}" type="parTrans" cxnId="{632BD3CC-1C50-436A-890E-CA92230B5EFD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6FBD0582-FD25-4518-B98C-7406DB2B373E}" type="sibTrans" cxnId="{632BD3CC-1C50-436A-890E-CA92230B5EFD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686705DB-9108-43DA-811D-6FA772D68190}">
      <dgm:prSet custT="1"/>
      <dgm:spPr/>
      <dgm:t>
        <a:bodyPr/>
        <a:lstStyle/>
        <a:p>
          <a:r>
            <a:rPr lang="en-US" sz="2000">
              <a:solidFill>
                <a:schemeClr val="tx1"/>
              </a:solidFill>
            </a:rPr>
            <a:t>Determine training costs.</a:t>
          </a:r>
          <a:endParaRPr lang="en-US" sz="2000" dirty="0">
            <a:solidFill>
              <a:schemeClr val="tx1"/>
            </a:solidFill>
          </a:endParaRPr>
        </a:p>
      </dgm:t>
    </dgm:pt>
    <dgm:pt modelId="{4F432CE6-66F3-457D-A5F1-14C7A5B2DA53}" type="parTrans" cxnId="{6BB1CFC4-C7FB-4145-AE17-58AABB143E44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FF406AC-3F88-4986-8071-731BE5DEBFF1}" type="sibTrans" cxnId="{6BB1CFC4-C7FB-4145-AE17-58AABB143E44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FB89FFD3-DF54-46BC-BBF3-E53B333D7A4F}">
      <dgm:prSet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Subtract costs from benefits.</a:t>
          </a:r>
        </a:p>
      </dgm:t>
    </dgm:pt>
    <dgm:pt modelId="{B2178B38-9B4B-4195-8511-176D57399A8D}" type="parTrans" cxnId="{5E15CEF7-2399-4650-AC46-7FA2196345C3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17DD74B-2272-4821-B819-B2C45866BA7D}" type="sibTrans" cxnId="{5E15CEF7-2399-4650-AC46-7FA2196345C3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79872B8-0BA5-4C68-BC18-7643A2FFD205}">
      <dgm:prSet custT="1"/>
      <dgm:spPr/>
      <dgm:t>
        <a:bodyPr/>
        <a:lstStyle/>
        <a:p>
          <a:r>
            <a:rPr lang="en-US" sz="2000">
              <a:solidFill>
                <a:schemeClr val="tx1"/>
              </a:solidFill>
            </a:rPr>
            <a:t>Divide net benefits by costs.</a:t>
          </a:r>
          <a:endParaRPr lang="en-US" sz="2000" dirty="0">
            <a:solidFill>
              <a:schemeClr val="tx1"/>
            </a:solidFill>
          </a:endParaRPr>
        </a:p>
      </dgm:t>
    </dgm:pt>
    <dgm:pt modelId="{B4CD29E6-BD46-4DD6-B1DF-2995943FF77F}" type="parTrans" cxnId="{11F7DE17-9142-42D4-9DC9-FB065EE5D31D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49C98C66-C3B9-41A5-A86D-F628EA44DEE5}" type="sibTrans" cxnId="{11F7DE17-9142-42D4-9DC9-FB065EE5D31D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3A1C0DB-7816-414C-9833-567EC352D068}">
      <dgm:prSet custT="1"/>
      <dgm:spPr/>
      <dgm:t>
        <a:bodyPr/>
        <a:lstStyle/>
        <a:p>
          <a:r>
            <a:rPr lang="en-US" sz="2000">
              <a:solidFill>
                <a:schemeClr val="tx1"/>
              </a:solidFill>
            </a:rPr>
            <a:t>Multiply by 100.</a:t>
          </a:r>
          <a:endParaRPr lang="en-US" sz="2000" dirty="0">
            <a:solidFill>
              <a:schemeClr val="tx1"/>
            </a:solidFill>
          </a:endParaRPr>
        </a:p>
      </dgm:t>
    </dgm:pt>
    <dgm:pt modelId="{5BE7F694-28CC-4054-A8EC-FFA43F9D971C}" type="parTrans" cxnId="{C96F1FB4-F405-457D-B885-00A077715EDE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45174B9F-6C70-41F2-9AB0-E7FC75CBA6CD}" type="sibTrans" cxnId="{C96F1FB4-F405-457D-B885-00A077715EDE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56570C7-89B7-4EB3-9299-12B88E3114AC}" type="pres">
      <dgm:prSet presAssocID="{0AC0115C-50C6-4443-BA9E-8ADBA1C2B2F1}" presName="Name0" presStyleCnt="0">
        <dgm:presLayoutVars>
          <dgm:dir/>
          <dgm:resizeHandles val="exact"/>
        </dgm:presLayoutVars>
      </dgm:prSet>
      <dgm:spPr/>
    </dgm:pt>
    <dgm:pt modelId="{E6928E5E-3CAB-4C35-BCF9-975082500647}" type="pres">
      <dgm:prSet presAssocID="{D7C3AE04-BC23-4960-ABF2-F74E6CC3B620}" presName="node" presStyleLbl="node1" presStyleIdx="0" presStyleCnt="8">
        <dgm:presLayoutVars>
          <dgm:bulletEnabled val="1"/>
        </dgm:presLayoutVars>
      </dgm:prSet>
      <dgm:spPr/>
    </dgm:pt>
    <dgm:pt modelId="{192E1B96-4EED-4F7D-B3C7-BBD232781BEE}" type="pres">
      <dgm:prSet presAssocID="{34C73AC3-AB5F-43A8-BECF-2DA3DD1854E4}" presName="sibTrans" presStyleLbl="sibTrans1D1" presStyleIdx="0" presStyleCnt="7"/>
      <dgm:spPr/>
    </dgm:pt>
    <dgm:pt modelId="{0039BED4-A941-4952-B25B-9DB8BF587210}" type="pres">
      <dgm:prSet presAssocID="{34C73AC3-AB5F-43A8-BECF-2DA3DD1854E4}" presName="connectorText" presStyleLbl="sibTrans1D1" presStyleIdx="0" presStyleCnt="7"/>
      <dgm:spPr/>
    </dgm:pt>
    <dgm:pt modelId="{BDC0AF1F-F656-40B3-B944-0D46A7EF0449}" type="pres">
      <dgm:prSet presAssocID="{08BCDD28-2ADF-4014-BFC4-D954897917AA}" presName="node" presStyleLbl="node1" presStyleIdx="1" presStyleCnt="8">
        <dgm:presLayoutVars>
          <dgm:bulletEnabled val="1"/>
        </dgm:presLayoutVars>
      </dgm:prSet>
      <dgm:spPr/>
    </dgm:pt>
    <dgm:pt modelId="{6031B8E7-859F-4455-A87B-C92172522CA5}" type="pres">
      <dgm:prSet presAssocID="{8D0780B1-DF7D-41CA-B5F4-7E2991CD8BEE}" presName="sibTrans" presStyleLbl="sibTrans1D1" presStyleIdx="1" presStyleCnt="7"/>
      <dgm:spPr/>
    </dgm:pt>
    <dgm:pt modelId="{2B606CC8-E728-46E6-A880-25F2912F143E}" type="pres">
      <dgm:prSet presAssocID="{8D0780B1-DF7D-41CA-B5F4-7E2991CD8BEE}" presName="connectorText" presStyleLbl="sibTrans1D1" presStyleIdx="1" presStyleCnt="7"/>
      <dgm:spPr/>
    </dgm:pt>
    <dgm:pt modelId="{489FA518-A453-4A6E-9EF4-B631AF907226}" type="pres">
      <dgm:prSet presAssocID="{BD1DD5FF-3461-4A24-8610-4AE4CDA7E8EF}" presName="node" presStyleLbl="node1" presStyleIdx="2" presStyleCnt="8">
        <dgm:presLayoutVars>
          <dgm:bulletEnabled val="1"/>
        </dgm:presLayoutVars>
      </dgm:prSet>
      <dgm:spPr/>
    </dgm:pt>
    <dgm:pt modelId="{A3B7D22E-7897-44AC-B5EF-5A489799F56D}" type="pres">
      <dgm:prSet presAssocID="{C25E1E65-3890-4BB2-AC6F-1DBF5C0EB241}" presName="sibTrans" presStyleLbl="sibTrans1D1" presStyleIdx="2" presStyleCnt="7"/>
      <dgm:spPr/>
    </dgm:pt>
    <dgm:pt modelId="{F25DDED9-2C5A-4995-A724-A3DD66F9F058}" type="pres">
      <dgm:prSet presAssocID="{C25E1E65-3890-4BB2-AC6F-1DBF5C0EB241}" presName="connectorText" presStyleLbl="sibTrans1D1" presStyleIdx="2" presStyleCnt="7"/>
      <dgm:spPr/>
    </dgm:pt>
    <dgm:pt modelId="{6F56ED19-CC0A-489F-87CD-78B08ED230E0}" type="pres">
      <dgm:prSet presAssocID="{2BBBF27B-DC79-4547-92D5-DB7D40D87375}" presName="node" presStyleLbl="node1" presStyleIdx="3" presStyleCnt="8">
        <dgm:presLayoutVars>
          <dgm:bulletEnabled val="1"/>
        </dgm:presLayoutVars>
      </dgm:prSet>
      <dgm:spPr/>
    </dgm:pt>
    <dgm:pt modelId="{80BA9581-9FB7-40AB-A533-9B1DDD50130A}" type="pres">
      <dgm:prSet presAssocID="{6FBD0582-FD25-4518-B98C-7406DB2B373E}" presName="sibTrans" presStyleLbl="sibTrans1D1" presStyleIdx="3" presStyleCnt="7"/>
      <dgm:spPr/>
    </dgm:pt>
    <dgm:pt modelId="{F42A8DC3-A5DB-4721-A806-377E3991DFC4}" type="pres">
      <dgm:prSet presAssocID="{6FBD0582-FD25-4518-B98C-7406DB2B373E}" presName="connectorText" presStyleLbl="sibTrans1D1" presStyleIdx="3" presStyleCnt="7"/>
      <dgm:spPr/>
    </dgm:pt>
    <dgm:pt modelId="{93D15ABF-E3CA-41B7-9C57-8878FFDFB2FB}" type="pres">
      <dgm:prSet presAssocID="{686705DB-9108-43DA-811D-6FA772D68190}" presName="node" presStyleLbl="node1" presStyleIdx="4" presStyleCnt="8">
        <dgm:presLayoutVars>
          <dgm:bulletEnabled val="1"/>
        </dgm:presLayoutVars>
      </dgm:prSet>
      <dgm:spPr/>
    </dgm:pt>
    <dgm:pt modelId="{4E4D7E9C-FA61-4456-ACEE-FA387DAF3A3E}" type="pres">
      <dgm:prSet presAssocID="{EFF406AC-3F88-4986-8071-731BE5DEBFF1}" presName="sibTrans" presStyleLbl="sibTrans1D1" presStyleIdx="4" presStyleCnt="7"/>
      <dgm:spPr/>
    </dgm:pt>
    <dgm:pt modelId="{F5619DDA-FD46-44F8-93E5-E30A85428A31}" type="pres">
      <dgm:prSet presAssocID="{EFF406AC-3F88-4986-8071-731BE5DEBFF1}" presName="connectorText" presStyleLbl="sibTrans1D1" presStyleIdx="4" presStyleCnt="7"/>
      <dgm:spPr/>
    </dgm:pt>
    <dgm:pt modelId="{F3298C1E-B4A4-41F7-BBEE-D37E5A7364CE}" type="pres">
      <dgm:prSet presAssocID="{FB89FFD3-DF54-46BC-BBF3-E53B333D7A4F}" presName="node" presStyleLbl="node1" presStyleIdx="5" presStyleCnt="8">
        <dgm:presLayoutVars>
          <dgm:bulletEnabled val="1"/>
        </dgm:presLayoutVars>
      </dgm:prSet>
      <dgm:spPr/>
    </dgm:pt>
    <dgm:pt modelId="{F49E76D4-A0BE-477F-8425-84D3D81B8AFC}" type="pres">
      <dgm:prSet presAssocID="{817DD74B-2272-4821-B819-B2C45866BA7D}" presName="sibTrans" presStyleLbl="sibTrans1D1" presStyleIdx="5" presStyleCnt="7"/>
      <dgm:spPr/>
    </dgm:pt>
    <dgm:pt modelId="{21426840-BC41-4BC3-BA89-81548A23E0E3}" type="pres">
      <dgm:prSet presAssocID="{817DD74B-2272-4821-B819-B2C45866BA7D}" presName="connectorText" presStyleLbl="sibTrans1D1" presStyleIdx="5" presStyleCnt="7"/>
      <dgm:spPr/>
    </dgm:pt>
    <dgm:pt modelId="{990617CE-6308-4EBD-9FAD-FE31944DC4DE}" type="pres">
      <dgm:prSet presAssocID="{E79872B8-0BA5-4C68-BC18-7643A2FFD205}" presName="node" presStyleLbl="node1" presStyleIdx="6" presStyleCnt="8">
        <dgm:presLayoutVars>
          <dgm:bulletEnabled val="1"/>
        </dgm:presLayoutVars>
      </dgm:prSet>
      <dgm:spPr/>
    </dgm:pt>
    <dgm:pt modelId="{3E7A653A-1848-4FD5-B974-B4C9E36C2869}" type="pres">
      <dgm:prSet presAssocID="{49C98C66-C3B9-41A5-A86D-F628EA44DEE5}" presName="sibTrans" presStyleLbl="sibTrans1D1" presStyleIdx="6" presStyleCnt="7"/>
      <dgm:spPr/>
    </dgm:pt>
    <dgm:pt modelId="{B1220CB7-EE9E-4FE5-AD83-2DE97953944D}" type="pres">
      <dgm:prSet presAssocID="{49C98C66-C3B9-41A5-A86D-F628EA44DEE5}" presName="connectorText" presStyleLbl="sibTrans1D1" presStyleIdx="6" presStyleCnt="7"/>
      <dgm:spPr/>
    </dgm:pt>
    <dgm:pt modelId="{EA80AB59-A5AA-409B-9CF1-3A3E5E81FFAF}" type="pres">
      <dgm:prSet presAssocID="{33A1C0DB-7816-414C-9833-567EC352D068}" presName="node" presStyleLbl="node1" presStyleIdx="7" presStyleCnt="8">
        <dgm:presLayoutVars>
          <dgm:bulletEnabled val="1"/>
        </dgm:presLayoutVars>
      </dgm:prSet>
      <dgm:spPr/>
    </dgm:pt>
  </dgm:ptLst>
  <dgm:cxnLst>
    <dgm:cxn modelId="{11F7DE17-9142-42D4-9DC9-FB065EE5D31D}" srcId="{0AC0115C-50C6-4443-BA9E-8ADBA1C2B2F1}" destId="{E79872B8-0BA5-4C68-BC18-7643A2FFD205}" srcOrd="6" destOrd="0" parTransId="{B4CD29E6-BD46-4DD6-B1DF-2995943FF77F}" sibTransId="{49C98C66-C3B9-41A5-A86D-F628EA44DEE5}"/>
    <dgm:cxn modelId="{B543442F-C2B8-4F25-91F3-40C703AE2B90}" type="presOf" srcId="{8D0780B1-DF7D-41CA-B5F4-7E2991CD8BEE}" destId="{2B606CC8-E728-46E6-A880-25F2912F143E}" srcOrd="1" destOrd="0" presId="urn:microsoft.com/office/officeart/2005/8/layout/bProcess3"/>
    <dgm:cxn modelId="{530BEA32-4B1C-432C-B6C4-0B4691065005}" type="presOf" srcId="{D7C3AE04-BC23-4960-ABF2-F74E6CC3B620}" destId="{E6928E5E-3CAB-4C35-BCF9-975082500647}" srcOrd="0" destOrd="0" presId="urn:microsoft.com/office/officeart/2005/8/layout/bProcess3"/>
    <dgm:cxn modelId="{B2A8C668-196E-4BD8-9461-257316FA495A}" type="presOf" srcId="{49C98C66-C3B9-41A5-A86D-F628EA44DEE5}" destId="{3E7A653A-1848-4FD5-B974-B4C9E36C2869}" srcOrd="0" destOrd="0" presId="urn:microsoft.com/office/officeart/2005/8/layout/bProcess3"/>
    <dgm:cxn modelId="{24DEA76B-3FF7-4642-ABF3-BAF5682B868D}" type="presOf" srcId="{686705DB-9108-43DA-811D-6FA772D68190}" destId="{93D15ABF-E3CA-41B7-9C57-8878FFDFB2FB}" srcOrd="0" destOrd="0" presId="urn:microsoft.com/office/officeart/2005/8/layout/bProcess3"/>
    <dgm:cxn modelId="{94EE1F4E-19A3-4D4B-AED3-AA824D9F223D}" type="presOf" srcId="{C25E1E65-3890-4BB2-AC6F-1DBF5C0EB241}" destId="{A3B7D22E-7897-44AC-B5EF-5A489799F56D}" srcOrd="0" destOrd="0" presId="urn:microsoft.com/office/officeart/2005/8/layout/bProcess3"/>
    <dgm:cxn modelId="{ACDD0575-FD15-4643-9C8B-0D55AF78D471}" type="presOf" srcId="{49C98C66-C3B9-41A5-A86D-F628EA44DEE5}" destId="{B1220CB7-EE9E-4FE5-AD83-2DE97953944D}" srcOrd="1" destOrd="0" presId="urn:microsoft.com/office/officeart/2005/8/layout/bProcess3"/>
    <dgm:cxn modelId="{BB455B7A-F5C1-4A57-89FC-2FD89FC04EC5}" type="presOf" srcId="{33A1C0DB-7816-414C-9833-567EC352D068}" destId="{EA80AB59-A5AA-409B-9CF1-3A3E5E81FFAF}" srcOrd="0" destOrd="0" presId="urn:microsoft.com/office/officeart/2005/8/layout/bProcess3"/>
    <dgm:cxn modelId="{2989977A-587D-413D-9118-E71A1D72FE8A}" srcId="{0AC0115C-50C6-4443-BA9E-8ADBA1C2B2F1}" destId="{BD1DD5FF-3461-4A24-8610-4AE4CDA7E8EF}" srcOrd="2" destOrd="0" parTransId="{609AB4D3-854B-4AA7-B271-F6BEB5533630}" sibTransId="{C25E1E65-3890-4BB2-AC6F-1DBF5C0EB241}"/>
    <dgm:cxn modelId="{1DEC2F8B-9B35-4B27-BD66-035537E91DE6}" type="presOf" srcId="{EFF406AC-3F88-4986-8071-731BE5DEBFF1}" destId="{F5619DDA-FD46-44F8-93E5-E30A85428A31}" srcOrd="1" destOrd="0" presId="urn:microsoft.com/office/officeart/2005/8/layout/bProcess3"/>
    <dgm:cxn modelId="{414DDE8C-F169-4ABC-AA54-6308EC649684}" type="presOf" srcId="{08BCDD28-2ADF-4014-BFC4-D954897917AA}" destId="{BDC0AF1F-F656-40B3-B944-0D46A7EF0449}" srcOrd="0" destOrd="0" presId="urn:microsoft.com/office/officeart/2005/8/layout/bProcess3"/>
    <dgm:cxn modelId="{B6D1A38E-D59C-490F-8D01-F6C3D30440F5}" type="presOf" srcId="{EFF406AC-3F88-4986-8071-731BE5DEBFF1}" destId="{4E4D7E9C-FA61-4456-ACEE-FA387DAF3A3E}" srcOrd="0" destOrd="0" presId="urn:microsoft.com/office/officeart/2005/8/layout/bProcess3"/>
    <dgm:cxn modelId="{9250F592-7257-40E7-BB0F-57EF0CA8432E}" type="presOf" srcId="{BD1DD5FF-3461-4A24-8610-4AE4CDA7E8EF}" destId="{489FA518-A453-4A6E-9EF4-B631AF907226}" srcOrd="0" destOrd="0" presId="urn:microsoft.com/office/officeart/2005/8/layout/bProcess3"/>
    <dgm:cxn modelId="{4CA2E194-B7B4-4029-B0E6-F3BBC11A1ABC}" type="presOf" srcId="{FB89FFD3-DF54-46BC-BBF3-E53B333D7A4F}" destId="{F3298C1E-B4A4-41F7-BBEE-D37E5A7364CE}" srcOrd="0" destOrd="0" presId="urn:microsoft.com/office/officeart/2005/8/layout/bProcess3"/>
    <dgm:cxn modelId="{586F5396-01EE-4280-B9B3-78FA0974C13D}" type="presOf" srcId="{2BBBF27B-DC79-4547-92D5-DB7D40D87375}" destId="{6F56ED19-CC0A-489F-87CD-78B08ED230E0}" srcOrd="0" destOrd="0" presId="urn:microsoft.com/office/officeart/2005/8/layout/bProcess3"/>
    <dgm:cxn modelId="{A30572A4-AC36-4C85-B71F-97BD164008ED}" type="presOf" srcId="{6FBD0582-FD25-4518-B98C-7406DB2B373E}" destId="{F42A8DC3-A5DB-4721-A806-377E3991DFC4}" srcOrd="1" destOrd="0" presId="urn:microsoft.com/office/officeart/2005/8/layout/bProcess3"/>
    <dgm:cxn modelId="{6739A0AF-664E-4575-AD83-B95FC2DCA233}" type="presOf" srcId="{8D0780B1-DF7D-41CA-B5F4-7E2991CD8BEE}" destId="{6031B8E7-859F-4455-A87B-C92172522CA5}" srcOrd="0" destOrd="0" presId="urn:microsoft.com/office/officeart/2005/8/layout/bProcess3"/>
    <dgm:cxn modelId="{C96F1FB4-F405-457D-B885-00A077715EDE}" srcId="{0AC0115C-50C6-4443-BA9E-8ADBA1C2B2F1}" destId="{33A1C0DB-7816-414C-9833-567EC352D068}" srcOrd="7" destOrd="0" parTransId="{5BE7F694-28CC-4054-A8EC-FFA43F9D971C}" sibTransId="{45174B9F-6C70-41F2-9AB0-E7FC75CBA6CD}"/>
    <dgm:cxn modelId="{9CA10EBC-8F84-4CB1-A92D-D138B4B993A0}" type="presOf" srcId="{817DD74B-2272-4821-B819-B2C45866BA7D}" destId="{21426840-BC41-4BC3-BA89-81548A23E0E3}" srcOrd="1" destOrd="0" presId="urn:microsoft.com/office/officeart/2005/8/layout/bProcess3"/>
    <dgm:cxn modelId="{6BB1CFC4-C7FB-4145-AE17-58AABB143E44}" srcId="{0AC0115C-50C6-4443-BA9E-8ADBA1C2B2F1}" destId="{686705DB-9108-43DA-811D-6FA772D68190}" srcOrd="4" destOrd="0" parTransId="{4F432CE6-66F3-457D-A5F1-14C7A5B2DA53}" sibTransId="{EFF406AC-3F88-4986-8071-731BE5DEBFF1}"/>
    <dgm:cxn modelId="{E9953CCB-FA02-4594-B688-6BEE890C00DD}" srcId="{0AC0115C-50C6-4443-BA9E-8ADBA1C2B2F1}" destId="{D7C3AE04-BC23-4960-ABF2-F74E6CC3B620}" srcOrd="0" destOrd="0" parTransId="{9E70594B-5284-4294-9235-AAA0A4577ECB}" sibTransId="{34C73AC3-AB5F-43A8-BECF-2DA3DD1854E4}"/>
    <dgm:cxn modelId="{632BD3CC-1C50-436A-890E-CA92230B5EFD}" srcId="{0AC0115C-50C6-4443-BA9E-8ADBA1C2B2F1}" destId="{2BBBF27B-DC79-4547-92D5-DB7D40D87375}" srcOrd="3" destOrd="0" parTransId="{FC559F58-57FE-4C0A-BC8C-D05DDC09B66F}" sibTransId="{6FBD0582-FD25-4518-B98C-7406DB2B373E}"/>
    <dgm:cxn modelId="{435DE2D5-3E83-44BD-8049-DE5C7CC10932}" type="presOf" srcId="{34C73AC3-AB5F-43A8-BECF-2DA3DD1854E4}" destId="{0039BED4-A941-4952-B25B-9DB8BF587210}" srcOrd="1" destOrd="0" presId="urn:microsoft.com/office/officeart/2005/8/layout/bProcess3"/>
    <dgm:cxn modelId="{204695D7-2D62-40C4-B1CD-62834E27D1CA}" type="presOf" srcId="{6FBD0582-FD25-4518-B98C-7406DB2B373E}" destId="{80BA9581-9FB7-40AB-A533-9B1DDD50130A}" srcOrd="0" destOrd="0" presId="urn:microsoft.com/office/officeart/2005/8/layout/bProcess3"/>
    <dgm:cxn modelId="{248474DF-B6FA-4703-9B25-42DBCF881C7B}" type="presOf" srcId="{817DD74B-2272-4821-B819-B2C45866BA7D}" destId="{F49E76D4-A0BE-477F-8425-84D3D81B8AFC}" srcOrd="0" destOrd="0" presId="urn:microsoft.com/office/officeart/2005/8/layout/bProcess3"/>
    <dgm:cxn modelId="{60AFC1E8-A2C0-42BE-A9A4-4DCE8DF28C8B}" type="presOf" srcId="{E79872B8-0BA5-4C68-BC18-7643A2FFD205}" destId="{990617CE-6308-4EBD-9FAD-FE31944DC4DE}" srcOrd="0" destOrd="0" presId="urn:microsoft.com/office/officeart/2005/8/layout/bProcess3"/>
    <dgm:cxn modelId="{1001E9E9-6049-4D8E-87BD-9E8E1E9959AF}" srcId="{0AC0115C-50C6-4443-BA9E-8ADBA1C2B2F1}" destId="{08BCDD28-2ADF-4014-BFC4-D954897917AA}" srcOrd="1" destOrd="0" parTransId="{5CB7A286-1B48-4B00-A6CA-8319FB7FC85F}" sibTransId="{8D0780B1-DF7D-41CA-B5F4-7E2991CD8BEE}"/>
    <dgm:cxn modelId="{6F0A6BEB-A80F-40C7-B933-D2CB7D33BE78}" type="presOf" srcId="{C25E1E65-3890-4BB2-AC6F-1DBF5C0EB241}" destId="{F25DDED9-2C5A-4995-A724-A3DD66F9F058}" srcOrd="1" destOrd="0" presId="urn:microsoft.com/office/officeart/2005/8/layout/bProcess3"/>
    <dgm:cxn modelId="{A710DDF5-4F28-4DE1-B508-647DD231B145}" type="presOf" srcId="{34C73AC3-AB5F-43A8-BECF-2DA3DD1854E4}" destId="{192E1B96-4EED-4F7D-B3C7-BBD232781BEE}" srcOrd="0" destOrd="0" presId="urn:microsoft.com/office/officeart/2005/8/layout/bProcess3"/>
    <dgm:cxn modelId="{5E15CEF7-2399-4650-AC46-7FA2196345C3}" srcId="{0AC0115C-50C6-4443-BA9E-8ADBA1C2B2F1}" destId="{FB89FFD3-DF54-46BC-BBF3-E53B333D7A4F}" srcOrd="5" destOrd="0" parTransId="{B2178B38-9B4B-4195-8511-176D57399A8D}" sibTransId="{817DD74B-2272-4821-B819-B2C45866BA7D}"/>
    <dgm:cxn modelId="{A76780FB-78DA-4A99-9D00-8005F3A6017A}" type="presOf" srcId="{0AC0115C-50C6-4443-BA9E-8ADBA1C2B2F1}" destId="{956570C7-89B7-4EB3-9299-12B88E3114AC}" srcOrd="0" destOrd="0" presId="urn:microsoft.com/office/officeart/2005/8/layout/bProcess3"/>
    <dgm:cxn modelId="{4B04697A-6D0B-44D6-BC7E-932A5DF0F26B}" type="presParOf" srcId="{956570C7-89B7-4EB3-9299-12B88E3114AC}" destId="{E6928E5E-3CAB-4C35-BCF9-975082500647}" srcOrd="0" destOrd="0" presId="urn:microsoft.com/office/officeart/2005/8/layout/bProcess3"/>
    <dgm:cxn modelId="{860A05F0-8B61-41D7-82FA-ADB1044584DC}" type="presParOf" srcId="{956570C7-89B7-4EB3-9299-12B88E3114AC}" destId="{192E1B96-4EED-4F7D-B3C7-BBD232781BEE}" srcOrd="1" destOrd="0" presId="urn:microsoft.com/office/officeart/2005/8/layout/bProcess3"/>
    <dgm:cxn modelId="{DF52C253-675D-4865-888A-14C2BA01348E}" type="presParOf" srcId="{192E1B96-4EED-4F7D-B3C7-BBD232781BEE}" destId="{0039BED4-A941-4952-B25B-9DB8BF587210}" srcOrd="0" destOrd="0" presId="urn:microsoft.com/office/officeart/2005/8/layout/bProcess3"/>
    <dgm:cxn modelId="{8323EE5D-3030-4DAD-B00E-42D117EF887C}" type="presParOf" srcId="{956570C7-89B7-4EB3-9299-12B88E3114AC}" destId="{BDC0AF1F-F656-40B3-B944-0D46A7EF0449}" srcOrd="2" destOrd="0" presId="urn:microsoft.com/office/officeart/2005/8/layout/bProcess3"/>
    <dgm:cxn modelId="{8F0A9B95-B1D6-49F4-8F77-175D12D531FE}" type="presParOf" srcId="{956570C7-89B7-4EB3-9299-12B88E3114AC}" destId="{6031B8E7-859F-4455-A87B-C92172522CA5}" srcOrd="3" destOrd="0" presId="urn:microsoft.com/office/officeart/2005/8/layout/bProcess3"/>
    <dgm:cxn modelId="{7D28A674-BF83-43F1-8305-4AFB58962FFF}" type="presParOf" srcId="{6031B8E7-859F-4455-A87B-C92172522CA5}" destId="{2B606CC8-E728-46E6-A880-25F2912F143E}" srcOrd="0" destOrd="0" presId="urn:microsoft.com/office/officeart/2005/8/layout/bProcess3"/>
    <dgm:cxn modelId="{72263C3E-0A6C-4FC8-B530-2EFBFE17A7AD}" type="presParOf" srcId="{956570C7-89B7-4EB3-9299-12B88E3114AC}" destId="{489FA518-A453-4A6E-9EF4-B631AF907226}" srcOrd="4" destOrd="0" presId="urn:microsoft.com/office/officeart/2005/8/layout/bProcess3"/>
    <dgm:cxn modelId="{B854BBE4-DEAC-4B1A-8524-66A8AEEDBEE4}" type="presParOf" srcId="{956570C7-89B7-4EB3-9299-12B88E3114AC}" destId="{A3B7D22E-7897-44AC-B5EF-5A489799F56D}" srcOrd="5" destOrd="0" presId="urn:microsoft.com/office/officeart/2005/8/layout/bProcess3"/>
    <dgm:cxn modelId="{0B84D6A9-B17A-4772-9522-121D07558E93}" type="presParOf" srcId="{A3B7D22E-7897-44AC-B5EF-5A489799F56D}" destId="{F25DDED9-2C5A-4995-A724-A3DD66F9F058}" srcOrd="0" destOrd="0" presId="urn:microsoft.com/office/officeart/2005/8/layout/bProcess3"/>
    <dgm:cxn modelId="{82FB631E-0C58-4E5F-914D-F21DCCB6F63D}" type="presParOf" srcId="{956570C7-89B7-4EB3-9299-12B88E3114AC}" destId="{6F56ED19-CC0A-489F-87CD-78B08ED230E0}" srcOrd="6" destOrd="0" presId="urn:microsoft.com/office/officeart/2005/8/layout/bProcess3"/>
    <dgm:cxn modelId="{884663D2-CBB1-4439-BFC0-6C40A5BB74A3}" type="presParOf" srcId="{956570C7-89B7-4EB3-9299-12B88E3114AC}" destId="{80BA9581-9FB7-40AB-A533-9B1DDD50130A}" srcOrd="7" destOrd="0" presId="urn:microsoft.com/office/officeart/2005/8/layout/bProcess3"/>
    <dgm:cxn modelId="{648BDB1D-3F9F-4113-9020-51CCC78497EA}" type="presParOf" srcId="{80BA9581-9FB7-40AB-A533-9B1DDD50130A}" destId="{F42A8DC3-A5DB-4721-A806-377E3991DFC4}" srcOrd="0" destOrd="0" presId="urn:microsoft.com/office/officeart/2005/8/layout/bProcess3"/>
    <dgm:cxn modelId="{E1549BE9-F44E-4556-838B-66A9062ACD31}" type="presParOf" srcId="{956570C7-89B7-4EB3-9299-12B88E3114AC}" destId="{93D15ABF-E3CA-41B7-9C57-8878FFDFB2FB}" srcOrd="8" destOrd="0" presId="urn:microsoft.com/office/officeart/2005/8/layout/bProcess3"/>
    <dgm:cxn modelId="{88160344-2EEC-46B4-B16E-84C18AC6CE98}" type="presParOf" srcId="{956570C7-89B7-4EB3-9299-12B88E3114AC}" destId="{4E4D7E9C-FA61-4456-ACEE-FA387DAF3A3E}" srcOrd="9" destOrd="0" presId="urn:microsoft.com/office/officeart/2005/8/layout/bProcess3"/>
    <dgm:cxn modelId="{4C3A79F4-DE83-48F6-BD15-1EB08504486A}" type="presParOf" srcId="{4E4D7E9C-FA61-4456-ACEE-FA387DAF3A3E}" destId="{F5619DDA-FD46-44F8-93E5-E30A85428A31}" srcOrd="0" destOrd="0" presId="urn:microsoft.com/office/officeart/2005/8/layout/bProcess3"/>
    <dgm:cxn modelId="{20F3F8BC-DF25-4C09-9667-AA00425FDEC2}" type="presParOf" srcId="{956570C7-89B7-4EB3-9299-12B88E3114AC}" destId="{F3298C1E-B4A4-41F7-BBEE-D37E5A7364CE}" srcOrd="10" destOrd="0" presId="urn:microsoft.com/office/officeart/2005/8/layout/bProcess3"/>
    <dgm:cxn modelId="{0C284B37-EAF7-40D7-9A1F-3DED6A024D23}" type="presParOf" srcId="{956570C7-89B7-4EB3-9299-12B88E3114AC}" destId="{F49E76D4-A0BE-477F-8425-84D3D81B8AFC}" srcOrd="11" destOrd="0" presId="urn:microsoft.com/office/officeart/2005/8/layout/bProcess3"/>
    <dgm:cxn modelId="{4C5E56B0-0F14-4BC4-94E7-DA68812F3BC1}" type="presParOf" srcId="{F49E76D4-A0BE-477F-8425-84D3D81B8AFC}" destId="{21426840-BC41-4BC3-BA89-81548A23E0E3}" srcOrd="0" destOrd="0" presId="urn:microsoft.com/office/officeart/2005/8/layout/bProcess3"/>
    <dgm:cxn modelId="{8F6AFCAA-F51D-4A16-9BE9-E7EBC1961B5B}" type="presParOf" srcId="{956570C7-89B7-4EB3-9299-12B88E3114AC}" destId="{990617CE-6308-4EBD-9FAD-FE31944DC4DE}" srcOrd="12" destOrd="0" presId="urn:microsoft.com/office/officeart/2005/8/layout/bProcess3"/>
    <dgm:cxn modelId="{B212E29F-FB5C-4E91-A998-776FF91D790A}" type="presParOf" srcId="{956570C7-89B7-4EB3-9299-12B88E3114AC}" destId="{3E7A653A-1848-4FD5-B974-B4C9E36C2869}" srcOrd="13" destOrd="0" presId="urn:microsoft.com/office/officeart/2005/8/layout/bProcess3"/>
    <dgm:cxn modelId="{D8BCD6C9-5B16-4685-8654-BFD79810313D}" type="presParOf" srcId="{3E7A653A-1848-4FD5-B974-B4C9E36C2869}" destId="{B1220CB7-EE9E-4FE5-AD83-2DE97953944D}" srcOrd="0" destOrd="0" presId="urn:microsoft.com/office/officeart/2005/8/layout/bProcess3"/>
    <dgm:cxn modelId="{B8093A4F-21B8-4AFD-BCA7-73871B3A16AA}" type="presParOf" srcId="{956570C7-89B7-4EB3-9299-12B88E3114AC}" destId="{EA80AB59-A5AA-409B-9CF1-3A3E5E81FFAF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2E1B96-4EED-4F7D-B3C7-BBD232781BEE}">
      <dsp:nvSpPr>
        <dsp:cNvPr id="0" name=""/>
        <dsp:cNvSpPr/>
      </dsp:nvSpPr>
      <dsp:spPr>
        <a:xfrm>
          <a:off x="2244476" y="970554"/>
          <a:ext cx="4843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381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solidFill>
              <a:schemeClr val="tx1"/>
            </a:solidFill>
          </a:endParaRPr>
        </a:p>
      </dsp:txBody>
      <dsp:txXfrm>
        <a:off x="2473792" y="1013697"/>
        <a:ext cx="25749" cy="5154"/>
      </dsp:txXfrm>
    </dsp:sp>
    <dsp:sp modelId="{E6928E5E-3CAB-4C35-BCF9-975082500647}">
      <dsp:nvSpPr>
        <dsp:cNvPr id="0" name=""/>
        <dsp:cNvSpPr/>
      </dsp:nvSpPr>
      <dsp:spPr>
        <a:xfrm>
          <a:off x="7224" y="344559"/>
          <a:ext cx="2239051" cy="134343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000" kern="1200">
              <a:solidFill>
                <a:schemeClr val="tx1"/>
              </a:solidFill>
            </a:rPr>
            <a:t>Identify training outcomes.</a:t>
          </a:r>
        </a:p>
      </dsp:txBody>
      <dsp:txXfrm>
        <a:off x="7224" y="344559"/>
        <a:ext cx="2239051" cy="1343430"/>
      </dsp:txXfrm>
    </dsp:sp>
    <dsp:sp modelId="{6031B8E7-859F-4455-A87B-C92172522CA5}">
      <dsp:nvSpPr>
        <dsp:cNvPr id="0" name=""/>
        <dsp:cNvSpPr/>
      </dsp:nvSpPr>
      <dsp:spPr>
        <a:xfrm>
          <a:off x="4998509" y="970554"/>
          <a:ext cx="4843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381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-50170"/>
              <a:satOff val="-1212"/>
              <a:lumOff val="524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solidFill>
              <a:schemeClr val="tx1"/>
            </a:solidFill>
          </a:endParaRPr>
        </a:p>
      </dsp:txBody>
      <dsp:txXfrm>
        <a:off x="5227825" y="1013697"/>
        <a:ext cx="25749" cy="5154"/>
      </dsp:txXfrm>
    </dsp:sp>
    <dsp:sp modelId="{BDC0AF1F-F656-40B3-B944-0D46A7EF0449}">
      <dsp:nvSpPr>
        <dsp:cNvPr id="0" name=""/>
        <dsp:cNvSpPr/>
      </dsp:nvSpPr>
      <dsp:spPr>
        <a:xfrm>
          <a:off x="2761257" y="344559"/>
          <a:ext cx="2239051" cy="1343430"/>
        </a:xfrm>
        <a:prstGeom prst="rect">
          <a:avLst/>
        </a:prstGeom>
        <a:solidFill>
          <a:schemeClr val="accent1">
            <a:shade val="80000"/>
            <a:hueOff val="-41861"/>
            <a:satOff val="-1052"/>
            <a:lumOff val="483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Assign a monetary value to each outcome.</a:t>
          </a:r>
        </a:p>
      </dsp:txBody>
      <dsp:txXfrm>
        <a:off x="2761257" y="344559"/>
        <a:ext cx="2239051" cy="1343430"/>
      </dsp:txXfrm>
    </dsp:sp>
    <dsp:sp modelId="{A3B7D22E-7897-44AC-B5EF-5A489799F56D}">
      <dsp:nvSpPr>
        <dsp:cNvPr id="0" name=""/>
        <dsp:cNvSpPr/>
      </dsp:nvSpPr>
      <dsp:spPr>
        <a:xfrm>
          <a:off x="7752542" y="970554"/>
          <a:ext cx="4843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381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-100339"/>
              <a:satOff val="-2423"/>
              <a:lumOff val="1049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solidFill>
              <a:schemeClr val="tx1"/>
            </a:solidFill>
          </a:endParaRPr>
        </a:p>
      </dsp:txBody>
      <dsp:txXfrm>
        <a:off x="7981858" y="1013697"/>
        <a:ext cx="25749" cy="5154"/>
      </dsp:txXfrm>
    </dsp:sp>
    <dsp:sp modelId="{489FA518-A453-4A6E-9EF4-B631AF907226}">
      <dsp:nvSpPr>
        <dsp:cNvPr id="0" name=""/>
        <dsp:cNvSpPr/>
      </dsp:nvSpPr>
      <dsp:spPr>
        <a:xfrm>
          <a:off x="5515290" y="344559"/>
          <a:ext cx="2239051" cy="1343430"/>
        </a:xfrm>
        <a:prstGeom prst="rect">
          <a:avLst/>
        </a:prstGeom>
        <a:solidFill>
          <a:schemeClr val="accent1">
            <a:shade val="80000"/>
            <a:hueOff val="-83723"/>
            <a:satOff val="-2103"/>
            <a:lumOff val="96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tx1"/>
              </a:solidFill>
            </a:rPr>
            <a:t>Identify the annual change in each outcome.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515290" y="344559"/>
        <a:ext cx="2239051" cy="1343430"/>
      </dsp:txXfrm>
    </dsp:sp>
    <dsp:sp modelId="{80BA9581-9FB7-40AB-A533-9B1DDD50130A}">
      <dsp:nvSpPr>
        <dsp:cNvPr id="0" name=""/>
        <dsp:cNvSpPr/>
      </dsp:nvSpPr>
      <dsp:spPr>
        <a:xfrm>
          <a:off x="1126750" y="1686190"/>
          <a:ext cx="8262099" cy="484381"/>
        </a:xfrm>
        <a:custGeom>
          <a:avLst/>
          <a:gdLst/>
          <a:ahLst/>
          <a:cxnLst/>
          <a:rect l="0" t="0" r="0" b="0"/>
          <a:pathLst>
            <a:path>
              <a:moveTo>
                <a:pt x="8262099" y="0"/>
              </a:moveTo>
              <a:lnTo>
                <a:pt x="8262099" y="259290"/>
              </a:lnTo>
              <a:lnTo>
                <a:pt x="0" y="259290"/>
              </a:lnTo>
              <a:lnTo>
                <a:pt x="0" y="484381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-150509"/>
              <a:satOff val="-3635"/>
              <a:lumOff val="1573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solidFill>
              <a:schemeClr val="tx1"/>
            </a:solidFill>
          </a:endParaRPr>
        </a:p>
      </dsp:txBody>
      <dsp:txXfrm>
        <a:off x="5050846" y="1925803"/>
        <a:ext cx="413906" cy="5154"/>
      </dsp:txXfrm>
    </dsp:sp>
    <dsp:sp modelId="{6F56ED19-CC0A-489F-87CD-78B08ED230E0}">
      <dsp:nvSpPr>
        <dsp:cNvPr id="0" name=""/>
        <dsp:cNvSpPr/>
      </dsp:nvSpPr>
      <dsp:spPr>
        <a:xfrm>
          <a:off x="8269323" y="344559"/>
          <a:ext cx="2239051" cy="1343430"/>
        </a:xfrm>
        <a:prstGeom prst="rect">
          <a:avLst/>
        </a:prstGeom>
        <a:solidFill>
          <a:schemeClr val="accent1">
            <a:shade val="80000"/>
            <a:hueOff val="-125584"/>
            <a:satOff val="-3155"/>
            <a:lumOff val="145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tx1"/>
              </a:solidFill>
            </a:rPr>
            <a:t>Determine the value of the changes.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8269323" y="344559"/>
        <a:ext cx="2239051" cy="1343430"/>
      </dsp:txXfrm>
    </dsp:sp>
    <dsp:sp modelId="{4E4D7E9C-FA61-4456-ACEE-FA387DAF3A3E}">
      <dsp:nvSpPr>
        <dsp:cNvPr id="0" name=""/>
        <dsp:cNvSpPr/>
      </dsp:nvSpPr>
      <dsp:spPr>
        <a:xfrm>
          <a:off x="2244476" y="2828967"/>
          <a:ext cx="4843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381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-200678"/>
              <a:satOff val="-4846"/>
              <a:lumOff val="2098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solidFill>
              <a:schemeClr val="tx1"/>
            </a:solidFill>
          </a:endParaRPr>
        </a:p>
      </dsp:txBody>
      <dsp:txXfrm>
        <a:off x="2473792" y="2872109"/>
        <a:ext cx="25749" cy="5154"/>
      </dsp:txXfrm>
    </dsp:sp>
    <dsp:sp modelId="{93D15ABF-E3CA-41B7-9C57-8878FFDFB2FB}">
      <dsp:nvSpPr>
        <dsp:cNvPr id="0" name=""/>
        <dsp:cNvSpPr/>
      </dsp:nvSpPr>
      <dsp:spPr>
        <a:xfrm>
          <a:off x="7224" y="2202971"/>
          <a:ext cx="2239051" cy="1343430"/>
        </a:xfrm>
        <a:prstGeom prst="rect">
          <a:avLst/>
        </a:prstGeom>
        <a:solidFill>
          <a:schemeClr val="accent1">
            <a:shade val="80000"/>
            <a:hueOff val="-167446"/>
            <a:satOff val="-4207"/>
            <a:lumOff val="1935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tx1"/>
              </a:solidFill>
            </a:rPr>
            <a:t>Determine training costs.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7224" y="2202971"/>
        <a:ext cx="2239051" cy="1343430"/>
      </dsp:txXfrm>
    </dsp:sp>
    <dsp:sp modelId="{F49E76D4-A0BE-477F-8425-84D3D81B8AFC}">
      <dsp:nvSpPr>
        <dsp:cNvPr id="0" name=""/>
        <dsp:cNvSpPr/>
      </dsp:nvSpPr>
      <dsp:spPr>
        <a:xfrm>
          <a:off x="4998509" y="2828967"/>
          <a:ext cx="4843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381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-250848"/>
              <a:satOff val="-6058"/>
              <a:lumOff val="2623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solidFill>
              <a:schemeClr val="tx1"/>
            </a:solidFill>
          </a:endParaRPr>
        </a:p>
      </dsp:txBody>
      <dsp:txXfrm>
        <a:off x="5227825" y="2872109"/>
        <a:ext cx="25749" cy="5154"/>
      </dsp:txXfrm>
    </dsp:sp>
    <dsp:sp modelId="{F3298C1E-B4A4-41F7-BBEE-D37E5A7364CE}">
      <dsp:nvSpPr>
        <dsp:cNvPr id="0" name=""/>
        <dsp:cNvSpPr/>
      </dsp:nvSpPr>
      <dsp:spPr>
        <a:xfrm>
          <a:off x="2761257" y="2202971"/>
          <a:ext cx="2239051" cy="1343430"/>
        </a:xfrm>
        <a:prstGeom prst="rect">
          <a:avLst/>
        </a:prstGeom>
        <a:solidFill>
          <a:schemeClr val="accent1">
            <a:shade val="80000"/>
            <a:hueOff val="-209307"/>
            <a:satOff val="-5259"/>
            <a:lumOff val="2419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Subtract costs from benefits.</a:t>
          </a:r>
        </a:p>
      </dsp:txBody>
      <dsp:txXfrm>
        <a:off x="2761257" y="2202971"/>
        <a:ext cx="2239051" cy="1343430"/>
      </dsp:txXfrm>
    </dsp:sp>
    <dsp:sp modelId="{3E7A653A-1848-4FD5-B974-B4C9E36C2869}">
      <dsp:nvSpPr>
        <dsp:cNvPr id="0" name=""/>
        <dsp:cNvSpPr/>
      </dsp:nvSpPr>
      <dsp:spPr>
        <a:xfrm>
          <a:off x="7752542" y="2828967"/>
          <a:ext cx="4843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381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-301017"/>
              <a:satOff val="-7269"/>
              <a:lumOff val="3147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solidFill>
              <a:schemeClr val="tx1"/>
            </a:solidFill>
          </a:endParaRPr>
        </a:p>
      </dsp:txBody>
      <dsp:txXfrm>
        <a:off x="7981858" y="2872109"/>
        <a:ext cx="25749" cy="5154"/>
      </dsp:txXfrm>
    </dsp:sp>
    <dsp:sp modelId="{990617CE-6308-4EBD-9FAD-FE31944DC4DE}">
      <dsp:nvSpPr>
        <dsp:cNvPr id="0" name=""/>
        <dsp:cNvSpPr/>
      </dsp:nvSpPr>
      <dsp:spPr>
        <a:xfrm>
          <a:off x="5515290" y="2202971"/>
          <a:ext cx="2239051" cy="1343430"/>
        </a:xfrm>
        <a:prstGeom prst="rect">
          <a:avLst/>
        </a:prstGeom>
        <a:solidFill>
          <a:schemeClr val="accent1">
            <a:shade val="80000"/>
            <a:hueOff val="-251169"/>
            <a:satOff val="-6310"/>
            <a:lumOff val="2903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tx1"/>
              </a:solidFill>
            </a:rPr>
            <a:t>Divide net benefits by costs.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515290" y="2202971"/>
        <a:ext cx="2239051" cy="1343430"/>
      </dsp:txXfrm>
    </dsp:sp>
    <dsp:sp modelId="{EA80AB59-A5AA-409B-9CF1-3A3E5E81FFAF}">
      <dsp:nvSpPr>
        <dsp:cNvPr id="0" name=""/>
        <dsp:cNvSpPr/>
      </dsp:nvSpPr>
      <dsp:spPr>
        <a:xfrm>
          <a:off x="8269323" y="2202971"/>
          <a:ext cx="2239051" cy="1343430"/>
        </a:xfrm>
        <a:prstGeom prst="rect">
          <a:avLst/>
        </a:prstGeom>
        <a:solidFill>
          <a:schemeClr val="accent1">
            <a:shade val="80000"/>
            <a:hueOff val="-293030"/>
            <a:satOff val="-7362"/>
            <a:lumOff val="338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tx1"/>
              </a:solidFill>
            </a:rPr>
            <a:t>Multiply by 100.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8269323" y="2202971"/>
        <a:ext cx="2239051" cy="1343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972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9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24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94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56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Return </a:t>
            </a:r>
            <a:r>
              <a:rPr lang="en-US" dirty="0"/>
              <a:t>on Investment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3B2E1E-CDC6-4360-B9E3-FF4033DEC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762608"/>
            <a:ext cx="10481519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ROI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7338-EAB3-47DB-ADD7-DED91E92B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721" y="2635976"/>
            <a:ext cx="10530731" cy="3542776"/>
          </a:xfrm>
        </p:spPr>
        <p:txBody>
          <a:bodyPr>
            <a:normAutofit/>
          </a:bodyPr>
          <a:lstStyle/>
          <a:p>
            <a:r>
              <a:rPr lang="en-US" sz="2000" b="1" dirty="0"/>
              <a:t>Return-on-investment (ROI) </a:t>
            </a:r>
            <a:r>
              <a:rPr lang="en-US" sz="2000" dirty="0"/>
              <a:t>is a financial ratio that expresses the return or gain on an investment like training and development.</a:t>
            </a:r>
          </a:p>
          <a:p>
            <a:r>
              <a:rPr lang="en-US" sz="2000" dirty="0"/>
              <a:t>Calculations are based on a </a:t>
            </a:r>
            <a:r>
              <a:rPr lang="en-US" sz="2000" b="1" dirty="0"/>
              <a:t>cost-benefit analysis </a:t>
            </a:r>
            <a:r>
              <a:rPr lang="en-US" sz="2000" dirty="0"/>
              <a:t>of the net financial benefits of a training program.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2032798-2BDD-4090-9338-EFCA3A9469EF}"/>
                  </a:ext>
                </a:extLst>
              </p:cNvPr>
              <p:cNvSpPr txBox="1"/>
              <p:nvPr/>
            </p:nvSpPr>
            <p:spPr>
              <a:xfrm>
                <a:off x="1629104" y="5421830"/>
                <a:ext cx="8933792" cy="5906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𝑹𝑶𝑰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𝑵𝒆𝒕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𝒃𝒆𝒏𝒆𝒇𝒊𝒕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𝑪𝒐𝒔𝒕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𝒐𝒇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𝒊𝒏𝒗𝒆𝒔𝒕𝒎𝒆𝒏𝒕</m:t>
                            </m:r>
                          </m:den>
                        </m:f>
                      </m:e>
                    </m:d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𝟏𝟎𝟎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𝑻𝒐𝒕𝒂𝒍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𝒃𝒆𝒏𝒆𝒇𝒊𝒕𝒔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𝑻𝒐𝒕𝒂𝒍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𝒄𝒐𝒔𝒕𝒔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𝑻𝒐𝒕𝒂𝒍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𝒄𝒐𝒔𝒕𝒔</m:t>
                            </m:r>
                          </m:den>
                        </m:f>
                      </m:e>
                    </m:d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𝟏𝟎𝟎</m:t>
                    </m:r>
                  </m:oMath>
                </a14:m>
                <a:endParaRPr lang="en-US" sz="2400" b="1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2032798-2BDD-4090-9338-EFCA3A9469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104" y="5421830"/>
                <a:ext cx="8933792" cy="5906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7363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B8CBFBF-A82F-4E13-B7EB-75DCD4DD6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0936"/>
            <a:ext cx="1005840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Calculating ROI</a:t>
            </a:r>
          </a:p>
        </p:txBody>
      </p:sp>
      <p:graphicFrame>
        <p:nvGraphicFramePr>
          <p:cNvPr id="32" name="Content Placeholder 6">
            <a:extLst>
              <a:ext uri="{FF2B5EF4-FFF2-40B4-BE49-F238E27FC236}">
                <a16:creationId xmlns:a16="http://schemas.microsoft.com/office/drawing/2014/main" id="{AE17A368-3C08-424E-82A9-D73D9E939F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855714"/>
              </p:ext>
            </p:extLst>
          </p:nvPr>
        </p:nvGraphicFramePr>
        <p:xfrm>
          <a:off x="838200" y="2160588"/>
          <a:ext cx="10515600" cy="3890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5786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6A029B-51A0-4A29-A702-06E7AD69D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Determining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9248-1905-46B0-A351-E627BB18A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en-US" sz="2000" dirty="0"/>
              <a:t>Benefits (and estimations of their values) can be determined by key stakeholders by: </a:t>
            </a:r>
          </a:p>
          <a:p>
            <a:pPr lvl="1"/>
            <a:r>
              <a:rPr lang="en-US" sz="1800" dirty="0"/>
              <a:t>Reviewing academic and practitioner literature.</a:t>
            </a:r>
          </a:p>
          <a:p>
            <a:pPr lvl="1"/>
            <a:r>
              <a:rPr lang="en-US" sz="1800" dirty="0"/>
              <a:t>Pilot testing training programs.</a:t>
            </a:r>
          </a:p>
          <a:p>
            <a:pPr lvl="1"/>
            <a:r>
              <a:rPr lang="en-US" sz="1800" dirty="0"/>
              <a:t>Observing high-performers.</a:t>
            </a:r>
          </a:p>
          <a:p>
            <a:pPr lvl="1"/>
            <a:r>
              <a:rPr lang="en-US" sz="1800" dirty="0"/>
              <a:t>Gathering estimations from trainees and managers. </a:t>
            </a:r>
          </a:p>
          <a:p>
            <a:r>
              <a:rPr lang="en-US" sz="2000" dirty="0"/>
              <a:t>Values should be realistic and based on objective standards. </a:t>
            </a:r>
          </a:p>
        </p:txBody>
      </p:sp>
    </p:spTree>
    <p:extLst>
      <p:ext uri="{BB962C8B-B14F-4D97-AF65-F5344CB8AC3E}">
        <p14:creationId xmlns:p14="http://schemas.microsoft.com/office/powerpoint/2010/main" val="1690365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984687B-789E-453B-921F-7804CCA6B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0495A546-1866-442A-8EF9-B683FCB3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FC9B1F-EB6E-40D2-8261-0142E7326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8DB0E74-FB47-4298-AF40-FAC8939F9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08813488-5B66-4FB7-A177-9B9B4658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35E4BF3-25DA-41E9-B880-A0DC6C1EF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813C1F92-ED6B-4F19-9415-BFB5B5B5A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E40EF46-D7B9-447E-ACB4-D78972199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23CAE24-12FF-43D7-A6C0-6AA792E3AB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B372F5DB-BF3F-4325-85B0-CDCE7A6A68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B25A9653-2959-449B-BA93-64D5656B1A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3D52E0-024E-49EA-B58E-AFCB54B93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42DB067-C8BB-4763-B3AC-A1AFC1F94C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4BFADE60-883C-490B-8717-29178631E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276CDC4A-1010-43AB-BD13-E9BC487D68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E6DA892F-7AE7-4A83-9BFB-D5FDBA16D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2079130B-2394-449B-80DB-0B9946C7B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F852A68-5FD2-4BD4-902A-37D580B798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1CD48066-FF17-425E-9EEC-795CD0CA4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374D862B-A8E1-4CB9-8529-077C6DBA5C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5A3B1A83-9C72-4407-A5BF-A9EAA5C4D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C73AF399-B36E-419F-92C0-533EFBD93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7003416-CBD9-4C98-9A59-1620DD024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0" y="1477651"/>
            <a:ext cx="3017520" cy="4575659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Examples of Benefits</a:t>
            </a:r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27553" y="1375241"/>
            <a:ext cx="175681" cy="16659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491EB-982E-4594-ACA1-53EE72404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6564" y="1477651"/>
            <a:ext cx="7153756" cy="457566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 dirty="0"/>
              <a:t>Increased productivity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Reduced absenteeism and turnover 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Improved quality and customer service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Increased job satisfaction, employee engagement, and organizational commitment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Reduced waste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Increased time savings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Fewer accidents and lawsuits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Reduced occupational stress and psychological burnout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Fewer labor shortages</a:t>
            </a:r>
          </a:p>
        </p:txBody>
      </p:sp>
    </p:spTree>
    <p:extLst>
      <p:ext uri="{BB962C8B-B14F-4D97-AF65-F5344CB8AC3E}">
        <p14:creationId xmlns:p14="http://schemas.microsoft.com/office/powerpoint/2010/main" val="1000165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56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6A029B-51A0-4A29-A702-06E7AD69D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Determining Costs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9248-1905-46B0-A351-E627BB18A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669280" cy="4171278"/>
          </a:xfrm>
        </p:spPr>
        <p:txBody>
          <a:bodyPr>
            <a:normAutofit/>
          </a:bodyPr>
          <a:lstStyle/>
          <a:p>
            <a:r>
              <a:rPr lang="en-US" sz="2000" dirty="0"/>
              <a:t>Costs can be determined by key stakeholders using a variety of methods, including accounting techniques.</a:t>
            </a:r>
          </a:p>
          <a:p>
            <a:r>
              <a:rPr lang="en-US" sz="2000" dirty="0"/>
              <a:t>The resource requirements approach identifies the type and quantity of </a:t>
            </a:r>
            <a:r>
              <a:rPr lang="en-US" sz="2000" i="1" dirty="0"/>
              <a:t>resources</a:t>
            </a:r>
            <a:r>
              <a:rPr lang="en-US" sz="2000" dirty="0"/>
              <a:t> needed to meet the </a:t>
            </a:r>
            <a:r>
              <a:rPr lang="en-US" sz="2000" i="1" dirty="0"/>
              <a:t>requirements</a:t>
            </a:r>
            <a:r>
              <a:rPr lang="en-US" sz="2000" dirty="0"/>
              <a:t> of training. </a:t>
            </a:r>
          </a:p>
          <a:p>
            <a:pPr lvl="1"/>
            <a:r>
              <a:rPr lang="en-US" sz="1800" dirty="0"/>
              <a:t>Training costs can be compared across different stages of the training process and across training programs. </a:t>
            </a:r>
          </a:p>
        </p:txBody>
      </p:sp>
    </p:spTree>
    <p:extLst>
      <p:ext uri="{BB962C8B-B14F-4D97-AF65-F5344CB8AC3E}">
        <p14:creationId xmlns:p14="http://schemas.microsoft.com/office/powerpoint/2010/main" val="3191714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824" y="6419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CC40045-3931-4F5B-BFDA-CB5657884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74300EE0-ECBD-4A99-A182-D65E0E6E63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6F00B75-03DF-4D45-9B0D-64C830BD60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8D3ABB2-C1A2-49A0-A399-DF61B1EF6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DA1AEAE7-4978-4A5B-AAD2-E2E78726F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7A9AAEEE-4B18-43DC-B196-17B61CD41F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807703FD-FEEE-4777-846F-8C38F40CEB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3883325D-A3A9-46FF-B7CB-EE92752226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009273A-6FB2-45C9-814B-F9F243C59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1456BB4-6CF2-4A71-BE63-1AC03A287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0F94609-6C4C-45C5-B029-0704F4BB6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7532FA0C-81DB-47C4-A39A-77A779E23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F2A2ED01-9837-46A7-B28E-15B6C229D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5E52EFEE-3C02-41C5-852D-699079C2E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4ED1A46-9C33-4642-B4E6-DE8FB6E3FA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D8825798-C5AC-4262-B3CA-FAA3731727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041EF5B5-A116-4AE7-82D0-A06B0FF58F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1053245D-DA29-4C13-84C9-749150489A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1166F809-C998-47FD-8299-4F9BA65DD9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C6184C9-DD88-444D-83F9-7E5C128E54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96A02A4D-21A3-44E5-BEFC-1DD2E8262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B31F515F-6B6B-48A5-99B1-F9BBCF8F6F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36A029B-51A0-4A29-A702-06E7AD69D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2" y="1472864"/>
            <a:ext cx="3016620" cy="4578943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Examples of Costs</a:t>
            </a:r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B0BC2F97-F3ED-4F01-B461-9A522CD972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75225" y="1331697"/>
            <a:ext cx="193249" cy="16659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9248-1905-46B0-A351-E627BB18A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5613" y="1472864"/>
            <a:ext cx="7134707" cy="4578944"/>
          </a:xfrm>
        </p:spPr>
        <p:txBody>
          <a:bodyPr anchor="t">
            <a:normAutofit lnSpcReduction="10000"/>
          </a:bodyPr>
          <a:lstStyle/>
          <a:p>
            <a:r>
              <a:rPr lang="en-US" sz="2000" dirty="0"/>
              <a:t>Needs assessment</a:t>
            </a:r>
          </a:p>
          <a:p>
            <a:r>
              <a:rPr lang="en-US" sz="2000" dirty="0"/>
              <a:t>Program design</a:t>
            </a:r>
          </a:p>
          <a:p>
            <a:r>
              <a:rPr lang="en-US" sz="2000" dirty="0"/>
              <a:t>Designing, updating, and producing training materials</a:t>
            </a:r>
          </a:p>
          <a:p>
            <a:r>
              <a:rPr lang="en-US" sz="2000" dirty="0"/>
              <a:t>Purchasing, troubleshooting, and maintaining technology, equipment, software, and hardware</a:t>
            </a:r>
          </a:p>
          <a:p>
            <a:r>
              <a:rPr lang="en-US" sz="2000" dirty="0"/>
              <a:t>Program communication and marketing</a:t>
            </a:r>
          </a:p>
          <a:p>
            <a:r>
              <a:rPr lang="en-US" sz="2000" dirty="0"/>
              <a:t>Facilities, travel, and lodging</a:t>
            </a:r>
          </a:p>
          <a:p>
            <a:r>
              <a:rPr lang="en-US" sz="2000" dirty="0"/>
              <a:t>Compensation of trainees, trainers, and support staff </a:t>
            </a:r>
          </a:p>
          <a:p>
            <a:r>
              <a:rPr lang="en-US" sz="2000" dirty="0"/>
              <a:t>Lost productivity during trainees’ absences</a:t>
            </a:r>
          </a:p>
          <a:p>
            <a:r>
              <a:rPr lang="en-US" sz="2000" dirty="0"/>
              <a:t>Training evaluation (including ROI analysis)</a:t>
            </a:r>
          </a:p>
        </p:txBody>
      </p:sp>
    </p:spTree>
    <p:extLst>
      <p:ext uri="{BB962C8B-B14F-4D97-AF65-F5344CB8AC3E}">
        <p14:creationId xmlns:p14="http://schemas.microsoft.com/office/powerpoint/2010/main" val="24488368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313</Words>
  <Application>Microsoft Office PowerPoint</Application>
  <PresentationFormat>Widescreen</PresentationFormat>
  <Paragraphs>51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Rockwell</vt:lpstr>
      <vt:lpstr>Wingdings</vt:lpstr>
      <vt:lpstr>Atlas</vt:lpstr>
      <vt:lpstr>Return on Investment</vt:lpstr>
      <vt:lpstr>ROI Formula</vt:lpstr>
      <vt:lpstr>Calculating ROI</vt:lpstr>
      <vt:lpstr>Determining Benefits</vt:lpstr>
      <vt:lpstr>Examples of Benefits</vt:lpstr>
      <vt:lpstr>Determining Costs</vt:lpstr>
      <vt:lpstr>Examples of Costs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50</cp:revision>
  <dcterms:created xsi:type="dcterms:W3CDTF">2021-02-10T03:24:09Z</dcterms:created>
  <dcterms:modified xsi:type="dcterms:W3CDTF">2021-06-05T21:38:39Z</dcterms:modified>
</cp:coreProperties>
</file>