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9"/>
  </p:notesMasterIdLst>
  <p:sldIdLst>
    <p:sldId id="295" r:id="rId2"/>
    <p:sldId id="262" r:id="rId3"/>
    <p:sldId id="289" r:id="rId4"/>
    <p:sldId id="266" r:id="rId5"/>
    <p:sldId id="298" r:id="rId6"/>
    <p:sldId id="263" r:id="rId7"/>
    <p:sldId id="299" r:id="rId8"/>
  </p:sldIdLst>
  <p:sldSz cx="12192000" cy="6858000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46" autoAdjust="0"/>
    <p:restoredTop sz="61252" autoAdjust="0"/>
  </p:normalViewPr>
  <p:slideViewPr>
    <p:cSldViewPr snapToGrid="0">
      <p:cViewPr varScale="1">
        <p:scale>
          <a:sx n="51" d="100"/>
          <a:sy n="51" d="100"/>
        </p:scale>
        <p:origin x="203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4" d="100"/>
          <a:sy n="64" d="100"/>
        </p:scale>
        <p:origin x="85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  <a:buFont typeface="Arial" panose="020B0604020202020204" pitchFamily="34" charset="0"/>
            <a:buChar char="•"/>
          </a:pPr>
          <a:r>
            <a:rPr lang="en-US" sz="20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  <a:endParaRPr lang="en-US" sz="2000" dirty="0">
            <a:latin typeface="+mn-lt"/>
          </a:endParaRP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5360FA4F-3DD7-429B-B80B-6CAFC25EF661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Useful for cross-training and onboarding</a:t>
          </a:r>
        </a:p>
      </dgm:t>
    </dgm:pt>
    <dgm:pt modelId="{0F06B0EC-238A-4FDC-909F-491250CF4A56}" type="parTrans" cxnId="{DFEFB95D-8D60-4D62-A83A-F913199538E6}">
      <dgm:prSet/>
      <dgm:spPr/>
      <dgm:t>
        <a:bodyPr/>
        <a:lstStyle/>
        <a:p>
          <a:endParaRPr lang="en-US"/>
        </a:p>
      </dgm:t>
    </dgm:pt>
    <dgm:pt modelId="{59899204-363E-4788-84E0-3D149CE9C9E7}" type="sibTrans" cxnId="{DFEFB95D-8D60-4D62-A83A-F913199538E6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May be inconsistent across trainers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016E94F7-F5FE-496D-B1A2-C7B7163963AA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Capable of passing on trainers’ bad habits</a:t>
          </a:r>
        </a:p>
      </dgm:t>
    </dgm:pt>
    <dgm:pt modelId="{3D74DDBE-9E9C-469B-9919-0032C1501298}" type="parTrans" cxnId="{0B613E08-57D2-4CC8-A78B-ED79620BE442}">
      <dgm:prSet/>
      <dgm:spPr/>
      <dgm:t>
        <a:bodyPr/>
        <a:lstStyle/>
        <a:p>
          <a:endParaRPr lang="en-US"/>
        </a:p>
      </dgm:t>
    </dgm:pt>
    <dgm:pt modelId="{F3998E4E-7447-4F49-93AB-D0551511A729}" type="sibTrans" cxnId="{0B613E08-57D2-4CC8-A78B-ED79620BE442}">
      <dgm:prSet/>
      <dgm:spPr/>
      <dgm:t>
        <a:bodyPr/>
        <a:lstStyle/>
        <a:p>
          <a:endParaRPr lang="en-US"/>
        </a:p>
      </dgm:t>
    </dgm:pt>
    <dgm:pt modelId="{CEE41C99-A6DD-4F7C-BC18-2D947E95DB7B}">
      <dgm:prSet custT="1"/>
      <dgm:spPr/>
      <dgm:t>
        <a:bodyPr/>
        <a:lstStyle/>
        <a:p>
          <a:pPr>
            <a:lnSpc>
              <a:spcPct val="100000"/>
            </a:lnSpc>
            <a:buNone/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Customizable</a:t>
          </a:r>
        </a:p>
      </dgm:t>
    </dgm:pt>
    <dgm:pt modelId="{130C1778-AA7B-4CCF-867D-5C2BD2E59141}" type="parTrans" cxnId="{3085B8B8-8DD5-4D75-A599-164AFF5F974D}">
      <dgm:prSet/>
      <dgm:spPr/>
      <dgm:t>
        <a:bodyPr/>
        <a:lstStyle/>
        <a:p>
          <a:endParaRPr lang="en-US"/>
        </a:p>
      </dgm:t>
    </dgm:pt>
    <dgm:pt modelId="{904B2788-302F-498F-B599-9A62FD92B20B}" type="sibTrans" cxnId="{3085B8B8-8DD5-4D75-A599-164AFF5F974D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0B613E08-57D2-4CC8-A78B-ED79620BE442}" srcId="{E37511BC-DF64-4B3D-BEF1-7CBB4ABB1906}" destId="{016E94F7-F5FE-496D-B1A2-C7B7163963AA}" srcOrd="1" destOrd="0" parTransId="{3D74DDBE-9E9C-469B-9919-0032C1501298}" sibTransId="{F3998E4E-7447-4F49-93AB-D0551511A729}"/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5A21F3B-42D4-459D-9C05-BE8810FAB91B}" type="presOf" srcId="{016E94F7-F5FE-496D-B1A2-C7B7163963AA}" destId="{94EC82DC-B0A3-449C-A821-6BAB15D3ACF6}" srcOrd="0" destOrd="1" presId="urn:microsoft.com/office/officeart/2018/5/layout/CenteredIconLabelDescriptionList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DFEFB95D-8D60-4D62-A83A-F913199538E6}" srcId="{7954B5D9-D9F8-4FDF-A710-F36637CC6531}" destId="{5360FA4F-3DD7-429B-B80B-6CAFC25EF661}" srcOrd="2" destOrd="0" parTransId="{0F06B0EC-238A-4FDC-909F-491250CF4A56}" sibTransId="{59899204-363E-4788-84E0-3D149CE9C9E7}"/>
    <dgm:cxn modelId="{36764E55-7CF4-40A7-BF1F-45D9532E09B3}" type="presOf" srcId="{5360FA4F-3DD7-429B-B80B-6CAFC25EF661}" destId="{8DE2302A-8C89-4EAF-AE07-CC3C18B1A928}" srcOrd="0" destOrd="2" presId="urn:microsoft.com/office/officeart/2018/5/layout/CenteredIconLabelDescriptionList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3085B8B8-8DD5-4D75-A599-164AFF5F974D}" srcId="{7954B5D9-D9F8-4FDF-A710-F36637CC6531}" destId="{CEE41C99-A6DD-4F7C-BC18-2D947E95DB7B}" srcOrd="1" destOrd="0" parTransId="{130C1778-AA7B-4CCF-867D-5C2BD2E59141}" sibTransId="{904B2788-302F-498F-B599-9A62FD92B20B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D28C96FE-A555-41AE-9195-5150EF05591A}" type="presOf" srcId="{CEE41C99-A6DD-4F7C-BC18-2D947E95DB7B}" destId="{8DE2302A-8C89-4EAF-AE07-CC3C18B1A928}" srcOrd="0" destOrd="1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  <a:cs typeface="Calibri" panose="020F0502020204030204" pitchFamily="34" charset="0"/>
            </a:rPr>
            <a:t>Provides opportunities to observe, interact, practice, and get feedback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Pays trainees</a:t>
          </a: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May be less accessible to minorities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687C8378-5692-4EDC-850B-9FC8D4932AD5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Attracts talented employees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Meets specific business needs</a:t>
          </a:r>
        </a:p>
      </dgm:t>
    </dgm:pt>
    <dgm:pt modelId="{20F2B60F-2475-4B16-8A30-70A53C8A4F91}" type="parTrans" cxnId="{34307C53-BFC3-488C-8363-B85794329035}">
      <dgm:prSet/>
      <dgm:spPr/>
      <dgm:t>
        <a:bodyPr/>
        <a:lstStyle/>
        <a:p>
          <a:endParaRPr lang="en-US"/>
        </a:p>
      </dgm:t>
    </dgm:pt>
    <dgm:pt modelId="{89345C38-1313-4C3D-82CF-31FCF8A3BEEB}" type="sibTrans" cxnId="{34307C53-BFC3-488C-8363-B85794329035}">
      <dgm:prSet/>
      <dgm:spPr/>
      <dgm:t>
        <a:bodyPr/>
        <a:lstStyle/>
        <a:p>
          <a:endParaRPr lang="en-US"/>
        </a:p>
      </dgm:t>
    </dgm:pt>
    <dgm:pt modelId="{C91EF7FB-8057-4446-8FE3-EB209492A05D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Costly</a:t>
          </a:r>
        </a:p>
      </dgm:t>
    </dgm:pt>
    <dgm:pt modelId="{42997D86-2390-4FBD-BEC7-FE4386087247}" type="parTrans" cxnId="{8922309E-2532-450F-8F2B-5D0AF335C156}">
      <dgm:prSet/>
      <dgm:spPr/>
      <dgm:t>
        <a:bodyPr/>
        <a:lstStyle/>
        <a:p>
          <a:endParaRPr lang="en-US"/>
        </a:p>
      </dgm:t>
    </dgm:pt>
    <dgm:pt modelId="{7242E863-D6E1-467B-A9EB-F95272CAB8C7}" type="sibTrans" cxnId="{8922309E-2532-450F-8F2B-5D0AF335C156}">
      <dgm:prSet/>
      <dgm:spPr/>
      <dgm:t>
        <a:bodyPr/>
        <a:lstStyle/>
        <a:p>
          <a:endParaRPr lang="en-US"/>
        </a:p>
      </dgm:t>
    </dgm:pt>
    <dgm:pt modelId="{EE937D93-EC59-4BD6-80AF-FD8A009D84A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May develop a narrow, non-transferable set of skills</a:t>
          </a:r>
        </a:p>
      </dgm:t>
    </dgm:pt>
    <dgm:pt modelId="{8A876825-345A-4375-85EE-85EE65602160}" type="parTrans" cxnId="{63563178-43F0-46E0-87C6-F4C452087099}">
      <dgm:prSet/>
      <dgm:spPr/>
      <dgm:t>
        <a:bodyPr/>
        <a:lstStyle/>
        <a:p>
          <a:endParaRPr lang="en-US"/>
        </a:p>
      </dgm:t>
    </dgm:pt>
    <dgm:pt modelId="{5030A6C9-F1A7-48D0-B0DB-037C1B4A3E1A}" type="sibTrans" cxnId="{63563178-43F0-46E0-87C6-F4C452087099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0AC5E107-1BF4-4238-9CFB-77EF17277332}" type="presOf" srcId="{EE937D93-EC59-4BD6-80AF-FD8A009D84A8}" destId="{94EC82DC-B0A3-449C-A821-6BAB15D3ACF6}" srcOrd="0" destOrd="2" presId="urn:microsoft.com/office/officeart/2018/5/layout/CenteredIconLabelDescriptionList"/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34307C53-BFC3-488C-8363-B85794329035}" srcId="{7954B5D9-D9F8-4FDF-A710-F36637CC6531}" destId="{687C8378-5692-4EDC-850B-9FC8D4932AD5}" srcOrd="1" destOrd="0" parTransId="{20F2B60F-2475-4B16-8A30-70A53C8A4F91}" sibTransId="{89345C38-1313-4C3D-82CF-31FCF8A3BEEB}"/>
    <dgm:cxn modelId="{63563178-43F0-46E0-87C6-F4C452087099}" srcId="{E37511BC-DF64-4B3D-BEF1-7CBB4ABB1906}" destId="{EE937D93-EC59-4BD6-80AF-FD8A009D84A8}" srcOrd="2" destOrd="0" parTransId="{8A876825-345A-4375-85EE-85EE65602160}" sibTransId="{5030A6C9-F1A7-48D0-B0DB-037C1B4A3E1A}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899A199C-C5FD-4AEA-87F7-B57D40AD04CC}" type="presOf" srcId="{C91EF7FB-8057-4446-8FE3-EB209492A05D}" destId="{94EC82DC-B0A3-449C-A821-6BAB15D3ACF6}" srcOrd="0" destOrd="1" presId="urn:microsoft.com/office/officeart/2018/5/layout/CenteredIconLabelDescriptionList"/>
    <dgm:cxn modelId="{8922309E-2532-450F-8F2B-5D0AF335C156}" srcId="{E37511BC-DF64-4B3D-BEF1-7CBB4ABB1906}" destId="{C91EF7FB-8057-4446-8FE3-EB209492A05D}" srcOrd="1" destOrd="0" parTransId="{42997D86-2390-4FBD-BEC7-FE4386087247}" sibTransId="{7242E863-D6E1-467B-A9EB-F95272CAB8C7}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AE8EB3F7-4337-47B3-8DE0-42C74BCF0CB5}" type="presOf" srcId="{687C8378-5692-4EDC-850B-9FC8D4932AD5}" destId="{8DE2302A-8C89-4EAF-AE07-CC3C18B1A928}" srcOrd="0" destOrd="1" presId="urn:microsoft.com/office/officeart/2018/5/layout/CenteredIconLabelDescriptionList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7F244046-C253-4F04-AF42-D1061C595B86}" type="doc">
      <dgm:prSet loTypeId="urn:microsoft.com/office/officeart/2018/5/layout/CenteredIconLabelDescriptionList" loCatId="icon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954B5D9-D9F8-4FDF-A710-F36637CC6531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Advantages:</a:t>
          </a:r>
        </a:p>
      </dgm:t>
    </dgm:pt>
    <dgm:pt modelId="{1485DF04-9C8E-4E40-8ABA-54CC21389902}" type="parTrans" cxnId="{562E0896-C8E5-4E86-9ABC-F1F2D6D12A1C}">
      <dgm:prSet/>
      <dgm:spPr/>
      <dgm:t>
        <a:bodyPr/>
        <a:lstStyle/>
        <a:p>
          <a:endParaRPr lang="en-US"/>
        </a:p>
      </dgm:t>
    </dgm:pt>
    <dgm:pt modelId="{17E12AA8-D129-448A-BA41-0CF6A221A303}" type="sibTrans" cxnId="{562E0896-C8E5-4E86-9ABC-F1F2D6D12A1C}">
      <dgm:prSet/>
      <dgm:spPr/>
      <dgm:t>
        <a:bodyPr/>
        <a:lstStyle/>
        <a:p>
          <a:endParaRPr lang="en-US"/>
        </a:p>
      </dgm:t>
    </dgm:pt>
    <dgm:pt modelId="{10C6F682-CB03-4E11-969F-08AC5646192F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Provides trainees with flexibility</a:t>
          </a:r>
        </a:p>
      </dgm:t>
    </dgm:pt>
    <dgm:pt modelId="{4B127AF3-4449-4470-A25B-8B2E39A85423}" type="parTrans" cxnId="{1CDD0DAF-7690-454F-A8A0-87E1693FC11A}">
      <dgm:prSet/>
      <dgm:spPr/>
      <dgm:t>
        <a:bodyPr/>
        <a:lstStyle/>
        <a:p>
          <a:endParaRPr lang="en-US"/>
        </a:p>
      </dgm:t>
    </dgm:pt>
    <dgm:pt modelId="{63B7251D-3740-4691-B208-F8808D102BD4}" type="sibTrans" cxnId="{1CDD0DAF-7690-454F-A8A0-87E1693FC11A}">
      <dgm:prSet/>
      <dgm:spPr/>
      <dgm:t>
        <a:bodyPr/>
        <a:lstStyle/>
        <a:p>
          <a:endParaRPr lang="en-US"/>
        </a:p>
      </dgm:t>
    </dgm:pt>
    <dgm:pt modelId="{E37511BC-DF64-4B3D-BEF1-7CBB4ABB1906}">
      <dgm:prSet custT="1"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en-US" sz="2000" dirty="0"/>
            <a:t>Disadvantages:</a:t>
          </a:r>
        </a:p>
      </dgm:t>
    </dgm:pt>
    <dgm:pt modelId="{99132A85-36A0-4C02-8ABD-5938741BD6C9}" type="parTrans" cxnId="{69075B10-8A52-4C3E-9F5C-F13C42F4C0F0}">
      <dgm:prSet/>
      <dgm:spPr/>
      <dgm:t>
        <a:bodyPr/>
        <a:lstStyle/>
        <a:p>
          <a:endParaRPr lang="en-US"/>
        </a:p>
      </dgm:t>
    </dgm:pt>
    <dgm:pt modelId="{85434ADA-B894-440C-B000-AB087D940D78}" type="sibTrans" cxnId="{69075B10-8A52-4C3E-9F5C-F13C42F4C0F0}">
      <dgm:prSet/>
      <dgm:spPr/>
      <dgm:t>
        <a:bodyPr/>
        <a:lstStyle/>
        <a:p>
          <a:endParaRPr lang="en-US"/>
        </a:p>
      </dgm:t>
    </dgm:pt>
    <dgm:pt modelId="{EECC2BA7-A241-4681-A59C-B3C4BD2A4C31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May place too much responsibility on learners</a:t>
          </a:r>
        </a:p>
      </dgm:t>
    </dgm:pt>
    <dgm:pt modelId="{7503CB39-748C-42ED-B9A3-F2E0B7579D89}" type="parTrans" cxnId="{9F8B97A1-8A7F-4505-9DEB-6897F3559D49}">
      <dgm:prSet/>
      <dgm:spPr/>
      <dgm:t>
        <a:bodyPr/>
        <a:lstStyle/>
        <a:p>
          <a:endParaRPr lang="en-US"/>
        </a:p>
      </dgm:t>
    </dgm:pt>
    <dgm:pt modelId="{6B6F9DB3-2917-402A-89B6-AFEB5E1C8212}" type="sibTrans" cxnId="{9F8B97A1-8A7F-4505-9DEB-6897F3559D49}">
      <dgm:prSet/>
      <dgm:spPr/>
      <dgm:t>
        <a:bodyPr/>
        <a:lstStyle/>
        <a:p>
          <a:endParaRPr lang="en-US"/>
        </a:p>
      </dgm:t>
    </dgm:pt>
    <dgm:pt modelId="{91133FC1-0480-4D34-83BB-DDF347FBC902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Requires fewer training resources</a:t>
          </a:r>
        </a:p>
      </dgm:t>
    </dgm:pt>
    <dgm:pt modelId="{3F1924FF-896E-4548-883F-755216D0FC18}" type="parTrans" cxnId="{C3265172-6425-4E79-BDB9-DCED6109F507}">
      <dgm:prSet/>
      <dgm:spPr/>
      <dgm:t>
        <a:bodyPr/>
        <a:lstStyle/>
        <a:p>
          <a:endParaRPr lang="en-US"/>
        </a:p>
      </dgm:t>
    </dgm:pt>
    <dgm:pt modelId="{BAD90512-288A-4BDE-AAC5-4E4014C67124}" type="sibTrans" cxnId="{C3265172-6425-4E79-BDB9-DCED6109F507}">
      <dgm:prSet/>
      <dgm:spPr/>
      <dgm:t>
        <a:bodyPr/>
        <a:lstStyle/>
        <a:p>
          <a:endParaRPr lang="en-US"/>
        </a:p>
      </dgm:t>
    </dgm:pt>
    <dgm:pt modelId="{352A0019-911C-4A7A-BA92-AA52CA4B0D78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</a:rPr>
            <a:t>Maintains consistency of content</a:t>
          </a:r>
          <a:endParaRPr lang="en-US" sz="1800" dirty="0"/>
        </a:p>
      </dgm:t>
    </dgm:pt>
    <dgm:pt modelId="{D3C7E39F-35AC-453F-9B4F-3C993278C608}" type="parTrans" cxnId="{65C86EFB-BAE2-4D7E-9BF4-69CB3B58B790}">
      <dgm:prSet/>
      <dgm:spPr/>
      <dgm:t>
        <a:bodyPr/>
        <a:lstStyle/>
        <a:p>
          <a:endParaRPr lang="en-US"/>
        </a:p>
      </dgm:t>
    </dgm:pt>
    <dgm:pt modelId="{C2E353E1-79CB-47A6-8496-B480606D441D}" type="sibTrans" cxnId="{65C86EFB-BAE2-4D7E-9BF4-69CB3B58B790}">
      <dgm:prSet/>
      <dgm:spPr/>
      <dgm:t>
        <a:bodyPr/>
        <a:lstStyle/>
        <a:p>
          <a:endParaRPr lang="en-US"/>
        </a:p>
      </dgm:t>
    </dgm:pt>
    <dgm:pt modelId="{4F38D34D-C27C-4D4C-A3D0-ABF4423BE06E}">
      <dgm:prSet custT="1"/>
      <dgm:spPr/>
      <dgm:t>
        <a:bodyPr/>
        <a:lstStyle/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/>
            <a:t>May be inconsistent across trainees</a:t>
          </a:r>
        </a:p>
        <a:p>
          <a:pPr>
            <a:lnSpc>
              <a:spcPct val="100000"/>
            </a:lnSpc>
          </a:pPr>
          <a:r>
            <a:rPr lang="en-US" sz="20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dirty="0">
              <a:latin typeface="+mn-lt"/>
              <a:cs typeface="Calibri" panose="020F0502020204030204" pitchFamily="34" charset="0"/>
            </a:rPr>
            <a:t>Not practical for large audiences</a:t>
          </a:r>
          <a:endParaRPr lang="en-US" sz="2000" dirty="0">
            <a:latin typeface="+mn-lt"/>
          </a:endParaRPr>
        </a:p>
      </dgm:t>
    </dgm:pt>
    <dgm:pt modelId="{9E69F7D9-9DFB-4BF1-884C-C0BA9DBA5D60}" type="parTrans" cxnId="{1CAD68BD-2708-4560-ACAD-1EE6EEEC6C19}">
      <dgm:prSet/>
      <dgm:spPr/>
      <dgm:t>
        <a:bodyPr/>
        <a:lstStyle/>
        <a:p>
          <a:endParaRPr lang="en-US"/>
        </a:p>
      </dgm:t>
    </dgm:pt>
    <dgm:pt modelId="{23E2C5D8-5A69-4BC4-97FB-43A94D74616F}" type="sibTrans" cxnId="{1CAD68BD-2708-4560-ACAD-1EE6EEEC6C19}">
      <dgm:prSet/>
      <dgm:spPr/>
      <dgm:t>
        <a:bodyPr/>
        <a:lstStyle/>
        <a:p>
          <a:endParaRPr lang="en-US"/>
        </a:p>
      </dgm:t>
    </dgm:pt>
    <dgm:pt modelId="{470A5A2A-D3B9-471D-8F72-9D3C39514C42}" type="pres">
      <dgm:prSet presAssocID="{7F244046-C253-4F04-AF42-D1061C595B86}" presName="root" presStyleCnt="0">
        <dgm:presLayoutVars>
          <dgm:dir/>
          <dgm:resizeHandles val="exact"/>
        </dgm:presLayoutVars>
      </dgm:prSet>
      <dgm:spPr/>
    </dgm:pt>
    <dgm:pt modelId="{C161986F-6AC6-412B-858C-03DE426F5236}" type="pres">
      <dgm:prSet presAssocID="{7954B5D9-D9F8-4FDF-A710-F36637CC6531}" presName="compNode" presStyleCnt="0"/>
      <dgm:spPr/>
    </dgm:pt>
    <dgm:pt modelId="{7101D4DF-C613-4B6A-9BF3-0F6E2B6F59B8}" type="pres">
      <dgm:prSet presAssocID="{7954B5D9-D9F8-4FDF-A710-F36637CC6531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</dgm:spPr>
      <dgm:extLst>
        <a:ext uri="{E40237B7-FDA0-4F09-8148-C483321AD2D9}">
          <dgm14:cNvPr xmlns:dgm14="http://schemas.microsoft.com/office/drawing/2010/diagram" id="0" name="" descr="Smiling face with solid fill with solid fill"/>
        </a:ext>
      </dgm:extLst>
    </dgm:pt>
    <dgm:pt modelId="{FB7B3A53-DAF8-4429-A2E9-5F16C3CDB299}" type="pres">
      <dgm:prSet presAssocID="{7954B5D9-D9F8-4FDF-A710-F36637CC6531}" presName="iconSpace" presStyleCnt="0"/>
      <dgm:spPr/>
    </dgm:pt>
    <dgm:pt modelId="{E8915A14-1A62-4018-9B38-437E89BABCB9}" type="pres">
      <dgm:prSet presAssocID="{7954B5D9-D9F8-4FDF-A710-F36637CC6531}" presName="parTx" presStyleLbl="revTx" presStyleIdx="0" presStyleCnt="4">
        <dgm:presLayoutVars>
          <dgm:chMax val="0"/>
          <dgm:chPref val="0"/>
        </dgm:presLayoutVars>
      </dgm:prSet>
      <dgm:spPr/>
    </dgm:pt>
    <dgm:pt modelId="{28979082-D1F2-496C-8B50-4B4EEEA9AC0E}" type="pres">
      <dgm:prSet presAssocID="{7954B5D9-D9F8-4FDF-A710-F36637CC6531}" presName="txSpace" presStyleCnt="0"/>
      <dgm:spPr/>
    </dgm:pt>
    <dgm:pt modelId="{8DE2302A-8C89-4EAF-AE07-CC3C18B1A928}" type="pres">
      <dgm:prSet presAssocID="{7954B5D9-D9F8-4FDF-A710-F36637CC6531}" presName="desTx" presStyleLbl="revTx" presStyleIdx="1" presStyleCnt="4">
        <dgm:presLayoutVars/>
      </dgm:prSet>
      <dgm:spPr/>
    </dgm:pt>
    <dgm:pt modelId="{6C7C50C9-DF00-4ADA-8DC1-5F572257260E}" type="pres">
      <dgm:prSet presAssocID="{17E12AA8-D129-448A-BA41-0CF6A221A303}" presName="sibTrans" presStyleCnt="0"/>
      <dgm:spPr/>
    </dgm:pt>
    <dgm:pt modelId="{0E1AA389-3A4E-4099-9051-A549C5E28CA2}" type="pres">
      <dgm:prSet presAssocID="{E37511BC-DF64-4B3D-BEF1-7CBB4ABB1906}" presName="compNode" presStyleCnt="0"/>
      <dgm:spPr/>
    </dgm:pt>
    <dgm:pt modelId="{E0913277-4D3C-4B57-A351-662A3210DE02}" type="pres">
      <dgm:prSet presAssocID="{E37511BC-DF64-4B3D-BEF1-7CBB4ABB190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</dgm:spPr>
      <dgm:extLst>
        <a:ext uri="{E40237B7-FDA0-4F09-8148-C483321AD2D9}">
          <dgm14:cNvPr xmlns:dgm14="http://schemas.microsoft.com/office/drawing/2010/diagram" id="0" name="" descr="Sad face outline with solid fill"/>
        </a:ext>
      </dgm:extLst>
    </dgm:pt>
    <dgm:pt modelId="{F7025A66-302A-4B57-9905-E789A7AE79A1}" type="pres">
      <dgm:prSet presAssocID="{E37511BC-DF64-4B3D-BEF1-7CBB4ABB1906}" presName="iconSpace" presStyleCnt="0"/>
      <dgm:spPr/>
    </dgm:pt>
    <dgm:pt modelId="{3CDB8D24-E3A3-415A-9829-62B20679FB34}" type="pres">
      <dgm:prSet presAssocID="{E37511BC-DF64-4B3D-BEF1-7CBB4ABB1906}" presName="parTx" presStyleLbl="revTx" presStyleIdx="2" presStyleCnt="4">
        <dgm:presLayoutVars>
          <dgm:chMax val="0"/>
          <dgm:chPref val="0"/>
        </dgm:presLayoutVars>
      </dgm:prSet>
      <dgm:spPr/>
    </dgm:pt>
    <dgm:pt modelId="{45B45753-1EEE-4ADD-893D-4173167DD919}" type="pres">
      <dgm:prSet presAssocID="{E37511BC-DF64-4B3D-BEF1-7CBB4ABB1906}" presName="txSpace" presStyleCnt="0"/>
      <dgm:spPr/>
    </dgm:pt>
    <dgm:pt modelId="{94EC82DC-B0A3-449C-A821-6BAB15D3ACF6}" type="pres">
      <dgm:prSet presAssocID="{E37511BC-DF64-4B3D-BEF1-7CBB4ABB1906}" presName="desTx" presStyleLbl="revTx" presStyleIdx="3" presStyleCnt="4">
        <dgm:presLayoutVars/>
      </dgm:prSet>
      <dgm:spPr/>
    </dgm:pt>
  </dgm:ptLst>
  <dgm:cxnLst>
    <dgm:cxn modelId="{69075B10-8A52-4C3E-9F5C-F13C42F4C0F0}" srcId="{7F244046-C253-4F04-AF42-D1061C595B86}" destId="{E37511BC-DF64-4B3D-BEF1-7CBB4ABB1906}" srcOrd="1" destOrd="0" parTransId="{99132A85-36A0-4C02-8ABD-5938741BD6C9}" sibTransId="{85434ADA-B894-440C-B000-AB087D940D78}"/>
    <dgm:cxn modelId="{B8676340-2E08-44AB-A369-06D7C208EDA2}" type="presOf" srcId="{E37511BC-DF64-4B3D-BEF1-7CBB4ABB1906}" destId="{3CDB8D24-E3A3-415A-9829-62B20679FB34}" srcOrd="0" destOrd="0" presId="urn:microsoft.com/office/officeart/2018/5/layout/CenteredIconLabelDescriptionList"/>
    <dgm:cxn modelId="{7095994F-32B6-4A52-8002-A9D8E85A753C}" type="presOf" srcId="{4F38D34D-C27C-4D4C-A3D0-ABF4423BE06E}" destId="{94EC82DC-B0A3-449C-A821-6BAB15D3ACF6}" srcOrd="0" destOrd="1" presId="urn:microsoft.com/office/officeart/2018/5/layout/CenteredIconLabelDescriptionList"/>
    <dgm:cxn modelId="{C3265172-6425-4E79-BDB9-DCED6109F507}" srcId="{7954B5D9-D9F8-4FDF-A710-F36637CC6531}" destId="{91133FC1-0480-4D34-83BB-DDF347FBC902}" srcOrd="1" destOrd="0" parTransId="{3F1924FF-896E-4548-883F-755216D0FC18}" sibTransId="{BAD90512-288A-4BDE-AAC5-4E4014C67124}"/>
    <dgm:cxn modelId="{8D6EF789-BC0F-4011-8B52-E522000212C8}" type="presOf" srcId="{7F244046-C253-4F04-AF42-D1061C595B86}" destId="{470A5A2A-D3B9-471D-8F72-9D3C39514C42}" srcOrd="0" destOrd="0" presId="urn:microsoft.com/office/officeart/2018/5/layout/CenteredIconLabelDescriptionList"/>
    <dgm:cxn modelId="{06E20F95-38CD-4567-8975-A7303F749C66}" type="presOf" srcId="{10C6F682-CB03-4E11-969F-08AC5646192F}" destId="{8DE2302A-8C89-4EAF-AE07-CC3C18B1A928}" srcOrd="0" destOrd="0" presId="urn:microsoft.com/office/officeart/2018/5/layout/CenteredIconLabelDescriptionList"/>
    <dgm:cxn modelId="{562E0896-C8E5-4E86-9ABC-F1F2D6D12A1C}" srcId="{7F244046-C253-4F04-AF42-D1061C595B86}" destId="{7954B5D9-D9F8-4FDF-A710-F36637CC6531}" srcOrd="0" destOrd="0" parTransId="{1485DF04-9C8E-4E40-8ABA-54CC21389902}" sibTransId="{17E12AA8-D129-448A-BA41-0CF6A221A303}"/>
    <dgm:cxn modelId="{E11D079D-B7DD-4EF4-9C64-CA3EFEF6FBC7}" type="presOf" srcId="{352A0019-911C-4A7A-BA92-AA52CA4B0D78}" destId="{8DE2302A-8C89-4EAF-AE07-CC3C18B1A928}" srcOrd="0" destOrd="2" presId="urn:microsoft.com/office/officeart/2018/5/layout/CenteredIconLabelDescriptionList"/>
    <dgm:cxn modelId="{9F8B97A1-8A7F-4505-9DEB-6897F3559D49}" srcId="{E37511BC-DF64-4B3D-BEF1-7CBB4ABB1906}" destId="{EECC2BA7-A241-4681-A59C-B3C4BD2A4C31}" srcOrd="0" destOrd="0" parTransId="{7503CB39-748C-42ED-B9A3-F2E0B7579D89}" sibTransId="{6B6F9DB3-2917-402A-89B6-AFEB5E1C8212}"/>
    <dgm:cxn modelId="{1CDD0DAF-7690-454F-A8A0-87E1693FC11A}" srcId="{7954B5D9-D9F8-4FDF-A710-F36637CC6531}" destId="{10C6F682-CB03-4E11-969F-08AC5646192F}" srcOrd="0" destOrd="0" parTransId="{4B127AF3-4449-4470-A25B-8B2E39A85423}" sibTransId="{63B7251D-3740-4691-B208-F8808D102BD4}"/>
    <dgm:cxn modelId="{1CAD68BD-2708-4560-ACAD-1EE6EEEC6C19}" srcId="{E37511BC-DF64-4B3D-BEF1-7CBB4ABB1906}" destId="{4F38D34D-C27C-4D4C-A3D0-ABF4423BE06E}" srcOrd="1" destOrd="0" parTransId="{9E69F7D9-9DFB-4BF1-884C-C0BA9DBA5D60}" sibTransId="{23E2C5D8-5A69-4BC4-97FB-43A94D74616F}"/>
    <dgm:cxn modelId="{25966DD7-5480-4203-BEB7-6410B47C3686}" type="presOf" srcId="{7954B5D9-D9F8-4FDF-A710-F36637CC6531}" destId="{E8915A14-1A62-4018-9B38-437E89BABCB9}" srcOrd="0" destOrd="0" presId="urn:microsoft.com/office/officeart/2018/5/layout/CenteredIconLabelDescriptionList"/>
    <dgm:cxn modelId="{4223A2F3-12CB-4419-A103-1644549D06E2}" type="presOf" srcId="{EECC2BA7-A241-4681-A59C-B3C4BD2A4C31}" destId="{94EC82DC-B0A3-449C-A821-6BAB15D3ACF6}" srcOrd="0" destOrd="0" presId="urn:microsoft.com/office/officeart/2018/5/layout/CenteredIconLabelDescriptionList"/>
    <dgm:cxn modelId="{E2A68CF9-B753-445D-A0B0-179169439BB1}" type="presOf" srcId="{91133FC1-0480-4D34-83BB-DDF347FBC902}" destId="{8DE2302A-8C89-4EAF-AE07-CC3C18B1A928}" srcOrd="0" destOrd="1" presId="urn:microsoft.com/office/officeart/2018/5/layout/CenteredIconLabelDescriptionList"/>
    <dgm:cxn modelId="{65C86EFB-BAE2-4D7E-9BF4-69CB3B58B790}" srcId="{7954B5D9-D9F8-4FDF-A710-F36637CC6531}" destId="{352A0019-911C-4A7A-BA92-AA52CA4B0D78}" srcOrd="2" destOrd="0" parTransId="{D3C7E39F-35AC-453F-9B4F-3C993278C608}" sibTransId="{C2E353E1-79CB-47A6-8496-B480606D441D}"/>
    <dgm:cxn modelId="{8171637B-1298-40AC-B1E2-95A733BD0146}" type="presParOf" srcId="{470A5A2A-D3B9-471D-8F72-9D3C39514C42}" destId="{C161986F-6AC6-412B-858C-03DE426F5236}" srcOrd="0" destOrd="0" presId="urn:microsoft.com/office/officeart/2018/5/layout/CenteredIconLabelDescriptionList"/>
    <dgm:cxn modelId="{F68FE885-1947-4013-A80B-2A6B19E42E7D}" type="presParOf" srcId="{C161986F-6AC6-412B-858C-03DE426F5236}" destId="{7101D4DF-C613-4B6A-9BF3-0F6E2B6F59B8}" srcOrd="0" destOrd="0" presId="urn:microsoft.com/office/officeart/2018/5/layout/CenteredIconLabelDescriptionList"/>
    <dgm:cxn modelId="{D046462F-D533-4F86-904D-AA1D4622E2BD}" type="presParOf" srcId="{C161986F-6AC6-412B-858C-03DE426F5236}" destId="{FB7B3A53-DAF8-4429-A2E9-5F16C3CDB299}" srcOrd="1" destOrd="0" presId="urn:microsoft.com/office/officeart/2018/5/layout/CenteredIconLabelDescriptionList"/>
    <dgm:cxn modelId="{375E11D8-9212-48FF-81EB-E0DB629595CD}" type="presParOf" srcId="{C161986F-6AC6-412B-858C-03DE426F5236}" destId="{E8915A14-1A62-4018-9B38-437E89BABCB9}" srcOrd="2" destOrd="0" presId="urn:microsoft.com/office/officeart/2018/5/layout/CenteredIconLabelDescriptionList"/>
    <dgm:cxn modelId="{CB919A58-1CE5-457D-A56C-E12F36187E94}" type="presParOf" srcId="{C161986F-6AC6-412B-858C-03DE426F5236}" destId="{28979082-D1F2-496C-8B50-4B4EEEA9AC0E}" srcOrd="3" destOrd="0" presId="urn:microsoft.com/office/officeart/2018/5/layout/CenteredIconLabelDescriptionList"/>
    <dgm:cxn modelId="{A17460FF-724D-4D17-9333-5F3A9F97CE65}" type="presParOf" srcId="{C161986F-6AC6-412B-858C-03DE426F5236}" destId="{8DE2302A-8C89-4EAF-AE07-CC3C18B1A928}" srcOrd="4" destOrd="0" presId="urn:microsoft.com/office/officeart/2018/5/layout/CenteredIconLabelDescriptionList"/>
    <dgm:cxn modelId="{C0222688-1AA6-40F5-93AE-99ACFA9A28AB}" type="presParOf" srcId="{470A5A2A-D3B9-471D-8F72-9D3C39514C42}" destId="{6C7C50C9-DF00-4ADA-8DC1-5F572257260E}" srcOrd="1" destOrd="0" presId="urn:microsoft.com/office/officeart/2018/5/layout/CenteredIconLabelDescriptionList"/>
    <dgm:cxn modelId="{58828E79-018E-4D79-8C50-77FD67217E52}" type="presParOf" srcId="{470A5A2A-D3B9-471D-8F72-9D3C39514C42}" destId="{0E1AA389-3A4E-4099-9051-A549C5E28CA2}" srcOrd="2" destOrd="0" presId="urn:microsoft.com/office/officeart/2018/5/layout/CenteredIconLabelDescriptionList"/>
    <dgm:cxn modelId="{320306D4-34F7-4BC3-A9AC-B2B2C7F3B505}" type="presParOf" srcId="{0E1AA389-3A4E-4099-9051-A549C5E28CA2}" destId="{E0913277-4D3C-4B57-A351-662A3210DE02}" srcOrd="0" destOrd="0" presId="urn:microsoft.com/office/officeart/2018/5/layout/CenteredIconLabelDescriptionList"/>
    <dgm:cxn modelId="{4BF7DEF5-60F3-4328-BE19-4AF12C33237C}" type="presParOf" srcId="{0E1AA389-3A4E-4099-9051-A549C5E28CA2}" destId="{F7025A66-302A-4B57-9905-E789A7AE79A1}" srcOrd="1" destOrd="0" presId="urn:microsoft.com/office/officeart/2018/5/layout/CenteredIconLabelDescriptionList"/>
    <dgm:cxn modelId="{00D088D3-7FB5-47CE-A2F8-3183E09695B2}" type="presParOf" srcId="{0E1AA389-3A4E-4099-9051-A549C5E28CA2}" destId="{3CDB8D24-E3A3-415A-9829-62B20679FB34}" srcOrd="2" destOrd="0" presId="urn:microsoft.com/office/officeart/2018/5/layout/CenteredIconLabelDescriptionList"/>
    <dgm:cxn modelId="{9E3DAE72-555F-4B3C-B373-56B26BC30C67}" type="presParOf" srcId="{0E1AA389-3A4E-4099-9051-A549C5E28CA2}" destId="{45B45753-1EEE-4ADD-893D-4173167DD919}" srcOrd="3" destOrd="0" presId="urn:microsoft.com/office/officeart/2018/5/layout/CenteredIconLabelDescriptionList"/>
    <dgm:cxn modelId="{D4DCB5E5-0BD2-4E52-A7CE-E3E0A7905ED7}" type="presParOf" srcId="{0E1AA389-3A4E-4099-9051-A549C5E28CA2}" destId="{94EC82DC-B0A3-449C-A821-6BAB15D3ACF6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1427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6928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692849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424301"/>
          <a:ext cx="4320000" cy="1749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Font typeface="Arial" panose="020B0604020202020204" pitchFamily="34" charset="0"/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Provides opportunities to observe, interact, practice, and get feedback</a:t>
          </a:r>
          <a:endParaRPr lang="en-US" sz="2000" kern="1200" dirty="0">
            <a:latin typeface="+mn-lt"/>
          </a:endParaRP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Customizable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Useful for cross-training and onboarding</a:t>
          </a:r>
        </a:p>
      </dsp:txBody>
      <dsp:txXfrm>
        <a:off x="590279" y="2424301"/>
        <a:ext cx="4320000" cy="1749739"/>
      </dsp:txXfrm>
    </dsp:sp>
    <dsp:sp modelId="{E0913277-4D3C-4B57-A351-662A3210DE02}">
      <dsp:nvSpPr>
        <dsp:cNvPr id="0" name=""/>
        <dsp:cNvSpPr/>
      </dsp:nvSpPr>
      <dsp:spPr>
        <a:xfrm>
          <a:off x="7070279" y="1427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692849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692849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424301"/>
          <a:ext cx="4320000" cy="174973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May be inconsistent across trainers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Capable of passing on trainers’ bad habits</a:t>
          </a:r>
        </a:p>
      </dsp:txBody>
      <dsp:txXfrm>
        <a:off x="5666279" y="2424301"/>
        <a:ext cx="4320000" cy="174973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7495" y="0"/>
          <a:ext cx="1510523" cy="1471868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4866" y="1646819"/>
          <a:ext cx="4315781" cy="63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4866" y="1646819"/>
        <a:ext cx="4315781" cy="630800"/>
      </dsp:txXfrm>
    </dsp:sp>
    <dsp:sp modelId="{8DE2302A-8C89-4EAF-AE07-CC3C18B1A928}">
      <dsp:nvSpPr>
        <dsp:cNvPr id="0" name=""/>
        <dsp:cNvSpPr/>
      </dsp:nvSpPr>
      <dsp:spPr>
        <a:xfrm>
          <a:off x="594866" y="2358992"/>
          <a:ext cx="4315781" cy="181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  <a:cs typeface="Calibri" panose="020F0502020204030204" pitchFamily="34" charset="0"/>
            </a:rPr>
            <a:t>Provides opportunities to observe, interact, practice, and get feedback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Pays trainees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Attracts talented employees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Meets specific business needs</a:t>
          </a:r>
        </a:p>
      </dsp:txBody>
      <dsp:txXfrm>
        <a:off x="594866" y="2358992"/>
        <a:ext cx="4315781" cy="1816475"/>
      </dsp:txXfrm>
    </dsp:sp>
    <dsp:sp modelId="{E0913277-4D3C-4B57-A351-662A3210DE02}">
      <dsp:nvSpPr>
        <dsp:cNvPr id="0" name=""/>
        <dsp:cNvSpPr/>
      </dsp:nvSpPr>
      <dsp:spPr>
        <a:xfrm>
          <a:off x="7068538" y="0"/>
          <a:ext cx="1510523" cy="1471868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5909" y="1646819"/>
          <a:ext cx="4315781" cy="6308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5909" y="1646819"/>
        <a:ext cx="4315781" cy="630800"/>
      </dsp:txXfrm>
    </dsp:sp>
    <dsp:sp modelId="{94EC82DC-B0A3-449C-A821-6BAB15D3ACF6}">
      <dsp:nvSpPr>
        <dsp:cNvPr id="0" name=""/>
        <dsp:cNvSpPr/>
      </dsp:nvSpPr>
      <dsp:spPr>
        <a:xfrm>
          <a:off x="5665909" y="2358992"/>
          <a:ext cx="4315781" cy="181647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May be less accessible to minorities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Costly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May develop a narrow, non-transferable set of skills</a:t>
          </a:r>
        </a:p>
      </dsp:txBody>
      <dsp:txXfrm>
        <a:off x="5665909" y="2358992"/>
        <a:ext cx="4315781" cy="181647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1D4DF-C613-4B6A-9BF3-0F6E2B6F59B8}">
      <dsp:nvSpPr>
        <dsp:cNvPr id="0" name=""/>
        <dsp:cNvSpPr/>
      </dsp:nvSpPr>
      <dsp:spPr>
        <a:xfrm>
          <a:off x="1994279" y="164789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 t="-5000" b="-5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8915A14-1A62-4018-9B38-437E89BABCB9}">
      <dsp:nvSpPr>
        <dsp:cNvPr id="0" name=""/>
        <dsp:cNvSpPr/>
      </dsp:nvSpPr>
      <dsp:spPr>
        <a:xfrm>
          <a:off x="590279" y="184216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Advantages:</a:t>
          </a:r>
        </a:p>
      </dsp:txBody>
      <dsp:txXfrm>
        <a:off x="590279" y="1842163"/>
        <a:ext cx="4320000" cy="648000"/>
      </dsp:txXfrm>
    </dsp:sp>
    <dsp:sp modelId="{8DE2302A-8C89-4EAF-AE07-CC3C18B1A928}">
      <dsp:nvSpPr>
        <dsp:cNvPr id="0" name=""/>
        <dsp:cNvSpPr/>
      </dsp:nvSpPr>
      <dsp:spPr>
        <a:xfrm>
          <a:off x="590279" y="2567080"/>
          <a:ext cx="4320000" cy="1443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Provides trainees with flexibility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Requires fewer training resources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+mn-lt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</a:rPr>
            <a:t>Maintains consistency of content</a:t>
          </a:r>
          <a:endParaRPr lang="en-US" sz="1800" kern="1200" dirty="0"/>
        </a:p>
      </dsp:txBody>
      <dsp:txXfrm>
        <a:off x="590279" y="2567080"/>
        <a:ext cx="4320000" cy="1443597"/>
      </dsp:txXfrm>
    </dsp:sp>
    <dsp:sp modelId="{E0913277-4D3C-4B57-A351-662A3210DE02}">
      <dsp:nvSpPr>
        <dsp:cNvPr id="0" name=""/>
        <dsp:cNvSpPr/>
      </dsp:nvSpPr>
      <dsp:spPr>
        <a:xfrm>
          <a:off x="7070279" y="164789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 t="-7000" b="-7000"/>
          </a:stretch>
        </a:blip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CDB8D24-E3A3-415A-9829-62B20679FB34}">
      <dsp:nvSpPr>
        <dsp:cNvPr id="0" name=""/>
        <dsp:cNvSpPr/>
      </dsp:nvSpPr>
      <dsp:spPr>
        <a:xfrm>
          <a:off x="5666279" y="1842163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en-US" sz="2000" kern="1200" dirty="0"/>
            <a:t>Disadvantages:</a:t>
          </a:r>
        </a:p>
      </dsp:txBody>
      <dsp:txXfrm>
        <a:off x="5666279" y="1842163"/>
        <a:ext cx="4320000" cy="648000"/>
      </dsp:txXfrm>
    </dsp:sp>
    <dsp:sp modelId="{94EC82DC-B0A3-449C-A821-6BAB15D3ACF6}">
      <dsp:nvSpPr>
        <dsp:cNvPr id="0" name=""/>
        <dsp:cNvSpPr/>
      </dsp:nvSpPr>
      <dsp:spPr>
        <a:xfrm>
          <a:off x="5666279" y="2567080"/>
          <a:ext cx="4320000" cy="144359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May place too much responsibility on learners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/>
            <a:t>May be inconsistent across trainees</a:t>
          </a:r>
        </a:p>
        <a:p>
          <a:pPr marL="0" lvl="0" indent="0" algn="ctr" defTabSz="8890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>
              <a:latin typeface="Calibri" panose="020F0502020204030204" pitchFamily="34" charset="0"/>
              <a:cs typeface="Calibri" panose="020F0502020204030204" pitchFamily="34" charset="0"/>
            </a:rPr>
            <a:t>• </a:t>
          </a:r>
          <a:r>
            <a:rPr lang="en-US" sz="2000" kern="1200" dirty="0">
              <a:latin typeface="+mn-lt"/>
              <a:cs typeface="Calibri" panose="020F0502020204030204" pitchFamily="34" charset="0"/>
            </a:rPr>
            <a:t>Not practical for large audiences</a:t>
          </a:r>
          <a:endParaRPr lang="en-US" sz="2000" kern="1200" dirty="0">
            <a:latin typeface="+mn-lt"/>
          </a:endParaRPr>
        </a:p>
      </dsp:txBody>
      <dsp:txXfrm>
        <a:off x="5666279" y="2567080"/>
        <a:ext cx="4320000" cy="144359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6434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D53F0A8-A4A3-42E2-B7A7-87F5BD78BF47}" type="datetimeFigureOut">
              <a:rPr lang="en-US" smtClean="0"/>
              <a:t>7/19/2021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73892"/>
            <a:ext cx="5608320" cy="3660458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6433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63C8EADC-945F-4E53-92BA-2A9A67E45E6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54582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1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291997052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064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4708" indent="-174708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1852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57403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701040" y="4473892"/>
            <a:ext cx="5608320" cy="4822508"/>
          </a:xfrm>
        </p:spPr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632553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3C8EADC-945F-4E53-92BA-2A9A67E45E6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13805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defTabSz="465887">
              <a:defRPr/>
            </a:pPr>
            <a:fld id="{63C8EADC-945F-4E53-92BA-2A9A67E45E6D}" type="slidenum">
              <a:rPr lang="en-US">
                <a:solidFill>
                  <a:prstClr val="black"/>
                </a:solidFill>
                <a:latin typeface="Calibri" panose="020F0502020204030204"/>
              </a:rPr>
              <a:pPr defTabSz="465887">
                <a:defRPr/>
              </a:pPr>
              <a:t>7</a:t>
            </a:fld>
            <a:endParaRPr lang="en-US">
              <a:solidFill>
                <a:prstClr val="black"/>
              </a:solidFill>
              <a:latin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54825176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" name="Group 88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90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8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1669293" y="1186483"/>
            <a:ext cx="8848345" cy="4477933"/>
            <a:chOff x="1669293" y="1186483"/>
            <a:chExt cx="8848345" cy="4477933"/>
          </a:xfrm>
        </p:grpSpPr>
        <p:sp>
          <p:nvSpPr>
            <p:cNvPr id="39" name="Rectangle 38"/>
            <p:cNvSpPr/>
            <p:nvPr/>
          </p:nvSpPr>
          <p:spPr>
            <a:xfrm>
              <a:off x="1674042" y="1186483"/>
              <a:ext cx="8843596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669293" y="1991156"/>
              <a:ext cx="8845667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9236" y="2075504"/>
            <a:ext cx="8679915" cy="1748729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5400" spc="-15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9237" y="3906266"/>
            <a:ext cx="8673427" cy="1322587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1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09983" y="794719"/>
            <a:ext cx="6275035" cy="52570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5" name="Group 74"/>
          <p:cNvGrpSpPr/>
          <p:nvPr/>
        </p:nvGrpSpPr>
        <p:grpSpPr>
          <a:xfrm flipH="1">
            <a:off x="0" y="0"/>
            <a:ext cx="12584114" cy="6853238"/>
            <a:chOff x="-417513" y="0"/>
            <a:chExt cx="12584114" cy="6853238"/>
          </a:xfrm>
        </p:grpSpPr>
        <p:sp>
          <p:nvSpPr>
            <p:cNvPr id="76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2" name="Group 21"/>
          <p:cNvGrpSpPr/>
          <p:nvPr/>
        </p:nvGrpSpPr>
        <p:grpSpPr>
          <a:xfrm>
            <a:off x="7718948" y="1699589"/>
            <a:ext cx="3674476" cy="3470421"/>
            <a:chOff x="697883" y="1816768"/>
            <a:chExt cx="3674476" cy="3470421"/>
          </a:xfrm>
        </p:grpSpPr>
        <p:sp>
          <p:nvSpPr>
            <p:cNvPr id="23" name="Rectangle 22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807437" y="2349925"/>
            <a:ext cx="3501195" cy="2456442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02747" y="798444"/>
            <a:ext cx="6268622" cy="525730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0" name="Group 79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81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7" name="Group 26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8" name="Rectangle 27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49925"/>
            <a:ext cx="3498979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18447" y="803186"/>
            <a:ext cx="6281873" cy="5248622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78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3259545" y="1186483"/>
            <a:ext cx="5666145" cy="4477933"/>
            <a:chOff x="3259545" y="1186483"/>
            <a:chExt cx="5666145" cy="4477933"/>
          </a:xfrm>
        </p:grpSpPr>
        <p:sp>
          <p:nvSpPr>
            <p:cNvPr id="99" name="Rectangle 98"/>
            <p:cNvSpPr/>
            <p:nvPr/>
          </p:nvSpPr>
          <p:spPr>
            <a:xfrm>
              <a:off x="3259545" y="1186483"/>
              <a:ext cx="5657881" cy="716184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0" name="Isosceles Triangle 39"/>
            <p:cNvSpPr/>
            <p:nvPr/>
          </p:nvSpPr>
          <p:spPr>
            <a:xfrm rot="10800000">
              <a:off x="5892384" y="5313353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1" name="Rectangle 100"/>
            <p:cNvSpPr/>
            <p:nvPr/>
          </p:nvSpPr>
          <p:spPr>
            <a:xfrm>
              <a:off x="3259545" y="1991156"/>
              <a:ext cx="5666145" cy="332219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344216" y="2074730"/>
            <a:ext cx="5490224" cy="1689390"/>
          </a:xfrm>
        </p:spPr>
        <p:txBody>
          <a:bodyPr bIns="0" anchor="b">
            <a:normAutofit/>
          </a:bodyPr>
          <a:lstStyle>
            <a:lvl1pPr algn="ctr">
              <a:defRPr sz="44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344215" y="3846851"/>
            <a:ext cx="5490223" cy="1383770"/>
          </a:xfrm>
        </p:spPr>
        <p:txBody>
          <a:bodyPr tIns="0"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>
            <a:lvl1pPr algn="ctr">
              <a:defRPr/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7" name="Group 3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3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0" name="Rectangle 59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0" y="2339669"/>
            <a:ext cx="3500828" cy="2470065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20878" y="803187"/>
            <a:ext cx="6269591" cy="238265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447" y="3672162"/>
            <a:ext cx="6272022" cy="238358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9" name="Group 38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40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1" name="Group 6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62" name="Rectangle 6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3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Rectangle 63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9001" y="2363915"/>
            <a:ext cx="3500828" cy="2460497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25137" y="803185"/>
            <a:ext cx="6265088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25305" y="1488985"/>
            <a:ext cx="6264350" cy="169685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18653" y="3665887"/>
            <a:ext cx="6264414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18447" y="4351687"/>
            <a:ext cx="6265588" cy="17040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" name="Group 76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8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4" name="Group 23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5" name="Rectangle 24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2" y="2349925"/>
            <a:ext cx="3501196" cy="245644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10588752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469880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" name="Group 73"/>
          <p:cNvGrpSpPr/>
          <p:nvPr/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75" name="Freeform 5"/>
            <p:cNvSpPr/>
            <p:nvPr/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6" name="Freeform 6"/>
            <p:cNvSpPr/>
            <p:nvPr/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" name="Freeform 7"/>
            <p:cNvSpPr/>
            <p:nvPr/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8"/>
            <p:cNvSpPr/>
            <p:nvPr/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9"/>
            <p:cNvSpPr/>
            <p:nvPr/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10"/>
            <p:cNvSpPr/>
            <p:nvPr/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11"/>
            <p:cNvSpPr/>
            <p:nvPr/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2"/>
            <p:cNvSpPr/>
            <p:nvPr/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3"/>
            <p:cNvSpPr/>
            <p:nvPr/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4"/>
            <p:cNvSpPr/>
            <p:nvPr/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5"/>
            <p:cNvSpPr/>
            <p:nvPr/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6"/>
            <p:cNvSpPr/>
            <p:nvPr/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7"/>
            <p:cNvSpPr/>
            <p:nvPr/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8"/>
            <p:cNvSpPr/>
            <p:nvPr/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9"/>
            <p:cNvSpPr/>
            <p:nvPr/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20"/>
            <p:cNvSpPr/>
            <p:nvPr/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21"/>
            <p:cNvSpPr/>
            <p:nvPr/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2"/>
            <p:cNvSpPr/>
            <p:nvPr/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3"/>
            <p:cNvSpPr/>
            <p:nvPr/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4"/>
            <p:cNvSpPr/>
            <p:nvPr/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5"/>
            <p:cNvSpPr/>
            <p:nvPr/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1" name="Group 20"/>
          <p:cNvGrpSpPr/>
          <p:nvPr/>
        </p:nvGrpSpPr>
        <p:grpSpPr>
          <a:xfrm>
            <a:off x="800144" y="1699589"/>
            <a:ext cx="3674476" cy="3470421"/>
            <a:chOff x="697883" y="1816768"/>
            <a:chExt cx="3674476" cy="3470421"/>
          </a:xfrm>
        </p:grpSpPr>
        <p:sp>
          <p:nvSpPr>
            <p:cNvPr id="22" name="Rectangle 21"/>
            <p:cNvSpPr/>
            <p:nvPr/>
          </p:nvSpPr>
          <p:spPr>
            <a:xfrm>
              <a:off x="697883" y="1816768"/>
              <a:ext cx="367447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22"/>
            <p:cNvSpPr/>
            <p:nvPr/>
          </p:nvSpPr>
          <p:spPr>
            <a:xfrm rot="10800000">
              <a:off x="2380224" y="5014786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04075" y="2392840"/>
              <a:ext cx="3668284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8631" y="2352026"/>
            <a:ext cx="3501197" cy="1223298"/>
          </a:xfrm>
        </p:spPr>
        <p:txBody>
          <a:bodyPr bIns="0" anchor="b">
            <a:noAutofit/>
          </a:bodyPr>
          <a:lstStyle>
            <a:lvl1pPr algn="ctr">
              <a:defRPr sz="32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9983" y="802809"/>
            <a:ext cx="6275035" cy="5249940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8631" y="3580186"/>
            <a:ext cx="3501197" cy="1221164"/>
          </a:xfrm>
        </p:spPr>
        <p:txBody>
          <a:bodyPr/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3" name="Group 72"/>
          <p:cNvGrpSpPr/>
          <p:nvPr/>
        </p:nvGrpSpPr>
        <p:grpSpPr>
          <a:xfrm>
            <a:off x="-329674" y="-59376"/>
            <a:ext cx="12515851" cy="6923798"/>
            <a:chOff x="-329674" y="-51881"/>
            <a:chExt cx="12515851" cy="6923798"/>
          </a:xfrm>
        </p:grpSpPr>
        <p:sp>
          <p:nvSpPr>
            <p:cNvPr id="81" name="Freeform 5"/>
            <p:cNvSpPr/>
            <p:nvPr/>
          </p:nvSpPr>
          <p:spPr bwMode="auto">
            <a:xfrm>
              <a:off x="-329674" y="1298404"/>
              <a:ext cx="9702800" cy="5573512"/>
            </a:xfrm>
            <a:custGeom>
              <a:avLst/>
              <a:gdLst/>
              <a:ahLst/>
              <a:cxnLst/>
              <a:rect l="0" t="0" r="r" b="b"/>
              <a:pathLst>
                <a:path w="2038" h="1169">
                  <a:moveTo>
                    <a:pt x="1752" y="1169"/>
                  </a:moveTo>
                  <a:cubicBezTo>
                    <a:pt x="2038" y="928"/>
                    <a:pt x="1673" y="513"/>
                    <a:pt x="1487" y="334"/>
                  </a:cubicBezTo>
                  <a:cubicBezTo>
                    <a:pt x="1316" y="170"/>
                    <a:pt x="1099" y="43"/>
                    <a:pt x="860" y="22"/>
                  </a:cubicBezTo>
                  <a:cubicBezTo>
                    <a:pt x="621" y="0"/>
                    <a:pt x="341" y="128"/>
                    <a:pt x="199" y="318"/>
                  </a:cubicBezTo>
                  <a:cubicBezTo>
                    <a:pt x="0" y="586"/>
                    <a:pt x="184" y="965"/>
                    <a:pt x="399" y="116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6"/>
            <p:cNvSpPr/>
            <p:nvPr/>
          </p:nvSpPr>
          <p:spPr bwMode="auto">
            <a:xfrm>
              <a:off x="670451" y="2018236"/>
              <a:ext cx="7373938" cy="4848892"/>
            </a:xfrm>
            <a:custGeom>
              <a:avLst/>
              <a:gdLst/>
              <a:ahLst/>
              <a:cxnLst/>
              <a:rect l="0" t="0" r="r" b="b"/>
              <a:pathLst>
                <a:path w="1549" h="1017">
                  <a:moveTo>
                    <a:pt x="1025" y="1016"/>
                  </a:moveTo>
                  <a:cubicBezTo>
                    <a:pt x="1223" y="971"/>
                    <a:pt x="1549" y="857"/>
                    <a:pt x="1443" y="592"/>
                  </a:cubicBezTo>
                  <a:cubicBezTo>
                    <a:pt x="1344" y="344"/>
                    <a:pt x="1041" y="111"/>
                    <a:pt x="782" y="53"/>
                  </a:cubicBezTo>
                  <a:cubicBezTo>
                    <a:pt x="545" y="0"/>
                    <a:pt x="275" y="117"/>
                    <a:pt x="150" y="329"/>
                  </a:cubicBezTo>
                  <a:cubicBezTo>
                    <a:pt x="0" y="584"/>
                    <a:pt x="243" y="911"/>
                    <a:pt x="477" y="101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7"/>
            <p:cNvSpPr/>
            <p:nvPr/>
          </p:nvSpPr>
          <p:spPr bwMode="auto">
            <a:xfrm>
              <a:off x="251351" y="1788400"/>
              <a:ext cx="8035925" cy="5083516"/>
            </a:xfrm>
            <a:custGeom>
              <a:avLst/>
              <a:gdLst/>
              <a:ahLst/>
              <a:cxnLst/>
              <a:rect l="0" t="0" r="r" b="b"/>
              <a:pathLst>
                <a:path w="1688" h="1066">
                  <a:moveTo>
                    <a:pt x="1302" y="1066"/>
                  </a:moveTo>
                  <a:cubicBezTo>
                    <a:pt x="1416" y="1024"/>
                    <a:pt x="1551" y="962"/>
                    <a:pt x="1613" y="850"/>
                  </a:cubicBezTo>
                  <a:cubicBezTo>
                    <a:pt x="1688" y="715"/>
                    <a:pt x="1606" y="575"/>
                    <a:pt x="1517" y="471"/>
                  </a:cubicBezTo>
                  <a:cubicBezTo>
                    <a:pt x="1336" y="258"/>
                    <a:pt x="1084" y="62"/>
                    <a:pt x="798" y="28"/>
                  </a:cubicBezTo>
                  <a:cubicBezTo>
                    <a:pt x="559" y="0"/>
                    <a:pt x="317" y="138"/>
                    <a:pt x="181" y="333"/>
                  </a:cubicBezTo>
                  <a:cubicBezTo>
                    <a:pt x="0" y="592"/>
                    <a:pt x="191" y="907"/>
                    <a:pt x="420" y="10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8"/>
            <p:cNvSpPr/>
            <p:nvPr/>
          </p:nvSpPr>
          <p:spPr bwMode="auto">
            <a:xfrm>
              <a:off x="-1061" y="549842"/>
              <a:ext cx="10334625" cy="6322075"/>
            </a:xfrm>
            <a:custGeom>
              <a:avLst/>
              <a:gdLst/>
              <a:ahLst/>
              <a:cxnLst/>
              <a:rect l="0" t="0" r="r" b="b"/>
              <a:pathLst>
                <a:path w="2171" h="1326">
                  <a:moveTo>
                    <a:pt x="1873" y="1326"/>
                  </a:moveTo>
                  <a:cubicBezTo>
                    <a:pt x="2171" y="1045"/>
                    <a:pt x="1825" y="678"/>
                    <a:pt x="1609" y="473"/>
                  </a:cubicBezTo>
                  <a:cubicBezTo>
                    <a:pt x="1406" y="281"/>
                    <a:pt x="1159" y="116"/>
                    <a:pt x="880" y="63"/>
                  </a:cubicBezTo>
                  <a:cubicBezTo>
                    <a:pt x="545" y="0"/>
                    <a:pt x="214" y="161"/>
                    <a:pt x="0" y="42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9"/>
            <p:cNvSpPr/>
            <p:nvPr/>
          </p:nvSpPr>
          <p:spPr bwMode="auto">
            <a:xfrm>
              <a:off x="3701" y="6186246"/>
              <a:ext cx="504825" cy="681527"/>
            </a:xfrm>
            <a:custGeom>
              <a:avLst/>
              <a:gdLst/>
              <a:ahLst/>
              <a:cxnLst/>
              <a:rect l="0" t="0" r="r" b="b"/>
              <a:pathLst>
                <a:path w="106" h="143">
                  <a:moveTo>
                    <a:pt x="0" y="0"/>
                  </a:moveTo>
                  <a:cubicBezTo>
                    <a:pt x="35" y="54"/>
                    <a:pt x="70" y="101"/>
                    <a:pt x="106" y="143"/>
                  </a:cubicBezTo>
                </a:path>
              </a:pathLst>
            </a:custGeom>
            <a:noFill/>
            <a:ln w="4763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0"/>
            <p:cNvSpPr/>
            <p:nvPr/>
          </p:nvSpPr>
          <p:spPr bwMode="auto">
            <a:xfrm>
              <a:off x="-1061" y="-51881"/>
              <a:ext cx="11091863" cy="6923796"/>
            </a:xfrm>
            <a:custGeom>
              <a:avLst/>
              <a:gdLst/>
              <a:ahLst/>
              <a:cxnLst/>
              <a:rect l="0" t="0" r="r" b="b"/>
              <a:pathLst>
                <a:path w="2330" h="1452">
                  <a:moveTo>
                    <a:pt x="2046" y="1452"/>
                  </a:moveTo>
                  <a:cubicBezTo>
                    <a:pt x="2330" y="1153"/>
                    <a:pt x="2049" y="821"/>
                    <a:pt x="1813" y="601"/>
                  </a:cubicBezTo>
                  <a:cubicBezTo>
                    <a:pt x="1569" y="375"/>
                    <a:pt x="1282" y="179"/>
                    <a:pt x="956" y="97"/>
                  </a:cubicBezTo>
                  <a:cubicBezTo>
                    <a:pt x="572" y="0"/>
                    <a:pt x="292" y="101"/>
                    <a:pt x="0" y="36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1"/>
            <p:cNvSpPr/>
            <p:nvPr/>
          </p:nvSpPr>
          <p:spPr bwMode="auto">
            <a:xfrm>
              <a:off x="5426601" y="5579"/>
              <a:ext cx="5788025" cy="6847184"/>
            </a:xfrm>
            <a:custGeom>
              <a:avLst/>
              <a:gdLst/>
              <a:ahLst/>
              <a:cxnLst/>
              <a:rect l="0" t="0" r="r" b="b"/>
              <a:pathLst>
                <a:path w="1216" h="1436">
                  <a:moveTo>
                    <a:pt x="1094" y="1436"/>
                  </a:moveTo>
                  <a:cubicBezTo>
                    <a:pt x="1216" y="1114"/>
                    <a:pt x="904" y="770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2"/>
            <p:cNvSpPr/>
            <p:nvPr/>
          </p:nvSpPr>
          <p:spPr bwMode="auto">
            <a:xfrm>
              <a:off x="-1061" y="5579"/>
              <a:ext cx="1057275" cy="614491"/>
            </a:xfrm>
            <a:custGeom>
              <a:avLst/>
              <a:gdLst/>
              <a:ahLst/>
              <a:cxnLst/>
              <a:rect l="0" t="0" r="r" b="b"/>
              <a:pathLst>
                <a:path w="222" h="129">
                  <a:moveTo>
                    <a:pt x="222" y="0"/>
                  </a:moveTo>
                  <a:cubicBezTo>
                    <a:pt x="152" y="35"/>
                    <a:pt x="76" y="78"/>
                    <a:pt x="0" y="12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3"/>
            <p:cNvSpPr/>
            <p:nvPr/>
          </p:nvSpPr>
          <p:spPr bwMode="auto">
            <a:xfrm>
              <a:off x="5821889" y="5579"/>
              <a:ext cx="5588000" cy="6866337"/>
            </a:xfrm>
            <a:custGeom>
              <a:avLst/>
              <a:gdLst/>
              <a:ahLst/>
              <a:cxnLst/>
              <a:rect l="0" t="0" r="r" b="b"/>
              <a:pathLst>
                <a:path w="1174" h="1440">
                  <a:moveTo>
                    <a:pt x="1067" y="1440"/>
                  </a:moveTo>
                  <a:cubicBezTo>
                    <a:pt x="1174" y="1124"/>
                    <a:pt x="887" y="7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4"/>
            <p:cNvSpPr/>
            <p:nvPr/>
          </p:nvSpPr>
          <p:spPr bwMode="auto">
            <a:xfrm>
              <a:off x="3701" y="790"/>
              <a:ext cx="595313" cy="352734"/>
            </a:xfrm>
            <a:custGeom>
              <a:avLst/>
              <a:gdLst/>
              <a:ahLst/>
              <a:cxnLst/>
              <a:rect l="0" t="0" r="r" b="b"/>
              <a:pathLst>
                <a:path w="125" h="74">
                  <a:moveTo>
                    <a:pt x="125" y="0"/>
                  </a:moveTo>
                  <a:cubicBezTo>
                    <a:pt x="85" y="22"/>
                    <a:pt x="43" y="47"/>
                    <a:pt x="0" y="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5"/>
            <p:cNvSpPr/>
            <p:nvPr/>
          </p:nvSpPr>
          <p:spPr bwMode="auto">
            <a:xfrm>
              <a:off x="6012389" y="5579"/>
              <a:ext cx="5497513" cy="6866337"/>
            </a:xfrm>
            <a:custGeom>
              <a:avLst/>
              <a:gdLst/>
              <a:ahLst/>
              <a:cxnLst/>
              <a:rect l="0" t="0" r="r" b="b"/>
              <a:pathLst>
                <a:path w="1155" h="1440">
                  <a:moveTo>
                    <a:pt x="1056" y="1440"/>
                  </a:moveTo>
                  <a:cubicBezTo>
                    <a:pt x="1155" y="1123"/>
                    <a:pt x="875" y="801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6"/>
            <p:cNvSpPr/>
            <p:nvPr/>
          </p:nvSpPr>
          <p:spPr bwMode="auto">
            <a:xfrm>
              <a:off x="-1061" y="5579"/>
              <a:ext cx="357188" cy="213875"/>
            </a:xfrm>
            <a:custGeom>
              <a:avLst/>
              <a:gdLst/>
              <a:ahLst/>
              <a:cxnLst/>
              <a:rect l="0" t="0" r="r" b="b"/>
              <a:pathLst>
                <a:path w="75" h="45">
                  <a:moveTo>
                    <a:pt x="75" y="0"/>
                  </a:moveTo>
                  <a:cubicBezTo>
                    <a:pt x="50" y="14"/>
                    <a:pt x="25" y="29"/>
                    <a:pt x="0" y="45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7"/>
            <p:cNvSpPr/>
            <p:nvPr/>
          </p:nvSpPr>
          <p:spPr bwMode="auto">
            <a:xfrm>
              <a:off x="6210826" y="790"/>
              <a:ext cx="5522913" cy="6871126"/>
            </a:xfrm>
            <a:custGeom>
              <a:avLst/>
              <a:gdLst/>
              <a:ahLst/>
              <a:cxnLst/>
              <a:rect l="0" t="0" r="r" b="b"/>
              <a:pathLst>
                <a:path w="1160" h="1441">
                  <a:moveTo>
                    <a:pt x="1053" y="1441"/>
                  </a:moveTo>
                  <a:cubicBezTo>
                    <a:pt x="1160" y="1129"/>
                    <a:pt x="892" y="817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8"/>
            <p:cNvSpPr/>
            <p:nvPr/>
          </p:nvSpPr>
          <p:spPr bwMode="auto">
            <a:xfrm>
              <a:off x="6463239" y="5579"/>
              <a:ext cx="5413375" cy="6866337"/>
            </a:xfrm>
            <a:custGeom>
              <a:avLst/>
              <a:gdLst/>
              <a:ahLst/>
              <a:cxnLst/>
              <a:rect l="0" t="0" r="r" b="b"/>
              <a:pathLst>
                <a:path w="1137" h="1440">
                  <a:moveTo>
                    <a:pt x="1040" y="1440"/>
                  </a:moveTo>
                  <a:cubicBezTo>
                    <a:pt x="1137" y="1131"/>
                    <a:pt x="883" y="828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9"/>
            <p:cNvSpPr/>
            <p:nvPr/>
          </p:nvSpPr>
          <p:spPr bwMode="auto">
            <a:xfrm>
              <a:off x="6877576" y="5579"/>
              <a:ext cx="5037138" cy="6861550"/>
            </a:xfrm>
            <a:custGeom>
              <a:avLst/>
              <a:gdLst/>
              <a:ahLst/>
              <a:cxnLst/>
              <a:rect l="0" t="0" r="r" b="b"/>
              <a:pathLst>
                <a:path w="1058" h="1439">
                  <a:moveTo>
                    <a:pt x="1011" y="1439"/>
                  </a:moveTo>
                  <a:cubicBezTo>
                    <a:pt x="1058" y="1131"/>
                    <a:pt x="825" y="841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0"/>
            <p:cNvSpPr/>
            <p:nvPr/>
          </p:nvSpPr>
          <p:spPr bwMode="auto">
            <a:xfrm>
              <a:off x="8768289" y="5579"/>
              <a:ext cx="3417888" cy="2742066"/>
            </a:xfrm>
            <a:custGeom>
              <a:avLst/>
              <a:gdLst/>
              <a:ahLst/>
              <a:cxnLst/>
              <a:rect l="0" t="0" r="r" b="b"/>
              <a:pathLst>
                <a:path w="718" h="575">
                  <a:moveTo>
                    <a:pt x="718" y="575"/>
                  </a:moveTo>
                  <a:cubicBezTo>
                    <a:pt x="500" y="360"/>
                    <a:pt x="260" y="163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21"/>
            <p:cNvSpPr/>
            <p:nvPr/>
          </p:nvSpPr>
          <p:spPr bwMode="auto">
            <a:xfrm>
              <a:off x="9235014" y="10367"/>
              <a:ext cx="2951163" cy="2555325"/>
            </a:xfrm>
            <a:custGeom>
              <a:avLst/>
              <a:gdLst/>
              <a:ahLst/>
              <a:cxnLst/>
              <a:rect l="0" t="0" r="r" b="b"/>
              <a:pathLst>
                <a:path w="620" h="536">
                  <a:moveTo>
                    <a:pt x="620" y="536"/>
                  </a:moveTo>
                  <a:cubicBezTo>
                    <a:pt x="404" y="314"/>
                    <a:pt x="196" y="13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22"/>
            <p:cNvSpPr/>
            <p:nvPr/>
          </p:nvSpPr>
          <p:spPr bwMode="auto">
            <a:xfrm>
              <a:off x="10020826" y="5579"/>
              <a:ext cx="2165350" cy="1358265"/>
            </a:xfrm>
            <a:custGeom>
              <a:avLst/>
              <a:gdLst/>
              <a:ahLst/>
              <a:cxnLst/>
              <a:rect l="0" t="0" r="r" b="b"/>
              <a:pathLst>
                <a:path w="455" h="285">
                  <a:moveTo>
                    <a:pt x="0" y="0"/>
                  </a:moveTo>
                  <a:cubicBezTo>
                    <a:pt x="153" y="85"/>
                    <a:pt x="308" y="180"/>
                    <a:pt x="455" y="28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23"/>
            <p:cNvSpPr/>
            <p:nvPr/>
          </p:nvSpPr>
          <p:spPr bwMode="auto">
            <a:xfrm>
              <a:off x="11290826" y="5579"/>
              <a:ext cx="895350" cy="534687"/>
            </a:xfrm>
            <a:custGeom>
              <a:avLst/>
              <a:gdLst/>
              <a:ahLst/>
              <a:cxnLst/>
              <a:rect l="0" t="0" r="r" b="b"/>
              <a:pathLst>
                <a:path w="188" h="112">
                  <a:moveTo>
                    <a:pt x="0" y="0"/>
                  </a:moveTo>
                  <a:cubicBezTo>
                    <a:pt x="63" y="36"/>
                    <a:pt x="126" y="73"/>
                    <a:pt x="188" y="112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6" name="Group 75"/>
          <p:cNvGrpSpPr/>
          <p:nvPr/>
        </p:nvGrpSpPr>
        <p:grpSpPr>
          <a:xfrm>
            <a:off x="805336" y="1698331"/>
            <a:ext cx="5941540" cy="3470421"/>
            <a:chOff x="805336" y="1698331"/>
            <a:chExt cx="5941540" cy="3470421"/>
          </a:xfrm>
        </p:grpSpPr>
        <p:sp>
          <p:nvSpPr>
            <p:cNvPr id="77" name="Rectangle 76"/>
            <p:cNvSpPr/>
            <p:nvPr/>
          </p:nvSpPr>
          <p:spPr>
            <a:xfrm>
              <a:off x="805336" y="1698331"/>
              <a:ext cx="5941540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8" name="Isosceles Triangle 9"/>
            <p:cNvSpPr/>
            <p:nvPr/>
          </p:nvSpPr>
          <p:spPr>
            <a:xfrm rot="10800000">
              <a:off x="3618113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805336" y="2274403"/>
              <a:ext cx="5941540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43510" y="0"/>
            <a:ext cx="4648490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5443" y="2360255"/>
            <a:ext cx="5776646" cy="1178032"/>
          </a:xfrm>
        </p:spPr>
        <p:txBody>
          <a:bodyPr bIns="0" anchor="b">
            <a:normAutofit/>
          </a:bodyPr>
          <a:lstStyle>
            <a:lvl1pPr>
              <a:defRPr sz="3600">
                <a:solidFill>
                  <a:srgbClr val="FFFE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5443" y="3545012"/>
            <a:ext cx="5776646" cy="127419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rgbClr val="FFFE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804672" y="320040"/>
            <a:ext cx="3657600" cy="320040"/>
          </a:xfrm>
        </p:spPr>
        <p:txBody>
          <a:bodyPr/>
          <a:lstStyle/>
          <a:p>
            <a:fld id="{48A87A34-81AB-432B-8DAE-1953F412C126}" type="datetimeFigureOut">
              <a:rPr lang="en-US" dirty="0"/>
              <a:t>7/19/2021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27064"/>
            <a:ext cx="5942203" cy="32004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828377" y="320040"/>
            <a:ext cx="914400" cy="320040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91161" y="2358391"/>
            <a:ext cx="3498667" cy="2456485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434982" y="794719"/>
            <a:ext cx="5950036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04672" y="320040"/>
            <a:ext cx="36576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7/19/2021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04672" y="6227064"/>
            <a:ext cx="10588752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320040"/>
            <a:ext cx="9144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4000" b="0" i="0" kern="1200" cap="none" spc="-15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1CC441-36BA-6640-B20C-2D777F228624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Hands-On Training Methods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723D6BE-FBE0-974F-BB05-2DCB9320D47B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sz="1800" dirty="0"/>
          </a:p>
          <a:p>
            <a:endParaRPr lang="en-US" sz="3200" dirty="0"/>
          </a:p>
          <a:p>
            <a:r>
              <a:rPr lang="en-US" sz="3200" dirty="0"/>
              <a:t>Part 1</a:t>
            </a:r>
          </a:p>
        </p:txBody>
      </p:sp>
    </p:spTree>
    <p:extLst>
      <p:ext uri="{BB962C8B-B14F-4D97-AF65-F5344CB8AC3E}">
        <p14:creationId xmlns:p14="http://schemas.microsoft.com/office/powerpoint/2010/main" val="2447302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On-the-Job Training (OJT)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In </a:t>
            </a:r>
            <a:r>
              <a:rPr lang="en-US" sz="2000" b="1" dirty="0"/>
              <a:t>on-the-job training (OJT)</a:t>
            </a:r>
            <a:r>
              <a:rPr lang="en-US" sz="2000" dirty="0"/>
              <a:t>, less experienced employees learn from their peers or managers. </a:t>
            </a:r>
          </a:p>
          <a:p>
            <a:pPr lvl="1"/>
            <a:r>
              <a:rPr lang="en-US" sz="1800" dirty="0"/>
              <a:t>Tasks are broken down into steps.</a:t>
            </a:r>
          </a:p>
          <a:p>
            <a:pPr lvl="1"/>
            <a:r>
              <a:rPr lang="en-US" sz="1800" dirty="0"/>
              <a:t>Trainers demonstrate how to perform each step.</a:t>
            </a:r>
          </a:p>
          <a:p>
            <a:pPr lvl="1"/>
            <a:r>
              <a:rPr lang="en-US" sz="1800" dirty="0"/>
              <a:t>Trainees practice each step and receive feedback.</a:t>
            </a:r>
          </a:p>
          <a:p>
            <a:pPr lvl="1"/>
            <a:r>
              <a:rPr lang="en-US" sz="1800" dirty="0"/>
              <a:t>Trainees perform the task and receive feedback.</a:t>
            </a:r>
          </a:p>
          <a:p>
            <a:pPr lvl="1"/>
            <a:r>
              <a:rPr lang="en-US" sz="1800" dirty="0"/>
              <a:t>Trainers provide resources to support transfer.</a:t>
            </a:r>
          </a:p>
        </p:txBody>
      </p:sp>
    </p:spTree>
    <p:extLst>
      <p:ext uri="{BB962C8B-B14F-4D97-AF65-F5344CB8AC3E}">
        <p14:creationId xmlns:p14="http://schemas.microsoft.com/office/powerpoint/2010/main" val="42090459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On-the-Job Training (OJT)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885309256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4375163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7D490819-5666-421A-BA38-5BB7F760B6E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45454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0" name="Group 9">
            <a:extLst>
              <a:ext uri="{FF2B5EF4-FFF2-40B4-BE49-F238E27FC236}">
                <a16:creationId xmlns:a16="http://schemas.microsoft.com/office/drawing/2014/main" id="{8FDFAB5E-BFB6-4290-9F06-1AD4E52A3D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1" name="Freeform 5">
              <a:extLst>
                <a:ext uri="{FF2B5EF4-FFF2-40B4-BE49-F238E27FC236}">
                  <a16:creationId xmlns:a16="http://schemas.microsoft.com/office/drawing/2014/main" id="{14FA43FA-82AD-4E41-A5A7-32F0F9DAA7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12" name="Freeform 6">
              <a:extLst>
                <a:ext uri="{FF2B5EF4-FFF2-40B4-BE49-F238E27FC236}">
                  <a16:creationId xmlns:a16="http://schemas.microsoft.com/office/drawing/2014/main" id="{C3C34A1E-706E-4DB7-891E-6FB4762411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/>
              <a:ahLst/>
              <a:cxnLst/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3" name="Freeform 7">
              <a:extLst>
                <a:ext uri="{FF2B5EF4-FFF2-40B4-BE49-F238E27FC236}">
                  <a16:creationId xmlns:a16="http://schemas.microsoft.com/office/drawing/2014/main" id="{6E55BE0F-8EA7-4F30-B3FD-8F6DD29BA27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/>
              <a:ahLst/>
              <a:cxnLst/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4" name="Freeform 8">
              <a:extLst>
                <a:ext uri="{FF2B5EF4-FFF2-40B4-BE49-F238E27FC236}">
                  <a16:creationId xmlns:a16="http://schemas.microsoft.com/office/drawing/2014/main" id="{3C9F415B-574B-4647-BD72-F211EA3FA70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5" name="Freeform 9">
              <a:extLst>
                <a:ext uri="{FF2B5EF4-FFF2-40B4-BE49-F238E27FC236}">
                  <a16:creationId xmlns:a16="http://schemas.microsoft.com/office/drawing/2014/main" id="{CDD98CAF-1BC1-4BD6-AAD2-68EBF8D8B2A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/>
              <a:ahLst/>
              <a:cxnLst/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6" name="Freeform 10">
              <a:extLst>
                <a:ext uri="{FF2B5EF4-FFF2-40B4-BE49-F238E27FC236}">
                  <a16:creationId xmlns:a16="http://schemas.microsoft.com/office/drawing/2014/main" id="{FF6CBDDA-3893-44B9-86D9-F1F38D4B5F6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/>
              <a:ahLst/>
              <a:cxnLst/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7" name="Freeform 11">
              <a:extLst>
                <a:ext uri="{FF2B5EF4-FFF2-40B4-BE49-F238E27FC236}">
                  <a16:creationId xmlns:a16="http://schemas.microsoft.com/office/drawing/2014/main" id="{5FEF4109-DC7B-4C15-9C2D-53A69A120C8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8" name="Freeform 12">
              <a:extLst>
                <a:ext uri="{FF2B5EF4-FFF2-40B4-BE49-F238E27FC236}">
                  <a16:creationId xmlns:a16="http://schemas.microsoft.com/office/drawing/2014/main" id="{140DAA94-BB0A-4185-97AF-CB63182E852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/>
              <a:ahLst/>
              <a:cxnLst/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9" name="Freeform 13">
              <a:extLst>
                <a:ext uri="{FF2B5EF4-FFF2-40B4-BE49-F238E27FC236}">
                  <a16:creationId xmlns:a16="http://schemas.microsoft.com/office/drawing/2014/main" id="{114C7C3A-04DD-4CC1-A272-F2578FE23C2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/>
              <a:ahLst/>
              <a:cxnLst/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0" name="Freeform 14">
              <a:extLst>
                <a:ext uri="{FF2B5EF4-FFF2-40B4-BE49-F238E27FC236}">
                  <a16:creationId xmlns:a16="http://schemas.microsoft.com/office/drawing/2014/main" id="{4AA1C8D2-B988-4C8F-97B7-229630F2AD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1" name="Freeform 15">
              <a:extLst>
                <a:ext uri="{FF2B5EF4-FFF2-40B4-BE49-F238E27FC236}">
                  <a16:creationId xmlns:a16="http://schemas.microsoft.com/office/drawing/2014/main" id="{D5621FCD-0E62-4332-965D-80FA0EF8097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/>
              <a:ahLst/>
              <a:cxnLst/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2" name="Freeform 16">
              <a:extLst>
                <a:ext uri="{FF2B5EF4-FFF2-40B4-BE49-F238E27FC236}">
                  <a16:creationId xmlns:a16="http://schemas.microsoft.com/office/drawing/2014/main" id="{D1E7C9B8-4AA1-43A1-A547-785A413952D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3" name="Freeform 17">
              <a:extLst>
                <a:ext uri="{FF2B5EF4-FFF2-40B4-BE49-F238E27FC236}">
                  <a16:creationId xmlns:a16="http://schemas.microsoft.com/office/drawing/2014/main" id="{01F4C519-3639-48B7-A720-466A40BF174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/>
              <a:ahLst/>
              <a:cxnLst/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4" name="Freeform 18">
              <a:extLst>
                <a:ext uri="{FF2B5EF4-FFF2-40B4-BE49-F238E27FC236}">
                  <a16:creationId xmlns:a16="http://schemas.microsoft.com/office/drawing/2014/main" id="{939AFA97-19A9-4DA4-A478-A3E31B83B43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5" name="Freeform 19">
              <a:extLst>
                <a:ext uri="{FF2B5EF4-FFF2-40B4-BE49-F238E27FC236}">
                  <a16:creationId xmlns:a16="http://schemas.microsoft.com/office/drawing/2014/main" id="{901126FE-0E00-4313-BDE9-CF2C04D96B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/>
              <a:ahLst/>
              <a:cxnLst/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6" name="Freeform 20">
              <a:extLst>
                <a:ext uri="{FF2B5EF4-FFF2-40B4-BE49-F238E27FC236}">
                  <a16:creationId xmlns:a16="http://schemas.microsoft.com/office/drawing/2014/main" id="{1D31F0FA-D603-49E8-B72E-7665CF9A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rgbClr val="FFFFFF">
                  <a:alpha val="35000"/>
                </a:srgb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7" name="Freeform 21">
              <a:extLst>
                <a:ext uri="{FF2B5EF4-FFF2-40B4-BE49-F238E27FC236}">
                  <a16:creationId xmlns:a16="http://schemas.microsoft.com/office/drawing/2014/main" id="{28C24D97-A4EA-4764-AEE5-61C0892F66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8" name="Freeform 22">
              <a:extLst>
                <a:ext uri="{FF2B5EF4-FFF2-40B4-BE49-F238E27FC236}">
                  <a16:creationId xmlns:a16="http://schemas.microsoft.com/office/drawing/2014/main" id="{C6B724DA-22AE-4918-B782-3E7CD48583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/>
              <a:ahLst/>
              <a:cxnLst/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29" name="Freeform 23">
              <a:extLst>
                <a:ext uri="{FF2B5EF4-FFF2-40B4-BE49-F238E27FC236}">
                  <a16:creationId xmlns:a16="http://schemas.microsoft.com/office/drawing/2014/main" id="{9F6E83DB-ADF8-409A-95CF-41BE0E028F4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/>
              <a:ahLst/>
              <a:cxnLst/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0" name="Freeform 24">
              <a:extLst>
                <a:ext uri="{FF2B5EF4-FFF2-40B4-BE49-F238E27FC236}">
                  <a16:creationId xmlns:a16="http://schemas.microsoft.com/office/drawing/2014/main" id="{C83EE84C-89F7-406E-959C-8E3518D3E40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/>
              <a:ahLst/>
              <a:cxnLst/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31" name="Freeform 25">
              <a:extLst>
                <a:ext uri="{FF2B5EF4-FFF2-40B4-BE49-F238E27FC236}">
                  <a16:creationId xmlns:a16="http://schemas.microsoft.com/office/drawing/2014/main" id="{209B50F9-709E-4054-AD5F-814AD7459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/>
              <a:ahLst/>
              <a:cxnLst/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rgbClr val="FFFFFF">
                  <a:alpha val="35000"/>
                </a:srgb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sp>
        <p:nvSpPr>
          <p:cNvPr id="33" name="Rectangle 32">
            <a:extLst>
              <a:ext uri="{FF2B5EF4-FFF2-40B4-BE49-F238E27FC236}">
                <a16:creationId xmlns:a16="http://schemas.microsoft.com/office/drawing/2014/main" id="{BC2574CF-1D35-4994-87BD-5A3378E1AB3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578837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960120"/>
            <a:ext cx="3988993" cy="417127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Apprenticeships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18447" y="960120"/>
            <a:ext cx="6281873" cy="4171278"/>
          </a:xfrm>
        </p:spPr>
        <p:txBody>
          <a:bodyPr>
            <a:normAutofit/>
          </a:bodyPr>
          <a:lstStyle/>
          <a:p>
            <a:r>
              <a:rPr lang="en-US" sz="2000" dirty="0"/>
              <a:t>An </a:t>
            </a:r>
            <a:r>
              <a:rPr lang="en-US" sz="2000" b="1" dirty="0"/>
              <a:t>apprenticeship</a:t>
            </a:r>
            <a:r>
              <a:rPr lang="en-US" sz="2000" dirty="0"/>
              <a:t> is a work-study type training that involves OJT and classroom training.</a:t>
            </a:r>
          </a:p>
          <a:p>
            <a:r>
              <a:rPr lang="en-US" sz="2000" dirty="0"/>
              <a:t>These programs:</a:t>
            </a:r>
          </a:p>
          <a:p>
            <a:pPr lvl="1"/>
            <a:r>
              <a:rPr lang="en-US" sz="1800" dirty="0"/>
              <a:t>Are common in skilled trades,</a:t>
            </a:r>
          </a:p>
          <a:p>
            <a:pPr lvl="1"/>
            <a:r>
              <a:rPr lang="en-US" sz="1800" dirty="0"/>
              <a:t>Require 2-6 years to complete, </a:t>
            </a:r>
          </a:p>
          <a:p>
            <a:pPr lvl="1"/>
            <a:r>
              <a:rPr lang="en-US" sz="1800" dirty="0"/>
              <a:t>Are often sponsored by employers, and</a:t>
            </a:r>
          </a:p>
          <a:p>
            <a:pPr lvl="1"/>
            <a:r>
              <a:rPr lang="en-US" sz="1800" dirty="0"/>
              <a:t>May be regulated by state and federal laws.</a:t>
            </a:r>
          </a:p>
        </p:txBody>
      </p:sp>
    </p:spTree>
    <p:extLst>
      <p:ext uri="{BB962C8B-B14F-4D97-AF65-F5344CB8AC3E}">
        <p14:creationId xmlns:p14="http://schemas.microsoft.com/office/powerpoint/2010/main" val="40827644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Apprenticeships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19791262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738495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90F08744-9D7B-4693-B8D6-2A5210AE96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32">
            <a:extLst>
              <a:ext uri="{FF2B5EF4-FFF2-40B4-BE49-F238E27FC236}">
                <a16:creationId xmlns:a16="http://schemas.microsoft.com/office/drawing/2014/main" id="{5B2E630F-F386-44FA-B1A1-C10A9BF4346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1336127">
            <a:off x="296272" y="1026251"/>
            <a:ext cx="7298578" cy="5088488"/>
          </a:xfrm>
          <a:custGeom>
            <a:avLst/>
            <a:gdLst>
              <a:gd name="connsiteX0" fmla="*/ 0 w 6428838"/>
              <a:gd name="connsiteY0" fmla="*/ 2579031 h 5158062"/>
              <a:gd name="connsiteX1" fmla="*/ 3214419 w 6428838"/>
              <a:gd name="connsiteY1" fmla="*/ 0 h 5158062"/>
              <a:gd name="connsiteX2" fmla="*/ 6428838 w 6428838"/>
              <a:gd name="connsiteY2" fmla="*/ 2579031 h 5158062"/>
              <a:gd name="connsiteX3" fmla="*/ 3214419 w 6428838"/>
              <a:gd name="connsiteY3" fmla="*/ 5158062 h 5158062"/>
              <a:gd name="connsiteX4" fmla="*/ 0 w 6428838"/>
              <a:gd name="connsiteY4" fmla="*/ 2579031 h 5158062"/>
              <a:gd name="connsiteX0" fmla="*/ 3321 w 6432159"/>
              <a:gd name="connsiteY0" fmla="*/ 2647125 h 5226156"/>
              <a:gd name="connsiteX1" fmla="*/ 2789723 w 6432159"/>
              <a:gd name="connsiteY1" fmla="*/ 0 h 5226156"/>
              <a:gd name="connsiteX2" fmla="*/ 6432159 w 6432159"/>
              <a:gd name="connsiteY2" fmla="*/ 2647125 h 5226156"/>
              <a:gd name="connsiteX3" fmla="*/ 3217740 w 6432159"/>
              <a:gd name="connsiteY3" fmla="*/ 5226156 h 5226156"/>
              <a:gd name="connsiteX4" fmla="*/ 3321 w 6432159"/>
              <a:gd name="connsiteY4" fmla="*/ 2647125 h 5226156"/>
              <a:gd name="connsiteX0" fmla="*/ 1953 w 6566979"/>
              <a:gd name="connsiteY0" fmla="*/ 2695803 h 5226224"/>
              <a:gd name="connsiteX1" fmla="*/ 2924543 w 6566979"/>
              <a:gd name="connsiteY1" fmla="*/ 39 h 5226224"/>
              <a:gd name="connsiteX2" fmla="*/ 6566979 w 6566979"/>
              <a:gd name="connsiteY2" fmla="*/ 2647164 h 5226224"/>
              <a:gd name="connsiteX3" fmla="*/ 3352560 w 6566979"/>
              <a:gd name="connsiteY3" fmla="*/ 5226195 h 5226224"/>
              <a:gd name="connsiteX4" fmla="*/ 1953 w 6566979"/>
              <a:gd name="connsiteY4" fmla="*/ 2695803 h 5226224"/>
              <a:gd name="connsiteX0" fmla="*/ 8982 w 6574008"/>
              <a:gd name="connsiteY0" fmla="*/ 2695803 h 5226313"/>
              <a:gd name="connsiteX1" fmla="*/ 2931572 w 6574008"/>
              <a:gd name="connsiteY1" fmla="*/ 39 h 5226313"/>
              <a:gd name="connsiteX2" fmla="*/ 6574008 w 6574008"/>
              <a:gd name="connsiteY2" fmla="*/ 2647164 h 5226313"/>
              <a:gd name="connsiteX3" fmla="*/ 3359589 w 6574008"/>
              <a:gd name="connsiteY3" fmla="*/ 5226195 h 5226313"/>
              <a:gd name="connsiteX4" fmla="*/ 8982 w 6574008"/>
              <a:gd name="connsiteY4" fmla="*/ 2695803 h 5226313"/>
              <a:gd name="connsiteX0" fmla="*/ 11929 w 6576955"/>
              <a:gd name="connsiteY0" fmla="*/ 2695953 h 5226463"/>
              <a:gd name="connsiteX1" fmla="*/ 2934519 w 6576955"/>
              <a:gd name="connsiteY1" fmla="*/ 189 h 5226463"/>
              <a:gd name="connsiteX2" fmla="*/ 6576955 w 6576955"/>
              <a:gd name="connsiteY2" fmla="*/ 2647314 h 5226463"/>
              <a:gd name="connsiteX3" fmla="*/ 3362536 w 6576955"/>
              <a:gd name="connsiteY3" fmla="*/ 5226345 h 5226463"/>
              <a:gd name="connsiteX4" fmla="*/ 11929 w 6576955"/>
              <a:gd name="connsiteY4" fmla="*/ 2695953 h 5226463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47356"/>
              <a:gd name="connsiteX1" fmla="*/ 2931852 w 6963394"/>
              <a:gd name="connsiteY1" fmla="*/ 10033 h 5247356"/>
              <a:gd name="connsiteX2" fmla="*/ 6963394 w 6963394"/>
              <a:gd name="connsiteY2" fmla="*/ 3318639 h 5247356"/>
              <a:gd name="connsiteX3" fmla="*/ 3359869 w 6963394"/>
              <a:gd name="connsiteY3" fmla="*/ 5236189 h 5247356"/>
              <a:gd name="connsiteX4" fmla="*/ 9262 w 6963394"/>
              <a:gd name="connsiteY4" fmla="*/ 2705797 h 5247356"/>
              <a:gd name="connsiteX0" fmla="*/ 9262 w 6963394"/>
              <a:gd name="connsiteY0" fmla="*/ 2705797 h 5292159"/>
              <a:gd name="connsiteX1" fmla="*/ 2931852 w 6963394"/>
              <a:gd name="connsiteY1" fmla="*/ 10033 h 5292159"/>
              <a:gd name="connsiteX2" fmla="*/ 6963394 w 6963394"/>
              <a:gd name="connsiteY2" fmla="*/ 3318639 h 5292159"/>
              <a:gd name="connsiteX3" fmla="*/ 3359869 w 6963394"/>
              <a:gd name="connsiteY3" fmla="*/ 5236189 h 5292159"/>
              <a:gd name="connsiteX4" fmla="*/ 9262 w 6963394"/>
              <a:gd name="connsiteY4" fmla="*/ 2705797 h 5292159"/>
              <a:gd name="connsiteX0" fmla="*/ 9262 w 6963394"/>
              <a:gd name="connsiteY0" fmla="*/ 2705797 h 5259961"/>
              <a:gd name="connsiteX1" fmla="*/ 2931852 w 6963394"/>
              <a:gd name="connsiteY1" fmla="*/ 10033 h 5259961"/>
              <a:gd name="connsiteX2" fmla="*/ 6963394 w 6963394"/>
              <a:gd name="connsiteY2" fmla="*/ 3318639 h 5259961"/>
              <a:gd name="connsiteX3" fmla="*/ 3359869 w 6963394"/>
              <a:gd name="connsiteY3" fmla="*/ 5236189 h 5259961"/>
              <a:gd name="connsiteX4" fmla="*/ 9262 w 6963394"/>
              <a:gd name="connsiteY4" fmla="*/ 2705797 h 5259961"/>
              <a:gd name="connsiteX0" fmla="*/ 9557 w 7352795"/>
              <a:gd name="connsiteY0" fmla="*/ 2707501 h 5252013"/>
              <a:gd name="connsiteX1" fmla="*/ 2932147 w 7352795"/>
              <a:gd name="connsiteY1" fmla="*/ 11737 h 5252013"/>
              <a:gd name="connsiteX2" fmla="*/ 7352795 w 7352795"/>
              <a:gd name="connsiteY2" fmla="*/ 3378709 h 5252013"/>
              <a:gd name="connsiteX3" fmla="*/ 3360164 w 7352795"/>
              <a:gd name="connsiteY3" fmla="*/ 5237893 h 5252013"/>
              <a:gd name="connsiteX4" fmla="*/ 9557 w 7352795"/>
              <a:gd name="connsiteY4" fmla="*/ 2707501 h 5252013"/>
              <a:gd name="connsiteX0" fmla="*/ 8078 w 7789061"/>
              <a:gd name="connsiteY0" fmla="*/ 2744796 h 5249051"/>
              <a:gd name="connsiteX1" fmla="*/ 3368413 w 7789061"/>
              <a:gd name="connsiteY1" fmla="*/ 10121 h 5249051"/>
              <a:gd name="connsiteX2" fmla="*/ 7789061 w 7789061"/>
              <a:gd name="connsiteY2" fmla="*/ 3377093 h 5249051"/>
              <a:gd name="connsiteX3" fmla="*/ 3796430 w 7789061"/>
              <a:gd name="connsiteY3" fmla="*/ 5236277 h 5249051"/>
              <a:gd name="connsiteX4" fmla="*/ 8078 w 7789061"/>
              <a:gd name="connsiteY4" fmla="*/ 2744796 h 5249051"/>
              <a:gd name="connsiteX0" fmla="*/ 8078 w 7789061"/>
              <a:gd name="connsiteY0" fmla="*/ 2744796 h 5271741"/>
              <a:gd name="connsiteX1" fmla="*/ 3368413 w 7789061"/>
              <a:gd name="connsiteY1" fmla="*/ 10121 h 5271741"/>
              <a:gd name="connsiteX2" fmla="*/ 7789061 w 7789061"/>
              <a:gd name="connsiteY2" fmla="*/ 3377093 h 5271741"/>
              <a:gd name="connsiteX3" fmla="*/ 3796430 w 7789061"/>
              <a:gd name="connsiteY3" fmla="*/ 5236277 h 5271741"/>
              <a:gd name="connsiteX4" fmla="*/ 8078 w 7789061"/>
              <a:gd name="connsiteY4" fmla="*/ 2744796 h 5271741"/>
              <a:gd name="connsiteX0" fmla="*/ 1055 w 7782038"/>
              <a:gd name="connsiteY0" fmla="*/ 2738806 h 5438018"/>
              <a:gd name="connsiteX1" fmla="*/ 3361390 w 7782038"/>
              <a:gd name="connsiteY1" fmla="*/ 4131 h 5438018"/>
              <a:gd name="connsiteX2" fmla="*/ 7782038 w 7782038"/>
              <a:gd name="connsiteY2" fmla="*/ 3371103 h 5438018"/>
              <a:gd name="connsiteX3" fmla="*/ 3692130 w 7782038"/>
              <a:gd name="connsiteY3" fmla="*/ 5415113 h 5438018"/>
              <a:gd name="connsiteX4" fmla="*/ 1055 w 7782038"/>
              <a:gd name="connsiteY4" fmla="*/ 2738806 h 5438018"/>
              <a:gd name="connsiteX0" fmla="*/ 28883 w 7809866"/>
              <a:gd name="connsiteY0" fmla="*/ 2742147 h 5441359"/>
              <a:gd name="connsiteX1" fmla="*/ 3389218 w 7809866"/>
              <a:gd name="connsiteY1" fmla="*/ 7472 h 5441359"/>
              <a:gd name="connsiteX2" fmla="*/ 7809866 w 7809866"/>
              <a:gd name="connsiteY2" fmla="*/ 3374444 h 5441359"/>
              <a:gd name="connsiteX3" fmla="*/ 3719958 w 7809866"/>
              <a:gd name="connsiteY3" fmla="*/ 5418454 h 5441359"/>
              <a:gd name="connsiteX4" fmla="*/ 28883 w 7809866"/>
              <a:gd name="connsiteY4" fmla="*/ 2742147 h 5441359"/>
              <a:gd name="connsiteX0" fmla="*/ 36549 w 7817532"/>
              <a:gd name="connsiteY0" fmla="*/ 2751085 h 5450297"/>
              <a:gd name="connsiteX1" fmla="*/ 3396884 w 7817532"/>
              <a:gd name="connsiteY1" fmla="*/ 16410 h 5450297"/>
              <a:gd name="connsiteX2" fmla="*/ 7817532 w 7817532"/>
              <a:gd name="connsiteY2" fmla="*/ 3383382 h 5450297"/>
              <a:gd name="connsiteX3" fmla="*/ 3727624 w 7817532"/>
              <a:gd name="connsiteY3" fmla="*/ 5427392 h 5450297"/>
              <a:gd name="connsiteX4" fmla="*/ 36549 w 7817532"/>
              <a:gd name="connsiteY4" fmla="*/ 2751085 h 54502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7817532" h="5450297">
                <a:moveTo>
                  <a:pt x="36549" y="2751085"/>
                </a:moveTo>
                <a:cubicBezTo>
                  <a:pt x="-281221" y="925127"/>
                  <a:pt x="1526121" y="-147339"/>
                  <a:pt x="3396884" y="16410"/>
                </a:cubicBezTo>
                <a:cubicBezTo>
                  <a:pt x="5267647" y="180159"/>
                  <a:pt x="7817532" y="1453184"/>
                  <a:pt x="7817532" y="3383382"/>
                </a:cubicBezTo>
                <a:cubicBezTo>
                  <a:pt x="7700800" y="5342763"/>
                  <a:pt x="5024455" y="5532775"/>
                  <a:pt x="3727624" y="5427392"/>
                </a:cubicBezTo>
                <a:cubicBezTo>
                  <a:pt x="2430794" y="5322009"/>
                  <a:pt x="354319" y="4577043"/>
                  <a:pt x="36549" y="2751085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73567C09-8B4D-49A6-A711-C44C5807D8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900000">
            <a:off x="3554541" y="-619573"/>
            <a:ext cx="9016699" cy="8033868"/>
          </a:xfrm>
          <a:custGeom>
            <a:avLst/>
            <a:gdLst>
              <a:gd name="connsiteX0" fmla="*/ 6078066 w 9016699"/>
              <a:gd name="connsiteY0" fmla="*/ 782055 h 8033868"/>
              <a:gd name="connsiteX1" fmla="*/ 8705208 w 9016699"/>
              <a:gd name="connsiteY1" fmla="*/ 3409197 h 8033868"/>
              <a:gd name="connsiteX2" fmla="*/ 8793057 w 9016699"/>
              <a:gd name="connsiteY2" fmla="*/ 3617452 h 8033868"/>
              <a:gd name="connsiteX3" fmla="*/ 9016699 w 9016699"/>
              <a:gd name="connsiteY3" fmla="*/ 4793120 h 8033868"/>
              <a:gd name="connsiteX4" fmla="*/ 8960084 w 9016699"/>
              <a:gd name="connsiteY4" fmla="*/ 5272709 h 8033868"/>
              <a:gd name="connsiteX5" fmla="*/ 8920563 w 9016699"/>
              <a:gd name="connsiteY5" fmla="*/ 5444162 h 8033868"/>
              <a:gd name="connsiteX6" fmla="*/ 6620466 w 9016699"/>
              <a:gd name="connsiteY6" fmla="*/ 7744259 h 8033868"/>
              <a:gd name="connsiteX7" fmla="*/ 6480006 w 9016699"/>
              <a:gd name="connsiteY7" fmla="*/ 7795347 h 8033868"/>
              <a:gd name="connsiteX8" fmla="*/ 4389696 w 9016699"/>
              <a:gd name="connsiteY8" fmla="*/ 7987178 h 8033868"/>
              <a:gd name="connsiteX9" fmla="*/ 3086984 w 9016699"/>
              <a:gd name="connsiteY9" fmla="*/ 7466023 h 8033868"/>
              <a:gd name="connsiteX10" fmla="*/ 3024300 w 9016699"/>
              <a:gd name="connsiteY10" fmla="*/ 7426965 h 8033868"/>
              <a:gd name="connsiteX11" fmla="*/ 519567 w 9016699"/>
              <a:gd name="connsiteY11" fmla="*/ 4922232 h 8033868"/>
              <a:gd name="connsiteX12" fmla="*/ 419495 w 9016699"/>
              <a:gd name="connsiteY12" fmla="*/ 4733719 h 8033868"/>
              <a:gd name="connsiteX13" fmla="*/ 3514 w 9016699"/>
              <a:gd name="connsiteY13" fmla="*/ 3245168 h 8033868"/>
              <a:gd name="connsiteX14" fmla="*/ 4193329 w 9016699"/>
              <a:gd name="connsiteY14" fmla="*/ 36108 h 8033868"/>
              <a:gd name="connsiteX15" fmla="*/ 5977677 w 9016699"/>
              <a:gd name="connsiteY15" fmla="*/ 722908 h 80338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9016699" h="8033868">
                <a:moveTo>
                  <a:pt x="6078066" y="782055"/>
                </a:moveTo>
                <a:lnTo>
                  <a:pt x="8705208" y="3409197"/>
                </a:lnTo>
                <a:lnTo>
                  <a:pt x="8793057" y="3617452"/>
                </a:lnTo>
                <a:cubicBezTo>
                  <a:pt x="8935615" y="3988374"/>
                  <a:pt x="9016699" y="4381324"/>
                  <a:pt x="9016699" y="4793120"/>
                </a:cubicBezTo>
                <a:cubicBezTo>
                  <a:pt x="9008675" y="4960329"/>
                  <a:pt x="8989449" y="5120121"/>
                  <a:pt x="8960084" y="5272709"/>
                </a:cubicBezTo>
                <a:lnTo>
                  <a:pt x="8920563" y="5444162"/>
                </a:lnTo>
                <a:lnTo>
                  <a:pt x="6620466" y="7744259"/>
                </a:lnTo>
                <a:lnTo>
                  <a:pt x="6480006" y="7795347"/>
                </a:lnTo>
                <a:cubicBezTo>
                  <a:pt x="5726471" y="8035167"/>
                  <a:pt x="4953020" y="8083925"/>
                  <a:pt x="4389696" y="7987178"/>
                </a:cubicBezTo>
                <a:cubicBezTo>
                  <a:pt x="4014146" y="7922680"/>
                  <a:pt x="3559510" y="7740111"/>
                  <a:pt x="3086984" y="7466023"/>
                </a:cubicBezTo>
                <a:lnTo>
                  <a:pt x="3024300" y="7426965"/>
                </a:lnTo>
                <a:lnTo>
                  <a:pt x="519567" y="4922232"/>
                </a:lnTo>
                <a:lnTo>
                  <a:pt x="419495" y="4733719"/>
                </a:lnTo>
                <a:cubicBezTo>
                  <a:pt x="181303" y="4258474"/>
                  <a:pt x="28977" y="3756361"/>
                  <a:pt x="3514" y="3245168"/>
                </a:cubicBezTo>
                <a:cubicBezTo>
                  <a:pt x="-112889" y="908287"/>
                  <a:pt x="2691131" y="-221884"/>
                  <a:pt x="4193329" y="36108"/>
                </a:cubicBezTo>
                <a:cubicBezTo>
                  <a:pt x="4662766" y="116730"/>
                  <a:pt x="5309837" y="354143"/>
                  <a:pt x="5977677" y="722908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7720" y="2349925"/>
            <a:ext cx="2441894" cy="2456442"/>
          </a:xfrm>
        </p:spPr>
        <p:txBody>
          <a:bodyPr>
            <a:normAutofit/>
          </a:bodyPr>
          <a:lstStyle/>
          <a:p>
            <a:r>
              <a:rPr lang="en-US" dirty="0"/>
              <a:t>Self-Directed Learning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7AA70-6123-4755-A55B-27106B07C7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46319" y="1111249"/>
            <a:ext cx="6554001" cy="4635503"/>
          </a:xfrm>
        </p:spPr>
        <p:txBody>
          <a:bodyPr>
            <a:normAutofit/>
          </a:bodyPr>
          <a:lstStyle/>
          <a:p>
            <a:r>
              <a:rPr lang="en-US" sz="2000" b="1" dirty="0"/>
              <a:t>Self-directed learning </a:t>
            </a:r>
            <a:r>
              <a:rPr lang="en-US" sz="2000" dirty="0"/>
              <a:t>occurs when trainees take complete responsibility for learning at their own pace and in their own way.</a:t>
            </a:r>
          </a:p>
          <a:p>
            <a:r>
              <a:rPr lang="en-US" sz="2000" dirty="0"/>
              <a:t>Trainers should choose the content and be available to answer questions.</a:t>
            </a:r>
          </a:p>
          <a:p>
            <a:r>
              <a:rPr lang="en-US" sz="2000" dirty="0"/>
              <a:t>Self-evaluation tools should be available to reinforce content and provide feedback.</a:t>
            </a:r>
          </a:p>
        </p:txBody>
      </p:sp>
    </p:spTree>
    <p:extLst>
      <p:ext uri="{BB962C8B-B14F-4D97-AF65-F5344CB8AC3E}">
        <p14:creationId xmlns:p14="http://schemas.microsoft.com/office/powerpoint/2010/main" val="229681285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982413CC-69E6-4BDA-A88D-E4EF8F95B2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Rockwell" panose="02060603020205020403"/>
              <a:ea typeface="+mn-ea"/>
              <a:cs typeface="+mn-cs"/>
            </a:endParaRP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4F1F7357-8633-4CE7-BF80-475EE8A2FA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-417513" y="0"/>
            <a:ext cx="12584114" cy="6853238"/>
            <a:chOff x="-417513" y="0"/>
            <a:chExt cx="12584114" cy="6853238"/>
          </a:xfrm>
        </p:grpSpPr>
        <p:sp>
          <p:nvSpPr>
            <p:cNvPr id="12" name="Freeform 5">
              <a:extLst>
                <a:ext uri="{FF2B5EF4-FFF2-40B4-BE49-F238E27FC236}">
                  <a16:creationId xmlns:a16="http://schemas.microsoft.com/office/drawing/2014/main" id="{E402FE4E-C12D-497C-AF81-F08E4E02B45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306513" y="0"/>
              <a:ext cx="3862388" cy="6843713"/>
            </a:xfrm>
            <a:custGeom>
              <a:avLst/>
              <a:gdLst>
                <a:gd name="T0" fmla="*/ 813 w 813"/>
                <a:gd name="T1" fmla="*/ 0 h 1440"/>
                <a:gd name="T2" fmla="*/ 435 w 81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3" name="Freeform 6">
              <a:extLst>
                <a:ext uri="{FF2B5EF4-FFF2-40B4-BE49-F238E27FC236}">
                  <a16:creationId xmlns:a16="http://schemas.microsoft.com/office/drawing/2014/main" id="{59247B10-170D-4E62-849A-38FCB43C6AF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26725" y="9525"/>
              <a:ext cx="1539875" cy="555625"/>
            </a:xfrm>
            <a:custGeom>
              <a:avLst/>
              <a:gdLst>
                <a:gd name="T0" fmla="*/ 324 w 324"/>
                <a:gd name="T1" fmla="*/ 117 h 117"/>
                <a:gd name="T2" fmla="*/ 0 w 324"/>
                <a:gd name="T3" fmla="*/ 0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4" h="117">
                  <a:moveTo>
                    <a:pt x="324" y="117"/>
                  </a:moveTo>
                  <a:cubicBezTo>
                    <a:pt x="223" y="64"/>
                    <a:pt x="107" y="2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4" name="Freeform 7">
              <a:extLst>
                <a:ext uri="{FF2B5EF4-FFF2-40B4-BE49-F238E27FC236}">
                  <a16:creationId xmlns:a16="http://schemas.microsoft.com/office/drawing/2014/main" id="{89A587A7-1BEF-45AA-9EFC-6558A8749CE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247313" y="5013325"/>
              <a:ext cx="1919288" cy="1830388"/>
            </a:xfrm>
            <a:custGeom>
              <a:avLst/>
              <a:gdLst>
                <a:gd name="T0" fmla="*/ 0 w 404"/>
                <a:gd name="T1" fmla="*/ 385 h 385"/>
                <a:gd name="T2" fmla="*/ 404 w 404"/>
                <a:gd name="T3" fmla="*/ 0 h 38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04" h="385">
                  <a:moveTo>
                    <a:pt x="0" y="385"/>
                  </a:moveTo>
                  <a:cubicBezTo>
                    <a:pt x="146" y="272"/>
                    <a:pt x="285" y="142"/>
                    <a:pt x="404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5" name="Freeform 8">
              <a:extLst>
                <a:ext uri="{FF2B5EF4-FFF2-40B4-BE49-F238E27FC236}">
                  <a16:creationId xmlns:a16="http://schemas.microsoft.com/office/drawing/2014/main" id="{AC25B5A1-6EF7-44EC-A2F0-1EDC96A79B0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775" y="0"/>
              <a:ext cx="3676650" cy="6843713"/>
            </a:xfrm>
            <a:custGeom>
              <a:avLst/>
              <a:gdLst>
                <a:gd name="T0" fmla="*/ 774 w 774"/>
                <a:gd name="T1" fmla="*/ 0 h 1440"/>
                <a:gd name="T2" fmla="*/ 411 w 774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6" name="Freeform 9">
              <a:extLst>
                <a:ext uri="{FF2B5EF4-FFF2-40B4-BE49-F238E27FC236}">
                  <a16:creationId xmlns:a16="http://schemas.microsoft.com/office/drawing/2014/main" id="{80B8582C-7E17-4115-9FF1-979C8405CB5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02988" y="9525"/>
              <a:ext cx="963613" cy="366713"/>
            </a:xfrm>
            <a:custGeom>
              <a:avLst/>
              <a:gdLst>
                <a:gd name="T0" fmla="*/ 203 w 203"/>
                <a:gd name="T1" fmla="*/ 77 h 77"/>
                <a:gd name="T2" fmla="*/ 0 w 203"/>
                <a:gd name="T3" fmla="*/ 0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03" h="77">
                  <a:moveTo>
                    <a:pt x="203" y="77"/>
                  </a:moveTo>
                  <a:cubicBezTo>
                    <a:pt x="138" y="46"/>
                    <a:pt x="68" y="2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7" name="Freeform 10">
              <a:extLst>
                <a:ext uri="{FF2B5EF4-FFF2-40B4-BE49-F238E27FC236}">
                  <a16:creationId xmlns:a16="http://schemas.microsoft.com/office/drawing/2014/main" id="{F6C4AB66-7A18-4E51-935B-237F4CA8272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494963" y="5275263"/>
              <a:ext cx="1666875" cy="1577975"/>
            </a:xfrm>
            <a:custGeom>
              <a:avLst/>
              <a:gdLst>
                <a:gd name="T0" fmla="*/ 0 w 351"/>
                <a:gd name="T1" fmla="*/ 332 h 332"/>
                <a:gd name="T2" fmla="*/ 351 w 351"/>
                <a:gd name="T3" fmla="*/ 0 h 33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51" h="332">
                  <a:moveTo>
                    <a:pt x="0" y="332"/>
                  </a:moveTo>
                  <a:cubicBezTo>
                    <a:pt x="125" y="232"/>
                    <a:pt x="245" y="121"/>
                    <a:pt x="35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8" name="Freeform 11">
              <a:extLst>
                <a:ext uri="{FF2B5EF4-FFF2-40B4-BE49-F238E27FC236}">
                  <a16:creationId xmlns:a16="http://schemas.microsoft.com/office/drawing/2014/main" id="{CDF12911-A240-4580-8788-0C49DB1FEDB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621088" cy="6843713"/>
            </a:xfrm>
            <a:custGeom>
              <a:avLst/>
              <a:gdLst>
                <a:gd name="T0" fmla="*/ 762 w 762"/>
                <a:gd name="T1" fmla="*/ 0 h 1440"/>
                <a:gd name="T2" fmla="*/ 403 w 76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19" name="Freeform 12">
              <a:extLst>
                <a:ext uri="{FF2B5EF4-FFF2-40B4-BE49-F238E27FC236}">
                  <a16:creationId xmlns:a16="http://schemas.microsoft.com/office/drawing/2014/main" id="{EAE0F5DE-442D-4F6C-B02C-2568ED19585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501438" y="9525"/>
              <a:ext cx="665163" cy="257175"/>
            </a:xfrm>
            <a:custGeom>
              <a:avLst/>
              <a:gdLst>
                <a:gd name="T0" fmla="*/ 140 w 140"/>
                <a:gd name="T1" fmla="*/ 54 h 54"/>
                <a:gd name="T2" fmla="*/ 0 w 140"/>
                <a:gd name="T3" fmla="*/ 0 h 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40" h="54">
                  <a:moveTo>
                    <a:pt x="140" y="54"/>
                  </a:moveTo>
                  <a:cubicBezTo>
                    <a:pt x="95" y="34"/>
                    <a:pt x="48" y="1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0" name="Freeform 13">
              <a:extLst>
                <a:ext uri="{FF2B5EF4-FFF2-40B4-BE49-F238E27FC236}">
                  <a16:creationId xmlns:a16="http://schemas.microsoft.com/office/drawing/2014/main" id="{4F24A002-AFDE-4034-85BE-CBF005AE923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641013" y="5408613"/>
              <a:ext cx="1525588" cy="1435100"/>
            </a:xfrm>
            <a:custGeom>
              <a:avLst/>
              <a:gdLst>
                <a:gd name="T0" fmla="*/ 0 w 321"/>
                <a:gd name="T1" fmla="*/ 302 h 302"/>
                <a:gd name="T2" fmla="*/ 321 w 321"/>
                <a:gd name="T3" fmla="*/ 0 h 3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1" h="302">
                  <a:moveTo>
                    <a:pt x="0" y="302"/>
                  </a:moveTo>
                  <a:cubicBezTo>
                    <a:pt x="114" y="210"/>
                    <a:pt x="223" y="109"/>
                    <a:pt x="321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1" name="Freeform 14">
              <a:extLst>
                <a:ext uri="{FF2B5EF4-FFF2-40B4-BE49-F238E27FC236}">
                  <a16:creationId xmlns:a16="http://schemas.microsoft.com/office/drawing/2014/main" id="{36F0721E-B4B0-4A6C-A92C-F8DE92D3AC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01713" y="0"/>
              <a:ext cx="3244850" cy="6843713"/>
            </a:xfrm>
            <a:custGeom>
              <a:avLst/>
              <a:gdLst>
                <a:gd name="T0" fmla="*/ 683 w 683"/>
                <a:gd name="T1" fmla="*/ 0 h 1440"/>
                <a:gd name="T2" fmla="*/ 355 w 683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2" name="Freeform 15">
              <a:extLst>
                <a:ext uri="{FF2B5EF4-FFF2-40B4-BE49-F238E27FC236}">
                  <a16:creationId xmlns:a16="http://schemas.microsoft.com/office/drawing/2014/main" id="{54D2DC98-69F8-4F2F-9D45-BDFFA5E2BBB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802938" y="5518150"/>
              <a:ext cx="1363663" cy="1325563"/>
            </a:xfrm>
            <a:custGeom>
              <a:avLst/>
              <a:gdLst>
                <a:gd name="T0" fmla="*/ 0 w 287"/>
                <a:gd name="T1" fmla="*/ 279 h 279"/>
                <a:gd name="T2" fmla="*/ 287 w 287"/>
                <a:gd name="T3" fmla="*/ 0 h 2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87" h="279">
                  <a:moveTo>
                    <a:pt x="0" y="279"/>
                  </a:moveTo>
                  <a:cubicBezTo>
                    <a:pt x="101" y="193"/>
                    <a:pt x="198" y="100"/>
                    <a:pt x="28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3" name="Freeform 16">
              <a:extLst>
                <a:ext uri="{FF2B5EF4-FFF2-40B4-BE49-F238E27FC236}">
                  <a16:creationId xmlns:a16="http://schemas.microsoft.com/office/drawing/2014/main" id="{0A636E33-DC38-40B9-B941-037E5D8603F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889000" y="0"/>
              <a:ext cx="3230563" cy="6843713"/>
            </a:xfrm>
            <a:custGeom>
              <a:avLst/>
              <a:gdLst>
                <a:gd name="T0" fmla="*/ 680 w 680"/>
                <a:gd name="T1" fmla="*/ 0 h 1440"/>
                <a:gd name="T2" fmla="*/ 337 w 68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4" name="Freeform 17">
              <a:extLst>
                <a:ext uri="{FF2B5EF4-FFF2-40B4-BE49-F238E27FC236}">
                  <a16:creationId xmlns:a16="http://schemas.microsoft.com/office/drawing/2014/main" id="{03D30690-68C2-4AEC-9789-1495D97E194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0979150" y="5694363"/>
              <a:ext cx="1187450" cy="1149350"/>
            </a:xfrm>
            <a:custGeom>
              <a:avLst/>
              <a:gdLst>
                <a:gd name="T0" fmla="*/ 0 w 250"/>
                <a:gd name="T1" fmla="*/ 242 h 242"/>
                <a:gd name="T2" fmla="*/ 250 w 250"/>
                <a:gd name="T3" fmla="*/ 0 h 24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250" h="242">
                  <a:moveTo>
                    <a:pt x="0" y="242"/>
                  </a:moveTo>
                  <a:cubicBezTo>
                    <a:pt x="88" y="166"/>
                    <a:pt x="172" y="85"/>
                    <a:pt x="25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5" name="Freeform 18">
              <a:extLst>
                <a:ext uri="{FF2B5EF4-FFF2-40B4-BE49-F238E27FC236}">
                  <a16:creationId xmlns:a16="http://schemas.microsoft.com/office/drawing/2014/main" id="{1020B1B9-821B-49FB-BDC9-57DA08CBC30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84188" y="0"/>
              <a:ext cx="3421063" cy="6843713"/>
            </a:xfrm>
            <a:custGeom>
              <a:avLst/>
              <a:gdLst>
                <a:gd name="T0" fmla="*/ 720 w 720"/>
                <a:gd name="T1" fmla="*/ 0 h 1440"/>
                <a:gd name="T2" fmla="*/ 362 w 7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6" name="Freeform 19">
              <a:extLst>
                <a:ext uri="{FF2B5EF4-FFF2-40B4-BE49-F238E27FC236}">
                  <a16:creationId xmlns:a16="http://schemas.microsoft.com/office/drawing/2014/main" id="{720EDCE4-8B18-413F-989E-E79628E5AF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1287125" y="6049963"/>
              <a:ext cx="879475" cy="793750"/>
            </a:xfrm>
            <a:custGeom>
              <a:avLst/>
              <a:gdLst>
                <a:gd name="T0" fmla="*/ 0 w 185"/>
                <a:gd name="T1" fmla="*/ 167 h 167"/>
                <a:gd name="T2" fmla="*/ 185 w 185"/>
                <a:gd name="T3" fmla="*/ 0 h 1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185" h="167">
                  <a:moveTo>
                    <a:pt x="0" y="167"/>
                  </a:moveTo>
                  <a:cubicBezTo>
                    <a:pt x="63" y="114"/>
                    <a:pt x="125" y="58"/>
                    <a:pt x="18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7" name="Freeform 20">
              <a:extLst>
                <a:ext uri="{FF2B5EF4-FFF2-40B4-BE49-F238E27FC236}">
                  <a16:creationId xmlns:a16="http://schemas.microsoft.com/office/drawing/2014/main" id="{8563351E-0DDD-4FC8-8D0C-1E446E3C1B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598488" y="0"/>
              <a:ext cx="2717800" cy="6843713"/>
            </a:xfrm>
            <a:custGeom>
              <a:avLst/>
              <a:gdLst>
                <a:gd name="T0" fmla="*/ 572 w 572"/>
                <a:gd name="T1" fmla="*/ 0 h 1440"/>
                <a:gd name="T2" fmla="*/ 164 w 572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15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8" name="Freeform 21">
              <a:extLst>
                <a:ext uri="{FF2B5EF4-FFF2-40B4-BE49-F238E27FC236}">
                  <a16:creationId xmlns:a16="http://schemas.microsoft.com/office/drawing/2014/main" id="{15E8B705-64E7-4513-B3CB-BF46C35732B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261938" y="0"/>
              <a:ext cx="2944813" cy="6843713"/>
            </a:xfrm>
            <a:custGeom>
              <a:avLst/>
              <a:gdLst>
                <a:gd name="T0" fmla="*/ 620 w 620"/>
                <a:gd name="T1" fmla="*/ 0 h 1440"/>
                <a:gd name="T2" fmla="*/ 186 w 620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29" name="Freeform 22">
              <a:extLst>
                <a:ext uri="{FF2B5EF4-FFF2-40B4-BE49-F238E27FC236}">
                  <a16:creationId xmlns:a16="http://schemas.microsoft.com/office/drawing/2014/main" id="{30DAEE1C-EBB5-47F5-9E76-564FCFDBFC2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-417513" y="0"/>
              <a:ext cx="2403475" cy="6843713"/>
            </a:xfrm>
            <a:custGeom>
              <a:avLst/>
              <a:gdLst>
                <a:gd name="T0" fmla="*/ 506 w 506"/>
                <a:gd name="T1" fmla="*/ 0 h 1440"/>
                <a:gd name="T2" fmla="*/ 171 w 506"/>
                <a:gd name="T3" fmla="*/ 1440 h 14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506" h="1440">
                  <a:moveTo>
                    <a:pt x="506" y="0"/>
                  </a:moveTo>
                  <a:cubicBezTo>
                    <a:pt x="109" y="356"/>
                    <a:pt x="0" y="943"/>
                    <a:pt x="17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0" name="Freeform 23">
              <a:extLst>
                <a:ext uri="{FF2B5EF4-FFF2-40B4-BE49-F238E27FC236}">
                  <a16:creationId xmlns:a16="http://schemas.microsoft.com/office/drawing/2014/main" id="{EDB255E9-A3E2-4098-99A1-FE38FAD15DA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9525"/>
              <a:ext cx="1771650" cy="3198813"/>
            </a:xfrm>
            <a:custGeom>
              <a:avLst/>
              <a:gdLst>
                <a:gd name="T0" fmla="*/ 373 w 373"/>
                <a:gd name="T1" fmla="*/ 0 h 673"/>
                <a:gd name="T2" fmla="*/ 0 w 373"/>
                <a:gd name="T3" fmla="*/ 673 h 6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73" h="673">
                  <a:moveTo>
                    <a:pt x="373" y="0"/>
                  </a:moveTo>
                  <a:cubicBezTo>
                    <a:pt x="175" y="183"/>
                    <a:pt x="51" y="409"/>
                    <a:pt x="0" y="673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1" name="Freeform 24">
              <a:extLst>
                <a:ext uri="{FF2B5EF4-FFF2-40B4-BE49-F238E27FC236}">
                  <a16:creationId xmlns:a16="http://schemas.microsoft.com/office/drawing/2014/main" id="{D2507F2A-27AF-4833-8273-5FC9A98863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4763" y="6016625"/>
              <a:ext cx="214313" cy="827088"/>
            </a:xfrm>
            <a:custGeom>
              <a:avLst/>
              <a:gdLst>
                <a:gd name="T0" fmla="*/ 0 w 45"/>
                <a:gd name="T1" fmla="*/ 0 h 174"/>
                <a:gd name="T2" fmla="*/ 45 w 45"/>
                <a:gd name="T3" fmla="*/ 174 h 17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45" h="174">
                  <a:moveTo>
                    <a:pt x="0" y="0"/>
                  </a:moveTo>
                  <a:cubicBezTo>
                    <a:pt x="11" y="59"/>
                    <a:pt x="26" y="118"/>
                    <a:pt x="45" y="174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  <p:sp>
          <p:nvSpPr>
            <p:cNvPr id="32" name="Freeform 25">
              <a:extLst>
                <a:ext uri="{FF2B5EF4-FFF2-40B4-BE49-F238E27FC236}">
                  <a16:creationId xmlns:a16="http://schemas.microsoft.com/office/drawing/2014/main" id="{8DFB8904-0CB8-45AD-ABD2-F7A582365E8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>
              <a:spLocks/>
            </p:cNv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 bwMode="auto">
            <a:xfrm>
              <a:off x="14288" y="0"/>
              <a:ext cx="1562100" cy="2228850"/>
            </a:xfrm>
            <a:custGeom>
              <a:avLst/>
              <a:gdLst>
                <a:gd name="T0" fmla="*/ 329 w 329"/>
                <a:gd name="T1" fmla="*/ 0 h 469"/>
                <a:gd name="T2" fmla="*/ 0 w 329"/>
                <a:gd name="T3" fmla="*/ 469 h 46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</a:cxnLst>
              <a:rect l="0" t="0" r="r" b="b"/>
              <a:pathLst>
                <a:path w="329" h="469">
                  <a:moveTo>
                    <a:pt x="329" y="0"/>
                  </a:moveTo>
                  <a:cubicBezTo>
                    <a:pt x="189" y="133"/>
                    <a:pt x="69" y="288"/>
                    <a:pt x="0" y="469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15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Rockwell" panose="02060603020205020403"/>
                <a:ea typeface="+mn-ea"/>
                <a:cs typeface="+mn-cs"/>
              </a:endParaRPr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BD309623-5B1A-4B28-82CA-91E9496770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9287" y="798881"/>
            <a:ext cx="8673427" cy="104894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Self-Directed Learning 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120E3A33-CA19-4735-8C83-A001F3B0DD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548038128"/>
              </p:ext>
            </p:extLst>
          </p:nvPr>
        </p:nvGraphicFramePr>
        <p:xfrm>
          <a:off x="807722" y="1990976"/>
          <a:ext cx="10576558" cy="417546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09235276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81B02"/>
      </a:accent1>
      <a:accent2>
        <a:srgbClr val="FC7715"/>
      </a:accent2>
      <a:accent3>
        <a:srgbClr val="AFBF41"/>
      </a:accent3>
      <a:accent4>
        <a:srgbClr val="50C49F"/>
      </a:accent4>
      <a:accent5>
        <a:srgbClr val="3B95C4"/>
      </a:accent5>
      <a:accent6>
        <a:srgbClr val="B560D4"/>
      </a:accent6>
      <a:hlink>
        <a:srgbClr val="FC5A1A"/>
      </a:hlink>
      <a:folHlink>
        <a:srgbClr val="B49E74"/>
      </a:folHlink>
    </a:clrScheme>
    <a:fontScheme name="Atlas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 panose="020606030202050204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508F7963-D0B5-43F7-BB2C-FCE3009C08EC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1799</TotalTime>
  <Words>298</Words>
  <Application>Microsoft Office PowerPoint</Application>
  <PresentationFormat>Widescreen</PresentationFormat>
  <Paragraphs>56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Rockwell</vt:lpstr>
      <vt:lpstr>Wingdings</vt:lpstr>
      <vt:lpstr>Atlas</vt:lpstr>
      <vt:lpstr>Hands-On Training Methods</vt:lpstr>
      <vt:lpstr>On-the-Job Training (OJT)</vt:lpstr>
      <vt:lpstr>On-the-Job Training (OJT) </vt:lpstr>
      <vt:lpstr>Apprenticeships</vt:lpstr>
      <vt:lpstr>Apprenticeships </vt:lpstr>
      <vt:lpstr>Self-Directed Learning</vt:lpstr>
      <vt:lpstr>Self-Directed Learning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HR and T&amp;D</dc:title>
  <dc:creator>Quarton, Amy J.</dc:creator>
  <cp:lastModifiedBy>Quarton, Amy J.</cp:lastModifiedBy>
  <cp:revision>84</cp:revision>
  <cp:lastPrinted>2021-07-16T02:46:52Z</cp:lastPrinted>
  <dcterms:created xsi:type="dcterms:W3CDTF">2021-02-10T03:24:09Z</dcterms:created>
  <dcterms:modified xsi:type="dcterms:W3CDTF">2021-07-19T16:57:12Z</dcterms:modified>
</cp:coreProperties>
</file>