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302" r:id="rId3"/>
    <p:sldId id="304" r:id="rId4"/>
    <p:sldId id="318" r:id="rId5"/>
    <p:sldId id="313" r:id="rId6"/>
    <p:sldId id="322" r:id="rId7"/>
    <p:sldId id="323" r:id="rId8"/>
    <p:sldId id="324" r:id="rId9"/>
    <p:sldId id="306" r:id="rId10"/>
    <p:sldId id="31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997" autoAdjust="0"/>
  </p:normalViewPr>
  <p:slideViewPr>
    <p:cSldViewPr snapToGrid="0">
      <p:cViewPr varScale="1">
        <p:scale>
          <a:sx n="48" d="100"/>
          <a:sy n="48" d="100"/>
        </p:scale>
        <p:origin x="20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5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36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69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0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02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3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20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Training Outcomes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8A1087-F596-4737-9424-38E913896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92338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Return on Investment (ROI)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A53BC-8041-4610-84C1-25EB3F239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92338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Return-on-investment (ROI)</a:t>
            </a:r>
            <a:r>
              <a:rPr lang="en-US" sz="2000" dirty="0"/>
              <a:t> is a financial ratio that expresses the return or gain on </a:t>
            </a:r>
            <a:r>
              <a:rPr lang="en-US" sz="2000"/>
              <a:t>the investment in a training program.</a:t>
            </a:r>
            <a:endParaRPr lang="en-US" sz="2000" dirty="0"/>
          </a:p>
          <a:p>
            <a:r>
              <a:rPr lang="en-US" sz="2000" dirty="0"/>
              <a:t>Calculations are based on a </a:t>
            </a:r>
            <a:r>
              <a:rPr lang="en-US" sz="2000" b="1" dirty="0"/>
              <a:t>cost-benefit analysis </a:t>
            </a:r>
            <a:r>
              <a:rPr lang="en-US" sz="2000" dirty="0"/>
              <a:t>of the monetary costs and benefits of training programs. </a:t>
            </a:r>
          </a:p>
          <a:p>
            <a:pPr lvl="1"/>
            <a:r>
              <a:rPr lang="en-US" sz="1800" b="1" dirty="0"/>
              <a:t>Benefits</a:t>
            </a:r>
            <a:r>
              <a:rPr lang="en-US" sz="1800" dirty="0"/>
              <a:t> refer to the value the company gains.</a:t>
            </a:r>
          </a:p>
          <a:p>
            <a:pPr lvl="1"/>
            <a:r>
              <a:rPr lang="en-US" sz="1800" b="1" dirty="0"/>
              <a:t>Direct costs </a:t>
            </a:r>
            <a:r>
              <a:rPr lang="en-US" sz="1800" dirty="0"/>
              <a:t>include compensation for employees, program materials, facilities, and travel.</a:t>
            </a:r>
          </a:p>
          <a:p>
            <a:pPr lvl="1"/>
            <a:r>
              <a:rPr lang="en-US" sz="1800" b="1" dirty="0"/>
              <a:t>Indirect costs </a:t>
            </a:r>
            <a:r>
              <a:rPr lang="en-US" sz="1800" dirty="0"/>
              <a:t>include those not related directly to training facilitation. </a:t>
            </a:r>
          </a:p>
        </p:txBody>
      </p:sp>
    </p:spTree>
    <p:extLst>
      <p:ext uri="{BB962C8B-B14F-4D97-AF65-F5344CB8AC3E}">
        <p14:creationId xmlns:p14="http://schemas.microsoft.com/office/powerpoint/2010/main" val="4768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A8C948-D5B9-4302-AB0A-45C668F91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Levels of Training Outcomes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6A235-189B-CB4B-849C-1C919805494E}"/>
              </a:ext>
            </a:extLst>
          </p:cNvPr>
          <p:cNvSpPr txBox="1"/>
          <p:nvPr/>
        </p:nvSpPr>
        <p:spPr>
          <a:xfrm>
            <a:off x="4804865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E87A1EE-E70D-7D40-BD65-C3A91D5EC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640072"/>
              </p:ext>
            </p:extLst>
          </p:nvPr>
        </p:nvGraphicFramePr>
        <p:xfrm>
          <a:off x="792480" y="2352682"/>
          <a:ext cx="10607040" cy="384048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655003858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4245043457"/>
                    </a:ext>
                  </a:extLst>
                </a:gridCol>
                <a:gridCol w="6035040">
                  <a:extLst>
                    <a:ext uri="{9D8B030D-6E8A-4147-A177-3AD203B41FA5}">
                      <a16:colId xmlns:a16="http://schemas.microsoft.com/office/drawing/2014/main" val="1862322511"/>
                    </a:ext>
                  </a:extLst>
                </a:gridCol>
              </a:tblGrid>
              <a:tr h="7680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Level 1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Reactions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 what extent did the trainees like the training program?</a:t>
                      </a:r>
                      <a:endParaRPr lang="en-US" sz="20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1639389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Level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Learning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 what degree did the trainees learn the desired knowledge, behaviors, skills, or attitudes?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3393676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Level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Transfer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 what extent did the trainees apply their newly learned behaviors and skills to their jobs?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289313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Level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Results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To what degree did the program impact business goals?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2086955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Level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Return on Investment (ROI)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 what extent did the program produce a positive return?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047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51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C9A63-A995-415E-9EE3-EB4A3569B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Reactions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C9BFD-BC28-4CA6-BBFB-C9F86822C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dirty="0"/>
              <a:t>The first level, </a:t>
            </a:r>
            <a:r>
              <a:rPr lang="en-US" sz="2000" b="1" dirty="0"/>
              <a:t>reaction outcomes</a:t>
            </a:r>
            <a:r>
              <a:rPr lang="en-US" sz="2000" dirty="0"/>
              <a:t>,</a:t>
            </a:r>
            <a:r>
              <a:rPr lang="en-US" sz="2000" b="1" dirty="0"/>
              <a:t> </a:t>
            </a:r>
            <a:r>
              <a:rPr lang="en-US" sz="2000" dirty="0"/>
              <a:t>refer to trainees’ perceptions of and satisfaction with the training program.</a:t>
            </a:r>
          </a:p>
          <a:p>
            <a:r>
              <a:rPr lang="en-US" sz="2000" dirty="0"/>
              <a:t>Reactions can be measured with surveys containing questions about the content, methods, environment, and trainer.</a:t>
            </a:r>
          </a:p>
          <a:p>
            <a:r>
              <a:rPr lang="en-US" sz="2000" b="1" dirty="0"/>
              <a:t>Net promoter scores (NPS) </a:t>
            </a:r>
            <a:r>
              <a:rPr lang="en-US" sz="2000" dirty="0"/>
              <a:t>reflect the likelihood that trainees will recommend the program to their colleagues.</a:t>
            </a:r>
          </a:p>
        </p:txBody>
      </p:sp>
    </p:spTree>
    <p:extLst>
      <p:ext uri="{BB962C8B-B14F-4D97-AF65-F5344CB8AC3E}">
        <p14:creationId xmlns:p14="http://schemas.microsoft.com/office/powerpoint/2010/main" val="82306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F838AE-2144-314D-8A8C-415AC67BD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Reactions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5DD3A-AA1A-7647-BD24-D96F06C60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dirty="0"/>
              <a:t>Did the trainees like the program?</a:t>
            </a:r>
          </a:p>
          <a:p>
            <a:r>
              <a:rPr lang="en-US" sz="2000" dirty="0"/>
              <a:t>Was the program organized, engaging, and rigorous?</a:t>
            </a:r>
          </a:p>
          <a:p>
            <a:r>
              <a:rPr lang="en-US" sz="2000" dirty="0"/>
              <a:t>Was the material meaningful?</a:t>
            </a:r>
          </a:p>
          <a:p>
            <a:r>
              <a:rPr lang="en-US" sz="2000" dirty="0"/>
              <a:t>Did the training environment support learning?</a:t>
            </a:r>
          </a:p>
          <a:p>
            <a:r>
              <a:rPr lang="en-US" sz="2000" dirty="0"/>
              <a:t>Was the trainer effective?</a:t>
            </a:r>
          </a:p>
          <a:p>
            <a:r>
              <a:rPr lang="en-US" sz="2000" dirty="0"/>
              <a:t>To what extent would they recommend the program to their colleagues?</a:t>
            </a:r>
          </a:p>
        </p:txBody>
      </p:sp>
    </p:spTree>
    <p:extLst>
      <p:ext uri="{BB962C8B-B14F-4D97-AF65-F5344CB8AC3E}">
        <p14:creationId xmlns:p14="http://schemas.microsoft.com/office/powerpoint/2010/main" val="74410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C9A63-A995-415E-9EE3-EB4A3569B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294481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C9BFD-BC28-4CA6-BBFB-C9F86822C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6563" y="960120"/>
            <a:ext cx="7153758" cy="4171278"/>
          </a:xfrm>
        </p:spPr>
        <p:txBody>
          <a:bodyPr>
            <a:normAutofit/>
          </a:bodyPr>
          <a:lstStyle/>
          <a:p>
            <a:r>
              <a:rPr lang="en-US" sz="2000" dirty="0"/>
              <a:t>The second level, </a:t>
            </a:r>
            <a:r>
              <a:rPr lang="en-US" sz="2000" b="1" dirty="0"/>
              <a:t>learning outcomes</a:t>
            </a:r>
            <a:r>
              <a:rPr lang="en-US" sz="2000" dirty="0"/>
              <a:t>, includes cognitive, behavior, skill, and affective outcomes.</a:t>
            </a:r>
          </a:p>
          <a:p>
            <a:r>
              <a:rPr lang="en-US" sz="2000" b="1" dirty="0"/>
              <a:t>Cognitive outcomes</a:t>
            </a:r>
            <a:r>
              <a:rPr lang="en-US" sz="2000" dirty="0"/>
              <a:t> refer to changes in the knowledge that trainees learn from training. </a:t>
            </a:r>
          </a:p>
          <a:p>
            <a:pPr lvl="1"/>
            <a:r>
              <a:rPr lang="en-US" sz="1800" dirty="0"/>
              <a:t>Knowledge may include principles, processes, and procedures.</a:t>
            </a:r>
          </a:p>
          <a:p>
            <a:pPr lvl="1"/>
            <a:r>
              <a:rPr lang="en-US" sz="1800" dirty="0"/>
              <a:t>These outcomes can be measured with paper-and-pencil tests and self-assessments.</a:t>
            </a:r>
          </a:p>
        </p:txBody>
      </p:sp>
    </p:spTree>
    <p:extLst>
      <p:ext uri="{BB962C8B-B14F-4D97-AF65-F5344CB8AC3E}">
        <p14:creationId xmlns:p14="http://schemas.microsoft.com/office/powerpoint/2010/main" val="1044687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8A1087-F596-4737-9424-38E913896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2944813" cy="4171278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A53BC-8041-4610-84C1-25EB3F239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2276" y="960120"/>
            <a:ext cx="7168044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Skill-based outcomes </a:t>
            </a:r>
            <a:r>
              <a:rPr lang="en-US" sz="2000" dirty="0"/>
              <a:t>refer to changes in trainees’ behaviors and skills. </a:t>
            </a:r>
          </a:p>
          <a:p>
            <a:r>
              <a:rPr lang="en-US" sz="2000" b="1" dirty="0"/>
              <a:t>Affective outcomes</a:t>
            </a:r>
            <a:r>
              <a:rPr lang="en-US" sz="2000" dirty="0"/>
              <a:t> refer to changes in trainees’ attitudes, motivation, and other internal qualities.</a:t>
            </a:r>
          </a:p>
          <a:p>
            <a:pPr lvl="1"/>
            <a:r>
              <a:rPr lang="en-US" sz="1800" dirty="0"/>
              <a:t>Examples of attitudes include self-efficacy, goal orientation, and appreciation of diversity.</a:t>
            </a:r>
          </a:p>
          <a:p>
            <a:r>
              <a:rPr lang="en-US" sz="2000" dirty="0"/>
              <a:t>These outcomes can be measured with self- assessments, observation, and trainer ratings.</a:t>
            </a:r>
          </a:p>
        </p:txBody>
      </p:sp>
    </p:spTree>
    <p:extLst>
      <p:ext uri="{BB962C8B-B14F-4D97-AF65-F5344CB8AC3E}">
        <p14:creationId xmlns:p14="http://schemas.microsoft.com/office/powerpoint/2010/main" val="120148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2F27E9D-8162-419B-BDA2-CCDCA8B7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936"/>
            <a:ext cx="105156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Transfer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06DF6-65EE-48C5-9BFB-59763A2F9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The third level, </a:t>
            </a:r>
            <a:r>
              <a:rPr lang="en-US" sz="2000" b="1" dirty="0"/>
              <a:t>transfer outcomes</a:t>
            </a:r>
            <a:r>
              <a:rPr lang="en-US" sz="2000" dirty="0"/>
              <a:t>, refers to how well learning is applied from the learning environment to the work environment. </a:t>
            </a:r>
          </a:p>
          <a:p>
            <a:r>
              <a:rPr lang="en-US" sz="2000" dirty="0"/>
              <a:t>Consider the organization’s </a:t>
            </a:r>
            <a:r>
              <a:rPr lang="en-US" sz="2000" b="1" dirty="0"/>
              <a:t>transfer of training climate</a:t>
            </a:r>
            <a:r>
              <a:rPr lang="en-US" sz="2000" dirty="0"/>
              <a:t>, or the characteristics of the work environment that encourage or discourage transfer. </a:t>
            </a:r>
          </a:p>
          <a:p>
            <a:r>
              <a:rPr lang="en-US" sz="2000" dirty="0"/>
              <a:t>Consider whether transfer should be horizontal or vertical.</a:t>
            </a:r>
          </a:p>
        </p:txBody>
      </p:sp>
    </p:spTree>
    <p:extLst>
      <p:ext uri="{BB962C8B-B14F-4D97-AF65-F5344CB8AC3E}">
        <p14:creationId xmlns:p14="http://schemas.microsoft.com/office/powerpoint/2010/main" val="3715897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2F27E9D-8162-419B-BDA2-CCDCA8B7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936"/>
            <a:ext cx="105156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Transfer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06DF6-65EE-48C5-9BFB-59763A2F9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r>
              <a:rPr lang="en-US" sz="2000" b="1" dirty="0"/>
              <a:t>Skill-based outcomes</a:t>
            </a:r>
            <a:r>
              <a:rPr lang="en-US" sz="2000" dirty="0"/>
              <a:t> can also be used to assess the extent to which trainees applied the behaviors and skills learned in training to their jobs.</a:t>
            </a:r>
          </a:p>
          <a:p>
            <a:pPr lvl="1"/>
            <a:r>
              <a:rPr lang="en-US" sz="1800" dirty="0"/>
              <a:t>Skills can include technical, motor, social, and conceptual skills. </a:t>
            </a:r>
          </a:p>
          <a:p>
            <a:pPr lvl="1"/>
            <a:r>
              <a:rPr lang="en-US" sz="1800" dirty="0"/>
              <a:t>These outcomes can be measured with work samples, observation, self-assessments, and ratings from managers and peers.</a:t>
            </a:r>
          </a:p>
        </p:txBody>
      </p:sp>
    </p:spTree>
    <p:extLst>
      <p:ext uri="{BB962C8B-B14F-4D97-AF65-F5344CB8AC3E}">
        <p14:creationId xmlns:p14="http://schemas.microsoft.com/office/powerpoint/2010/main" val="4059756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8A1087-F596-4737-9424-38E913896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Results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A53BC-8041-4610-84C1-25EB3F239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dirty="0"/>
              <a:t>The fourth level</a:t>
            </a:r>
            <a:r>
              <a:rPr lang="en-US" sz="2000"/>
              <a:t>, </a:t>
            </a:r>
            <a:r>
              <a:rPr lang="en-US" sz="2000" b="1"/>
              <a:t>results</a:t>
            </a:r>
            <a:r>
              <a:rPr lang="en-US" sz="2000"/>
              <a:t>, </a:t>
            </a:r>
            <a:r>
              <a:rPr lang="en-US" sz="2000" dirty="0"/>
              <a:t>refer to how well training relates to business outcomes.</a:t>
            </a:r>
          </a:p>
          <a:p>
            <a:r>
              <a:rPr lang="en-US" sz="2000" dirty="0"/>
              <a:t>These outcomes are used to determine the benefits of training to the company. </a:t>
            </a:r>
          </a:p>
          <a:p>
            <a:r>
              <a:rPr lang="en-US" sz="2000" dirty="0"/>
              <a:t>Examples of benefits include increased productivity, quality, sales, or customer service and decreased costs, errors, and turnover. </a:t>
            </a:r>
          </a:p>
          <a:p>
            <a:r>
              <a:rPr lang="en-US" sz="2000" dirty="0"/>
              <a:t>They can be measured with big data.</a:t>
            </a:r>
          </a:p>
        </p:txBody>
      </p:sp>
    </p:spTree>
    <p:extLst>
      <p:ext uri="{BB962C8B-B14F-4D97-AF65-F5344CB8AC3E}">
        <p14:creationId xmlns:p14="http://schemas.microsoft.com/office/powerpoint/2010/main" val="2918396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575</Words>
  <Application>Microsoft Office PowerPoint</Application>
  <PresentationFormat>Widescreen</PresentationFormat>
  <Paragraphs>65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Rockwell</vt:lpstr>
      <vt:lpstr>Wingdings</vt:lpstr>
      <vt:lpstr>Atlas</vt:lpstr>
      <vt:lpstr>Training Outcomes</vt:lpstr>
      <vt:lpstr>Levels of Training Outcomes</vt:lpstr>
      <vt:lpstr>Reactions</vt:lpstr>
      <vt:lpstr>Reactions</vt:lpstr>
      <vt:lpstr>Learning</vt:lpstr>
      <vt:lpstr>Learning</vt:lpstr>
      <vt:lpstr>Transfer</vt:lpstr>
      <vt:lpstr>Transfer</vt:lpstr>
      <vt:lpstr>Results</vt:lpstr>
      <vt:lpstr>Return on Investment (ROI)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44</cp:revision>
  <dcterms:created xsi:type="dcterms:W3CDTF">2021-02-10T03:24:09Z</dcterms:created>
  <dcterms:modified xsi:type="dcterms:W3CDTF">2021-06-07T00:49:11Z</dcterms:modified>
</cp:coreProperties>
</file>