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74" r:id="rId3"/>
    <p:sldId id="269" r:id="rId4"/>
    <p:sldId id="589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2" autoAdjust="0"/>
    <p:restoredTop sz="41431" autoAdjust="0"/>
  </p:normalViewPr>
  <p:slideViewPr>
    <p:cSldViewPr snapToGrid="0">
      <p:cViewPr varScale="1">
        <p:scale>
          <a:sx n="33" d="100"/>
          <a:sy n="33" d="100"/>
        </p:scale>
        <p:origin x="2904" y="5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30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55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77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-70452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2230440"/>
            <a:ext cx="8637072" cy="209686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36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2086109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CFD98B-B5EB-467C-A5C0-70AC8A7CD9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3550" y="1951038"/>
            <a:ext cx="1092200" cy="942975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DB2A18E-C809-4BF8-AED4-CE906511E81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55750" y="3794125"/>
            <a:ext cx="1350963" cy="12271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516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>
            <a:lvl1pPr>
              <a:lnSpc>
                <a:spcPct val="100000"/>
              </a:lnSpc>
              <a:buClr>
                <a:schemeClr val="accent5">
                  <a:lumMod val="75000"/>
                </a:schemeClr>
              </a:buClr>
              <a:defRPr sz="2400"/>
            </a:lvl1pPr>
            <a:lvl2pPr>
              <a:lnSpc>
                <a:spcPct val="100000"/>
              </a:lnSpc>
              <a:buClr>
                <a:schemeClr val="accent6">
                  <a:lumMod val="75000"/>
                </a:schemeClr>
              </a:buClr>
              <a:defRPr sz="2400"/>
            </a:lvl2pPr>
            <a:lvl3pPr>
              <a:lnSpc>
                <a:spcPct val="100000"/>
              </a:lnSpc>
              <a:defRPr sz="2400"/>
            </a:lvl3pPr>
            <a:lvl4pPr>
              <a:lnSpc>
                <a:spcPct val="100000"/>
              </a:lnSpc>
              <a:defRPr sz="2400"/>
            </a:lvl4pPr>
            <a:lvl5pPr>
              <a:lnSpc>
                <a:spcPct val="100000"/>
              </a:lnSpc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6F56-E3DB-405E-9CCF-D653CD615723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E59EA84-9FD4-44B9-939D-A06472ED58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3111500"/>
            <a:ext cx="1296988" cy="614363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94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6F56-E3DB-405E-9CCF-D653CD615723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5A966F-5E4E-4BAD-B3F3-66ED711539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28875" y="3429000"/>
            <a:ext cx="833438" cy="5286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19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711200"/>
            <a:ext cx="8637073" cy="1125703"/>
          </a:xfrm>
        </p:spPr>
        <p:txBody>
          <a:bodyPr bIns="0"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9F2CCA-54B7-40F1-94AD-7BD2ECE69F4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70113" y="3001963"/>
            <a:ext cx="4708525" cy="20193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DF89B0-8E51-40D1-837D-047126E9DF5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73138" y="1597025"/>
            <a:ext cx="1812925" cy="11255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7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Post-Training Considerations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6F470D-0AC3-6647-9493-EE54138B3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0" y="630936"/>
            <a:ext cx="1060704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Fidelity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658D8-767E-2249-95F1-B8A6C3E94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2161348"/>
            <a:ext cx="1060704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Consider whether trainees need to develop open or closed skills through near or far transfer. </a:t>
            </a:r>
          </a:p>
          <a:p>
            <a:r>
              <a:rPr lang="en-US" sz="2000" dirty="0"/>
              <a:t>Consider the</a:t>
            </a:r>
            <a:r>
              <a:rPr lang="en-US" sz="2000" b="1" dirty="0"/>
              <a:t> fidelity</a:t>
            </a:r>
            <a:r>
              <a:rPr lang="en-US" sz="2000" dirty="0"/>
              <a:t> of the training situation. </a:t>
            </a:r>
          </a:p>
          <a:p>
            <a:pPr lvl="1"/>
            <a:r>
              <a:rPr lang="en-US" sz="1800" b="1" dirty="0"/>
              <a:t>Physical fidelity </a:t>
            </a:r>
            <a:r>
              <a:rPr lang="en-US" sz="1800" dirty="0"/>
              <a:t>is the extent to which the physical features of the training task are similar to those of the job task. </a:t>
            </a:r>
          </a:p>
          <a:p>
            <a:pPr lvl="1"/>
            <a:r>
              <a:rPr lang="en-US" sz="1800" b="1" dirty="0"/>
              <a:t>Psychological fidelity </a:t>
            </a:r>
            <a:r>
              <a:rPr lang="en-US" sz="1800" dirty="0"/>
              <a:t>is the degree that the same KSAOs needed to perform the training task are also required by the job task. </a:t>
            </a:r>
          </a:p>
        </p:txBody>
      </p:sp>
    </p:spTree>
    <p:extLst>
      <p:ext uri="{BB962C8B-B14F-4D97-AF65-F5344CB8AC3E}">
        <p14:creationId xmlns:p14="http://schemas.microsoft.com/office/powerpoint/2010/main" val="161126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681D09-65D2-4F7C-B6C2-F9D2CA10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Peer Support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8663B-8EEE-004A-8EB6-E4B7B7BF9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/>
          <a:lstStyle/>
          <a:p>
            <a:r>
              <a:rPr lang="en-US" sz="2000" dirty="0"/>
              <a:t>Transfer of training can be enhanced by </a:t>
            </a:r>
            <a:r>
              <a:rPr lang="en-US" sz="2000" b="1" dirty="0"/>
              <a:t>support networks</a:t>
            </a:r>
            <a:r>
              <a:rPr lang="en-US" sz="2000" dirty="0"/>
              <a:t>, groups of two or more trainees who meet and discuss their progress in using new capabilities on the job. </a:t>
            </a:r>
          </a:p>
          <a:p>
            <a:r>
              <a:rPr lang="en-US" sz="2000" dirty="0"/>
              <a:t>Peers can share successful experiences, discuss how they coped with challenges, and provide encouragement and feedback.</a:t>
            </a:r>
          </a:p>
        </p:txBody>
      </p:sp>
    </p:spTree>
    <p:extLst>
      <p:ext uri="{BB962C8B-B14F-4D97-AF65-F5344CB8AC3E}">
        <p14:creationId xmlns:p14="http://schemas.microsoft.com/office/powerpoint/2010/main" val="1938992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2A8948-A39C-41CC-A132-6DAE3F7EC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762608"/>
            <a:ext cx="10481519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Opportunity to Perform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8663B-8EEE-004A-8EB6-E4B7B7BF9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720" y="2635976"/>
            <a:ext cx="10479024" cy="3542776"/>
          </a:xfrm>
        </p:spPr>
        <p:txBody>
          <a:bodyPr>
            <a:normAutofit/>
          </a:bodyPr>
          <a:lstStyle/>
          <a:p>
            <a:r>
              <a:rPr lang="en-US" sz="2000" dirty="0"/>
              <a:t>The </a:t>
            </a:r>
            <a:r>
              <a:rPr lang="en-US" sz="2000" b="1" dirty="0"/>
              <a:t>opportunity to perform </a:t>
            </a:r>
            <a:r>
              <a:rPr lang="en-US" sz="2000" dirty="0"/>
              <a:t>is the extent to which trainees are provided with or seek out experiences to use new capabilities. </a:t>
            </a:r>
          </a:p>
          <a:p>
            <a:r>
              <a:rPr lang="en-US" sz="2000" dirty="0"/>
              <a:t>Low levels of opportunity may indicate that</a:t>
            </a:r>
          </a:p>
          <a:p>
            <a:pPr lvl="1"/>
            <a:r>
              <a:rPr lang="en-US" sz="1800" dirty="0"/>
              <a:t>Refresher training is needed, </a:t>
            </a:r>
          </a:p>
          <a:p>
            <a:pPr lvl="1"/>
            <a:r>
              <a:rPr lang="en-US" sz="1800" dirty="0"/>
              <a:t>The work environment is unsupportive, or </a:t>
            </a:r>
          </a:p>
          <a:p>
            <a:pPr lvl="1"/>
            <a:r>
              <a:rPr lang="en-US" sz="1800" dirty="0"/>
              <a:t>The training content is not relevant.</a:t>
            </a:r>
          </a:p>
        </p:txBody>
      </p:sp>
    </p:spTree>
    <p:extLst>
      <p:ext uri="{BB962C8B-B14F-4D97-AF65-F5344CB8AC3E}">
        <p14:creationId xmlns:p14="http://schemas.microsoft.com/office/powerpoint/2010/main" val="13216229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179</Words>
  <Application>Microsoft Office PowerPoint</Application>
  <PresentationFormat>Widescreen</PresentationFormat>
  <Paragraphs>19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Rockwell</vt:lpstr>
      <vt:lpstr>Wingdings</vt:lpstr>
      <vt:lpstr>Atlas</vt:lpstr>
      <vt:lpstr>Post-Training Considerations</vt:lpstr>
      <vt:lpstr>Fidelity</vt:lpstr>
      <vt:lpstr>Peer Support</vt:lpstr>
      <vt:lpstr>Opportunity to Perform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61</cp:revision>
  <cp:lastPrinted>2021-07-11T01:47:47Z</cp:lastPrinted>
  <dcterms:created xsi:type="dcterms:W3CDTF">2021-02-10T03:24:09Z</dcterms:created>
  <dcterms:modified xsi:type="dcterms:W3CDTF">2021-07-19T17:15:59Z</dcterms:modified>
</cp:coreProperties>
</file>