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2" r:id="rId4"/>
    <p:sldId id="263" r:id="rId5"/>
    <p:sldId id="257" r:id="rId6"/>
    <p:sldId id="264" r:id="rId7"/>
    <p:sldId id="258" r:id="rId8"/>
    <p:sldId id="261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87" autoAdjust="0"/>
  </p:normalViewPr>
  <p:slideViewPr>
    <p:cSldViewPr snapToGrid="0">
      <p:cViewPr varScale="1">
        <p:scale>
          <a:sx n="67" d="100"/>
          <a:sy n="67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EEE9BE-0F7A-4D9F-A418-5F54EB8ADB77}" type="doc">
      <dgm:prSet loTypeId="urn:microsoft.com/office/officeart/2005/8/layout/hierarchy1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0052CA4-5CD0-4FA5-A7D3-802D0276C485}">
      <dgm:prSet/>
      <dgm:spPr/>
      <dgm:t>
        <a:bodyPr/>
        <a:lstStyle/>
        <a:p>
          <a:r>
            <a:rPr lang="en-US" b="1" i="0" dirty="0"/>
            <a:t>Training</a:t>
          </a:r>
          <a:r>
            <a:rPr lang="en-US" b="0" i="0" dirty="0"/>
            <a:t> refers to a planned effort by a company to facilitate learning of job-related competencies, knowledge, skills, and behaviors. </a:t>
          </a:r>
          <a:endParaRPr lang="en-US" dirty="0"/>
        </a:p>
      </dgm:t>
    </dgm:pt>
    <dgm:pt modelId="{7C139D8D-0E7F-465A-9D31-8BA35260A21D}" type="parTrans" cxnId="{28861796-DBAA-412F-A705-0C925416BD7C}">
      <dgm:prSet/>
      <dgm:spPr/>
      <dgm:t>
        <a:bodyPr/>
        <a:lstStyle/>
        <a:p>
          <a:endParaRPr lang="en-US"/>
        </a:p>
      </dgm:t>
    </dgm:pt>
    <dgm:pt modelId="{89D5CAAC-FA52-4C27-9CE6-20FE1780F02C}" type="sibTrans" cxnId="{28861796-DBAA-412F-A705-0C925416BD7C}">
      <dgm:prSet/>
      <dgm:spPr/>
      <dgm:t>
        <a:bodyPr/>
        <a:lstStyle/>
        <a:p>
          <a:endParaRPr lang="en-US"/>
        </a:p>
      </dgm:t>
    </dgm:pt>
    <dgm:pt modelId="{45B57C18-0562-4375-8893-D3AC9DA39FB7}">
      <dgm:prSet/>
      <dgm:spPr/>
      <dgm:t>
        <a:bodyPr/>
        <a:lstStyle/>
        <a:p>
          <a:r>
            <a:rPr lang="en-US" b="1" i="0" dirty="0"/>
            <a:t>Development</a:t>
          </a:r>
          <a:r>
            <a:rPr lang="en-US" b="0" i="0" dirty="0"/>
            <a:t> refers to training, formal education, job experiences, relationships, and assessments of personality, skills, and abilities that help employees prepare for future jobs or positions.</a:t>
          </a:r>
          <a:endParaRPr lang="en-US" dirty="0"/>
        </a:p>
      </dgm:t>
    </dgm:pt>
    <dgm:pt modelId="{17F1B698-0272-443B-874B-F9E645CF9C8F}" type="parTrans" cxnId="{17EC5C4D-5C25-477F-AA8A-8848AEEA6B16}">
      <dgm:prSet/>
      <dgm:spPr/>
      <dgm:t>
        <a:bodyPr/>
        <a:lstStyle/>
        <a:p>
          <a:endParaRPr lang="en-US"/>
        </a:p>
      </dgm:t>
    </dgm:pt>
    <dgm:pt modelId="{F487C12D-F195-49C7-8F66-E6C787B05068}" type="sibTrans" cxnId="{17EC5C4D-5C25-477F-AA8A-8848AEEA6B16}">
      <dgm:prSet/>
      <dgm:spPr/>
      <dgm:t>
        <a:bodyPr/>
        <a:lstStyle/>
        <a:p>
          <a:endParaRPr lang="en-US"/>
        </a:p>
      </dgm:t>
    </dgm:pt>
    <dgm:pt modelId="{A02DE6EF-ADF6-417D-8EF4-C4DDEDFB0CA8}" type="pres">
      <dgm:prSet presAssocID="{75EEE9BE-0F7A-4D9F-A418-5F54EB8ADB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2A3DA43-AC82-41AC-911E-CA640BAEEADB}" type="pres">
      <dgm:prSet presAssocID="{20052CA4-5CD0-4FA5-A7D3-802D0276C485}" presName="hierRoot1" presStyleCnt="0"/>
      <dgm:spPr/>
    </dgm:pt>
    <dgm:pt modelId="{7340A13D-BBE8-4C20-AECF-6A1FAE530D7C}" type="pres">
      <dgm:prSet presAssocID="{20052CA4-5CD0-4FA5-A7D3-802D0276C485}" presName="composite" presStyleCnt="0"/>
      <dgm:spPr/>
    </dgm:pt>
    <dgm:pt modelId="{19550938-FF17-4F56-B71F-D9799150816D}" type="pres">
      <dgm:prSet presAssocID="{20052CA4-5CD0-4FA5-A7D3-802D0276C485}" presName="background" presStyleLbl="node0" presStyleIdx="0" presStyleCnt="2"/>
      <dgm:spPr/>
    </dgm:pt>
    <dgm:pt modelId="{1E87D133-DA07-478E-A30A-4BF6EF45B831}" type="pres">
      <dgm:prSet presAssocID="{20052CA4-5CD0-4FA5-A7D3-802D0276C485}" presName="text" presStyleLbl="fgAcc0" presStyleIdx="0" presStyleCnt="2">
        <dgm:presLayoutVars>
          <dgm:chPref val="3"/>
        </dgm:presLayoutVars>
      </dgm:prSet>
      <dgm:spPr/>
    </dgm:pt>
    <dgm:pt modelId="{77753C27-6CA7-4C22-9E31-AFD028BC7B47}" type="pres">
      <dgm:prSet presAssocID="{20052CA4-5CD0-4FA5-A7D3-802D0276C485}" presName="hierChild2" presStyleCnt="0"/>
      <dgm:spPr/>
    </dgm:pt>
    <dgm:pt modelId="{14406699-DF91-46EB-97AE-AA5EC92A9014}" type="pres">
      <dgm:prSet presAssocID="{45B57C18-0562-4375-8893-D3AC9DA39FB7}" presName="hierRoot1" presStyleCnt="0"/>
      <dgm:spPr/>
    </dgm:pt>
    <dgm:pt modelId="{3F3BC02C-712C-46B7-84EF-DEA1E1BFAAC5}" type="pres">
      <dgm:prSet presAssocID="{45B57C18-0562-4375-8893-D3AC9DA39FB7}" presName="composite" presStyleCnt="0"/>
      <dgm:spPr/>
    </dgm:pt>
    <dgm:pt modelId="{5042D14A-512D-4007-81D4-FB249D09FF09}" type="pres">
      <dgm:prSet presAssocID="{45B57C18-0562-4375-8893-D3AC9DA39FB7}" presName="background" presStyleLbl="node0" presStyleIdx="1" presStyleCnt="2"/>
      <dgm:spPr/>
    </dgm:pt>
    <dgm:pt modelId="{B828E1CB-3E2C-44F0-99E1-D7C3F930445A}" type="pres">
      <dgm:prSet presAssocID="{45B57C18-0562-4375-8893-D3AC9DA39FB7}" presName="text" presStyleLbl="fgAcc0" presStyleIdx="1" presStyleCnt="2">
        <dgm:presLayoutVars>
          <dgm:chPref val="3"/>
        </dgm:presLayoutVars>
      </dgm:prSet>
      <dgm:spPr/>
    </dgm:pt>
    <dgm:pt modelId="{03A6332B-A9A8-4C88-835D-82EFB36D6C05}" type="pres">
      <dgm:prSet presAssocID="{45B57C18-0562-4375-8893-D3AC9DA39FB7}" presName="hierChild2" presStyleCnt="0"/>
      <dgm:spPr/>
    </dgm:pt>
  </dgm:ptLst>
  <dgm:cxnLst>
    <dgm:cxn modelId="{EA9D9A0D-78CA-4F5F-A162-400E1B8B50C5}" type="presOf" srcId="{20052CA4-5CD0-4FA5-A7D3-802D0276C485}" destId="{1E87D133-DA07-478E-A30A-4BF6EF45B831}" srcOrd="0" destOrd="0" presId="urn:microsoft.com/office/officeart/2005/8/layout/hierarchy1"/>
    <dgm:cxn modelId="{17EC5C4D-5C25-477F-AA8A-8848AEEA6B16}" srcId="{75EEE9BE-0F7A-4D9F-A418-5F54EB8ADB77}" destId="{45B57C18-0562-4375-8893-D3AC9DA39FB7}" srcOrd="1" destOrd="0" parTransId="{17F1B698-0272-443B-874B-F9E645CF9C8F}" sibTransId="{F487C12D-F195-49C7-8F66-E6C787B05068}"/>
    <dgm:cxn modelId="{184FC36D-AB47-4188-A61C-F586B3C28EDA}" type="presOf" srcId="{75EEE9BE-0F7A-4D9F-A418-5F54EB8ADB77}" destId="{A02DE6EF-ADF6-417D-8EF4-C4DDEDFB0CA8}" srcOrd="0" destOrd="0" presId="urn:microsoft.com/office/officeart/2005/8/layout/hierarchy1"/>
    <dgm:cxn modelId="{FEEB094E-B18A-400A-ADB1-22769F6258C3}" type="presOf" srcId="{45B57C18-0562-4375-8893-D3AC9DA39FB7}" destId="{B828E1CB-3E2C-44F0-99E1-D7C3F930445A}" srcOrd="0" destOrd="0" presId="urn:microsoft.com/office/officeart/2005/8/layout/hierarchy1"/>
    <dgm:cxn modelId="{28861796-DBAA-412F-A705-0C925416BD7C}" srcId="{75EEE9BE-0F7A-4D9F-A418-5F54EB8ADB77}" destId="{20052CA4-5CD0-4FA5-A7D3-802D0276C485}" srcOrd="0" destOrd="0" parTransId="{7C139D8D-0E7F-465A-9D31-8BA35260A21D}" sibTransId="{89D5CAAC-FA52-4C27-9CE6-20FE1780F02C}"/>
    <dgm:cxn modelId="{0A9CB09B-45C8-41BE-ACFA-2CFAF2595659}" type="presParOf" srcId="{A02DE6EF-ADF6-417D-8EF4-C4DDEDFB0CA8}" destId="{72A3DA43-AC82-41AC-911E-CA640BAEEADB}" srcOrd="0" destOrd="0" presId="urn:microsoft.com/office/officeart/2005/8/layout/hierarchy1"/>
    <dgm:cxn modelId="{A8E7634F-89BD-41FC-8A2A-B1C0BF414024}" type="presParOf" srcId="{72A3DA43-AC82-41AC-911E-CA640BAEEADB}" destId="{7340A13D-BBE8-4C20-AECF-6A1FAE530D7C}" srcOrd="0" destOrd="0" presId="urn:microsoft.com/office/officeart/2005/8/layout/hierarchy1"/>
    <dgm:cxn modelId="{AF1AABBA-4778-4CEF-B580-E41597B0B2AD}" type="presParOf" srcId="{7340A13D-BBE8-4C20-AECF-6A1FAE530D7C}" destId="{19550938-FF17-4F56-B71F-D9799150816D}" srcOrd="0" destOrd="0" presId="urn:microsoft.com/office/officeart/2005/8/layout/hierarchy1"/>
    <dgm:cxn modelId="{A5CED07D-397F-45D8-BC8A-AA1A96CBA55C}" type="presParOf" srcId="{7340A13D-BBE8-4C20-AECF-6A1FAE530D7C}" destId="{1E87D133-DA07-478E-A30A-4BF6EF45B831}" srcOrd="1" destOrd="0" presId="urn:microsoft.com/office/officeart/2005/8/layout/hierarchy1"/>
    <dgm:cxn modelId="{8E0FC818-2636-4E77-BADD-81DFDB673D32}" type="presParOf" srcId="{72A3DA43-AC82-41AC-911E-CA640BAEEADB}" destId="{77753C27-6CA7-4C22-9E31-AFD028BC7B47}" srcOrd="1" destOrd="0" presId="urn:microsoft.com/office/officeart/2005/8/layout/hierarchy1"/>
    <dgm:cxn modelId="{9FDF137D-4BE9-40FD-966A-B86E31FCA9D3}" type="presParOf" srcId="{A02DE6EF-ADF6-417D-8EF4-C4DDEDFB0CA8}" destId="{14406699-DF91-46EB-97AE-AA5EC92A9014}" srcOrd="1" destOrd="0" presId="urn:microsoft.com/office/officeart/2005/8/layout/hierarchy1"/>
    <dgm:cxn modelId="{DB267971-EC0E-47D0-9E0B-10C2FBFE7735}" type="presParOf" srcId="{14406699-DF91-46EB-97AE-AA5EC92A9014}" destId="{3F3BC02C-712C-46B7-84EF-DEA1E1BFAAC5}" srcOrd="0" destOrd="0" presId="urn:microsoft.com/office/officeart/2005/8/layout/hierarchy1"/>
    <dgm:cxn modelId="{37F37EEF-A934-4B5D-ADB2-1D4D47B43802}" type="presParOf" srcId="{3F3BC02C-712C-46B7-84EF-DEA1E1BFAAC5}" destId="{5042D14A-512D-4007-81D4-FB249D09FF09}" srcOrd="0" destOrd="0" presId="urn:microsoft.com/office/officeart/2005/8/layout/hierarchy1"/>
    <dgm:cxn modelId="{0E7A19B5-979B-4F47-9EAB-BE6C0F524A41}" type="presParOf" srcId="{3F3BC02C-712C-46B7-84EF-DEA1E1BFAAC5}" destId="{B828E1CB-3E2C-44F0-99E1-D7C3F930445A}" srcOrd="1" destOrd="0" presId="urn:microsoft.com/office/officeart/2005/8/layout/hierarchy1"/>
    <dgm:cxn modelId="{2E7A1502-106E-47F0-BC5A-225DC56DBB7E}" type="presParOf" srcId="{14406699-DF91-46EB-97AE-AA5EC92A9014}" destId="{03A6332B-A9A8-4C88-835D-82EFB36D6C0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BCCDE9-F27B-4DC4-AA62-5F968C2E02E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ADF6F4-6C3B-43CA-BA7B-D2158D62ED26}">
      <dgm:prSet/>
      <dgm:spPr/>
      <dgm:t>
        <a:bodyPr/>
        <a:lstStyle/>
        <a:p>
          <a:r>
            <a:rPr lang="en-US" b="1" dirty="0"/>
            <a:t>Knowledge management </a:t>
          </a:r>
          <a:r>
            <a:rPr lang="en-US" dirty="0"/>
            <a:t>is the process of increasing organizational performance by designing and implementing systems, cultures, structures, processes, and tools to improve the creation, sharing, and use of knowledge.</a:t>
          </a:r>
        </a:p>
      </dgm:t>
    </dgm:pt>
    <dgm:pt modelId="{8B68187F-6B69-4E3A-8872-6047B5AC479E}" type="parTrans" cxnId="{4B350F7D-7845-463B-859B-5DBAE6633965}">
      <dgm:prSet/>
      <dgm:spPr/>
      <dgm:t>
        <a:bodyPr/>
        <a:lstStyle/>
        <a:p>
          <a:endParaRPr lang="en-US"/>
        </a:p>
      </dgm:t>
    </dgm:pt>
    <dgm:pt modelId="{B5E3759A-07E4-4542-9A29-C9486F2D4F9A}" type="sibTrans" cxnId="{4B350F7D-7845-463B-859B-5DBAE6633965}">
      <dgm:prSet/>
      <dgm:spPr/>
      <dgm:t>
        <a:bodyPr/>
        <a:lstStyle/>
        <a:p>
          <a:endParaRPr lang="en-US"/>
        </a:p>
      </dgm:t>
    </dgm:pt>
    <dgm:pt modelId="{589BDA03-5C0B-4368-B4E5-779BF12CF11D}">
      <dgm:prSet/>
      <dgm:spPr/>
      <dgm:t>
        <a:bodyPr/>
        <a:lstStyle/>
        <a:p>
          <a:r>
            <a:rPr lang="en-US" b="1" dirty="0"/>
            <a:t>Talent management </a:t>
          </a:r>
          <a:r>
            <a:rPr lang="en-US" dirty="0"/>
            <a:t>is the process of attracting, retaining, developing, and motivating highly skilled employees and managers.</a:t>
          </a:r>
        </a:p>
      </dgm:t>
    </dgm:pt>
    <dgm:pt modelId="{6BC305E8-9AD3-45AA-9AD6-00939A20EC3B}" type="parTrans" cxnId="{4CE601E3-2905-4FF9-B6BF-859D77833167}">
      <dgm:prSet/>
      <dgm:spPr/>
      <dgm:t>
        <a:bodyPr/>
        <a:lstStyle/>
        <a:p>
          <a:endParaRPr lang="en-US"/>
        </a:p>
      </dgm:t>
    </dgm:pt>
    <dgm:pt modelId="{4A7F8F73-E9FD-4310-9E61-4D6B83EC092D}" type="sibTrans" cxnId="{4CE601E3-2905-4FF9-B6BF-859D77833167}">
      <dgm:prSet/>
      <dgm:spPr/>
      <dgm:t>
        <a:bodyPr/>
        <a:lstStyle/>
        <a:p>
          <a:endParaRPr lang="en-US"/>
        </a:p>
      </dgm:t>
    </dgm:pt>
    <dgm:pt modelId="{4E3B8032-E261-4190-A1DF-E7D64BB6F5A8}" type="pres">
      <dgm:prSet presAssocID="{C2BCCDE9-F27B-4DC4-AA62-5F968C2E02E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74261A-DA82-47D4-965F-EF7C207128CF}" type="pres">
      <dgm:prSet presAssocID="{99ADF6F4-6C3B-43CA-BA7B-D2158D62ED26}" presName="hierRoot1" presStyleCnt="0"/>
      <dgm:spPr/>
    </dgm:pt>
    <dgm:pt modelId="{CE059EAC-7D87-4DC5-A5A0-E28DBE1C7A24}" type="pres">
      <dgm:prSet presAssocID="{99ADF6F4-6C3B-43CA-BA7B-D2158D62ED26}" presName="composite" presStyleCnt="0"/>
      <dgm:spPr/>
    </dgm:pt>
    <dgm:pt modelId="{B24BD0EE-544F-4189-BBDB-CB68167BFCFD}" type="pres">
      <dgm:prSet presAssocID="{99ADF6F4-6C3B-43CA-BA7B-D2158D62ED26}" presName="background" presStyleLbl="node0" presStyleIdx="0" presStyleCnt="2"/>
      <dgm:spPr/>
    </dgm:pt>
    <dgm:pt modelId="{A9CA14BE-1827-4A79-BD9B-39943716407F}" type="pres">
      <dgm:prSet presAssocID="{99ADF6F4-6C3B-43CA-BA7B-D2158D62ED26}" presName="text" presStyleLbl="fgAcc0" presStyleIdx="0" presStyleCnt="2">
        <dgm:presLayoutVars>
          <dgm:chPref val="3"/>
        </dgm:presLayoutVars>
      </dgm:prSet>
      <dgm:spPr/>
    </dgm:pt>
    <dgm:pt modelId="{12860186-8FA3-42F3-87B9-266483E516FE}" type="pres">
      <dgm:prSet presAssocID="{99ADF6F4-6C3B-43CA-BA7B-D2158D62ED26}" presName="hierChild2" presStyleCnt="0"/>
      <dgm:spPr/>
    </dgm:pt>
    <dgm:pt modelId="{CA652436-16A3-4A6D-B4E0-962C5D236420}" type="pres">
      <dgm:prSet presAssocID="{589BDA03-5C0B-4368-B4E5-779BF12CF11D}" presName="hierRoot1" presStyleCnt="0"/>
      <dgm:spPr/>
    </dgm:pt>
    <dgm:pt modelId="{89D604C9-5F8F-4E3A-98C7-8AFC7C70DE17}" type="pres">
      <dgm:prSet presAssocID="{589BDA03-5C0B-4368-B4E5-779BF12CF11D}" presName="composite" presStyleCnt="0"/>
      <dgm:spPr/>
    </dgm:pt>
    <dgm:pt modelId="{B58D7F54-FEAF-4E54-BCAE-272F87A3A913}" type="pres">
      <dgm:prSet presAssocID="{589BDA03-5C0B-4368-B4E5-779BF12CF11D}" presName="background" presStyleLbl="node0" presStyleIdx="1" presStyleCnt="2"/>
      <dgm:spPr/>
    </dgm:pt>
    <dgm:pt modelId="{911833AD-2891-4694-A097-DCC6E8BF15EA}" type="pres">
      <dgm:prSet presAssocID="{589BDA03-5C0B-4368-B4E5-779BF12CF11D}" presName="text" presStyleLbl="fgAcc0" presStyleIdx="1" presStyleCnt="2">
        <dgm:presLayoutVars>
          <dgm:chPref val="3"/>
        </dgm:presLayoutVars>
      </dgm:prSet>
      <dgm:spPr/>
    </dgm:pt>
    <dgm:pt modelId="{84D07515-8892-4087-A92A-4F7050C2F196}" type="pres">
      <dgm:prSet presAssocID="{589BDA03-5C0B-4368-B4E5-779BF12CF11D}" presName="hierChild2" presStyleCnt="0"/>
      <dgm:spPr/>
    </dgm:pt>
  </dgm:ptLst>
  <dgm:cxnLst>
    <dgm:cxn modelId="{29D90262-3C38-4D8A-B345-88618A94451D}" type="presOf" srcId="{99ADF6F4-6C3B-43CA-BA7B-D2158D62ED26}" destId="{A9CA14BE-1827-4A79-BD9B-39943716407F}" srcOrd="0" destOrd="0" presId="urn:microsoft.com/office/officeart/2005/8/layout/hierarchy1"/>
    <dgm:cxn modelId="{F7315D73-A552-4105-B14D-5E8826A0E56B}" type="presOf" srcId="{C2BCCDE9-F27B-4DC4-AA62-5F968C2E02EA}" destId="{4E3B8032-E261-4190-A1DF-E7D64BB6F5A8}" srcOrd="0" destOrd="0" presId="urn:microsoft.com/office/officeart/2005/8/layout/hierarchy1"/>
    <dgm:cxn modelId="{4B350F7D-7845-463B-859B-5DBAE6633965}" srcId="{C2BCCDE9-F27B-4DC4-AA62-5F968C2E02EA}" destId="{99ADF6F4-6C3B-43CA-BA7B-D2158D62ED26}" srcOrd="0" destOrd="0" parTransId="{8B68187F-6B69-4E3A-8872-6047B5AC479E}" sibTransId="{B5E3759A-07E4-4542-9A29-C9486F2D4F9A}"/>
    <dgm:cxn modelId="{02BBE49F-D271-4748-AFAE-42B2D088C4CB}" type="presOf" srcId="{589BDA03-5C0B-4368-B4E5-779BF12CF11D}" destId="{911833AD-2891-4694-A097-DCC6E8BF15EA}" srcOrd="0" destOrd="0" presId="urn:microsoft.com/office/officeart/2005/8/layout/hierarchy1"/>
    <dgm:cxn modelId="{4CE601E3-2905-4FF9-B6BF-859D77833167}" srcId="{C2BCCDE9-F27B-4DC4-AA62-5F968C2E02EA}" destId="{589BDA03-5C0B-4368-B4E5-779BF12CF11D}" srcOrd="1" destOrd="0" parTransId="{6BC305E8-9AD3-45AA-9AD6-00939A20EC3B}" sibTransId="{4A7F8F73-E9FD-4310-9E61-4D6B83EC092D}"/>
    <dgm:cxn modelId="{5F795F75-0D82-4BAD-A992-BB543950EE5D}" type="presParOf" srcId="{4E3B8032-E261-4190-A1DF-E7D64BB6F5A8}" destId="{B374261A-DA82-47D4-965F-EF7C207128CF}" srcOrd="0" destOrd="0" presId="urn:microsoft.com/office/officeart/2005/8/layout/hierarchy1"/>
    <dgm:cxn modelId="{232D14DC-C7BB-4E05-A2A0-F3C0382893AB}" type="presParOf" srcId="{B374261A-DA82-47D4-965F-EF7C207128CF}" destId="{CE059EAC-7D87-4DC5-A5A0-E28DBE1C7A24}" srcOrd="0" destOrd="0" presId="urn:microsoft.com/office/officeart/2005/8/layout/hierarchy1"/>
    <dgm:cxn modelId="{84CF27A2-DD4A-4A32-B45A-D3EF3313EBF8}" type="presParOf" srcId="{CE059EAC-7D87-4DC5-A5A0-E28DBE1C7A24}" destId="{B24BD0EE-544F-4189-BBDB-CB68167BFCFD}" srcOrd="0" destOrd="0" presId="urn:microsoft.com/office/officeart/2005/8/layout/hierarchy1"/>
    <dgm:cxn modelId="{C28EC466-6F37-4393-99D5-A21BE0DFCE80}" type="presParOf" srcId="{CE059EAC-7D87-4DC5-A5A0-E28DBE1C7A24}" destId="{A9CA14BE-1827-4A79-BD9B-39943716407F}" srcOrd="1" destOrd="0" presId="urn:microsoft.com/office/officeart/2005/8/layout/hierarchy1"/>
    <dgm:cxn modelId="{D55857A4-0CB6-46AF-817C-3E5D1790BD81}" type="presParOf" srcId="{B374261A-DA82-47D4-965F-EF7C207128CF}" destId="{12860186-8FA3-42F3-87B9-266483E516FE}" srcOrd="1" destOrd="0" presId="urn:microsoft.com/office/officeart/2005/8/layout/hierarchy1"/>
    <dgm:cxn modelId="{1EA9A246-9703-4456-A74E-77EBBBD3AFA3}" type="presParOf" srcId="{4E3B8032-E261-4190-A1DF-E7D64BB6F5A8}" destId="{CA652436-16A3-4A6D-B4E0-962C5D236420}" srcOrd="1" destOrd="0" presId="urn:microsoft.com/office/officeart/2005/8/layout/hierarchy1"/>
    <dgm:cxn modelId="{0C0AECA8-04F9-40E3-9DB2-D2AC677DFA10}" type="presParOf" srcId="{CA652436-16A3-4A6D-B4E0-962C5D236420}" destId="{89D604C9-5F8F-4E3A-98C7-8AFC7C70DE17}" srcOrd="0" destOrd="0" presId="urn:microsoft.com/office/officeart/2005/8/layout/hierarchy1"/>
    <dgm:cxn modelId="{A21A28CC-2A6B-4622-8EDE-0B4D0F3EF7D4}" type="presParOf" srcId="{89D604C9-5F8F-4E3A-98C7-8AFC7C70DE17}" destId="{B58D7F54-FEAF-4E54-BCAE-272F87A3A913}" srcOrd="0" destOrd="0" presId="urn:microsoft.com/office/officeart/2005/8/layout/hierarchy1"/>
    <dgm:cxn modelId="{2EA25F01-0FB0-405C-81C4-B20025550731}" type="presParOf" srcId="{89D604C9-5F8F-4E3A-98C7-8AFC7C70DE17}" destId="{911833AD-2891-4694-A097-DCC6E8BF15EA}" srcOrd="1" destOrd="0" presId="urn:microsoft.com/office/officeart/2005/8/layout/hierarchy1"/>
    <dgm:cxn modelId="{0A41D4ED-AB9D-442F-8207-7369F3C5DD95}" type="presParOf" srcId="{CA652436-16A3-4A6D-B4E0-962C5D236420}" destId="{84D07515-8892-4087-A92A-4F7050C2F19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50938-FF17-4F56-B71F-D9799150816D}">
      <dsp:nvSpPr>
        <dsp:cNvPr id="0" name=""/>
        <dsp:cNvSpPr/>
      </dsp:nvSpPr>
      <dsp:spPr>
        <a:xfrm>
          <a:off x="1291" y="409744"/>
          <a:ext cx="4531703" cy="287763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E87D133-DA07-478E-A30A-4BF6EF45B831}">
      <dsp:nvSpPr>
        <dsp:cNvPr id="0" name=""/>
        <dsp:cNvSpPr/>
      </dsp:nvSpPr>
      <dsp:spPr>
        <a:xfrm>
          <a:off x="504813" y="888091"/>
          <a:ext cx="4531703" cy="287763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0" kern="1200" dirty="0"/>
            <a:t>Training</a:t>
          </a:r>
          <a:r>
            <a:rPr lang="en-US" sz="2300" b="0" i="0" kern="1200" dirty="0"/>
            <a:t> refers to a planned effort by a company to facilitate learning of job-related competencies, knowledge, skills, and behaviors. </a:t>
          </a:r>
          <a:endParaRPr lang="en-US" sz="2300" kern="1200" dirty="0"/>
        </a:p>
      </dsp:txBody>
      <dsp:txXfrm>
        <a:off x="589096" y="972374"/>
        <a:ext cx="4363137" cy="2709065"/>
      </dsp:txXfrm>
    </dsp:sp>
    <dsp:sp modelId="{5042D14A-512D-4007-81D4-FB249D09FF09}">
      <dsp:nvSpPr>
        <dsp:cNvPr id="0" name=""/>
        <dsp:cNvSpPr/>
      </dsp:nvSpPr>
      <dsp:spPr>
        <a:xfrm>
          <a:off x="5540040" y="409744"/>
          <a:ext cx="4531703" cy="287763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828E1CB-3E2C-44F0-99E1-D7C3F930445A}">
      <dsp:nvSpPr>
        <dsp:cNvPr id="0" name=""/>
        <dsp:cNvSpPr/>
      </dsp:nvSpPr>
      <dsp:spPr>
        <a:xfrm>
          <a:off x="6043562" y="888091"/>
          <a:ext cx="4531703" cy="287763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0" kern="1200" dirty="0"/>
            <a:t>Development</a:t>
          </a:r>
          <a:r>
            <a:rPr lang="en-US" sz="2300" b="0" i="0" kern="1200" dirty="0"/>
            <a:t> refers to training, formal education, job experiences, relationships, and assessments of personality, skills, and abilities that help employees prepare for future jobs or positions.</a:t>
          </a:r>
          <a:endParaRPr lang="en-US" sz="2300" kern="1200" dirty="0"/>
        </a:p>
      </dsp:txBody>
      <dsp:txXfrm>
        <a:off x="6127845" y="972374"/>
        <a:ext cx="4363137" cy="27090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BD0EE-544F-4189-BBDB-CB68167BFCFD}">
      <dsp:nvSpPr>
        <dsp:cNvPr id="0" name=""/>
        <dsp:cNvSpPr/>
      </dsp:nvSpPr>
      <dsp:spPr>
        <a:xfrm>
          <a:off x="1291" y="409744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CA14BE-1827-4A79-BD9B-39943716407F}">
      <dsp:nvSpPr>
        <dsp:cNvPr id="0" name=""/>
        <dsp:cNvSpPr/>
      </dsp:nvSpPr>
      <dsp:spPr>
        <a:xfrm>
          <a:off x="504813" y="888091"/>
          <a:ext cx="4531703" cy="2877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Knowledge management </a:t>
          </a:r>
          <a:r>
            <a:rPr lang="en-US" sz="2200" kern="1200" dirty="0"/>
            <a:t>is the process of increasing organizational performance by designing and implementing systems, cultures, structures, processes, and tools to improve the creation, sharing, and use of knowledge.</a:t>
          </a:r>
        </a:p>
      </dsp:txBody>
      <dsp:txXfrm>
        <a:off x="589096" y="972374"/>
        <a:ext cx="4363137" cy="2709065"/>
      </dsp:txXfrm>
    </dsp:sp>
    <dsp:sp modelId="{B58D7F54-FEAF-4E54-BCAE-272F87A3A913}">
      <dsp:nvSpPr>
        <dsp:cNvPr id="0" name=""/>
        <dsp:cNvSpPr/>
      </dsp:nvSpPr>
      <dsp:spPr>
        <a:xfrm>
          <a:off x="5540040" y="409744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1833AD-2891-4694-A097-DCC6E8BF15EA}">
      <dsp:nvSpPr>
        <dsp:cNvPr id="0" name=""/>
        <dsp:cNvSpPr/>
      </dsp:nvSpPr>
      <dsp:spPr>
        <a:xfrm>
          <a:off x="6043562" y="888091"/>
          <a:ext cx="4531703" cy="2877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Talent management </a:t>
          </a:r>
          <a:r>
            <a:rPr lang="en-US" sz="2200" kern="1200" dirty="0"/>
            <a:t>is the process of attracting, retaining, developing, and motivating highly skilled employees and managers.</a:t>
          </a:r>
        </a:p>
      </dsp:txBody>
      <dsp:txXfrm>
        <a:off x="6127845" y="972374"/>
        <a:ext cx="4363137" cy="2709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5C4A2D-C3D2-6B45-A04A-1CFF25248E08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E61F751-0322-9B40-9AD7-E095C379A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9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1F751-0322-9B40-9AD7-E095C379A9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2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1F751-0322-9B40-9AD7-E095C379A9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2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1F751-0322-9B40-9AD7-E095C379A9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6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1F751-0322-9B40-9AD7-E095C379A9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73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1F751-0322-9B40-9AD7-E095C379A9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74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1F751-0322-9B40-9AD7-E095C379A9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67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61F751-0322-9B40-9AD7-E095C379A92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161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Training </a:t>
            </a:r>
            <a:r>
              <a:rPr lang="en-US"/>
              <a:t>and Development</a:t>
            </a:r>
            <a:br>
              <a:rPr lang="en-US"/>
            </a:br>
            <a:r>
              <a:rPr lang="en-US"/>
              <a:t>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T&amp;D Defined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94CC0F-A991-41DE-9AFF-789032CD67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84659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475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T&amp;D </a:t>
            </a:r>
            <a:br>
              <a:rPr lang="en-US" dirty="0"/>
            </a:br>
            <a:r>
              <a:rPr lang="en-US" dirty="0"/>
              <a:t>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b="1" dirty="0"/>
              <a:t>Formal training and development </a:t>
            </a:r>
            <a:r>
              <a:rPr lang="en-US" sz="2000" dirty="0"/>
              <a:t>includes T&amp;D programs, courses, and events that are developed and managed by the company.</a:t>
            </a:r>
          </a:p>
          <a:p>
            <a:r>
              <a:rPr lang="en-US" sz="2000" b="1" dirty="0"/>
              <a:t>Informal learning </a:t>
            </a:r>
            <a:r>
              <a:rPr lang="en-US" sz="2000" dirty="0"/>
              <a:t>is:</a:t>
            </a:r>
          </a:p>
          <a:p>
            <a:pPr lvl="1"/>
            <a:r>
              <a:rPr lang="en-US" sz="1800" dirty="0"/>
              <a:t>Initiated and controlled by the learner,</a:t>
            </a:r>
          </a:p>
          <a:p>
            <a:pPr lvl="1"/>
            <a:r>
              <a:rPr lang="en-US" sz="1800" dirty="0"/>
              <a:t>Occurs without a trainer and outside the formal setting,</a:t>
            </a:r>
            <a:endParaRPr lang="en-IN" sz="1800" dirty="0"/>
          </a:p>
          <a:p>
            <a:pPr lvl="1"/>
            <a:r>
              <a:rPr lang="en-US" sz="1800" dirty="0"/>
              <a:t>Involves action and doing, and</a:t>
            </a:r>
          </a:p>
          <a:p>
            <a:pPr lvl="1"/>
            <a:r>
              <a:rPr lang="en-US" sz="1800" dirty="0"/>
              <a:t>Is motivated by an intent to develop.</a:t>
            </a:r>
          </a:p>
        </p:txBody>
      </p:sp>
    </p:spTree>
    <p:extLst>
      <p:ext uri="{BB962C8B-B14F-4D97-AF65-F5344CB8AC3E}">
        <p14:creationId xmlns:p14="http://schemas.microsoft.com/office/powerpoint/2010/main" val="86788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T&amp;D Terms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7B4C4F-D626-46BF-B58B-2C4979761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114599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988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2660969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Goals of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T&amp;D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3801" y="960120"/>
            <a:ext cx="7666519" cy="4171278"/>
          </a:xfrm>
        </p:spPr>
        <p:txBody>
          <a:bodyPr>
            <a:normAutofit/>
          </a:bodyPr>
          <a:lstStyle/>
          <a:p>
            <a:r>
              <a:rPr lang="en-US" sz="2000" b="0" i="0" u="none" strike="noStrike" dirty="0">
                <a:effectLst/>
              </a:rPr>
              <a:t>The overall goals of T&amp;D are learning and transfer. </a:t>
            </a:r>
          </a:p>
          <a:p>
            <a:pPr lvl="1"/>
            <a:r>
              <a:rPr lang="en-US" sz="1800" b="1" i="0" u="none" strike="noStrike" dirty="0">
                <a:effectLst/>
              </a:rPr>
              <a:t>Learning</a:t>
            </a:r>
            <a:r>
              <a:rPr lang="en-US" sz="1800" b="0" i="0" u="none" strike="noStrike" dirty="0">
                <a:effectLst/>
              </a:rPr>
              <a:t> refers to the acquisition of knowledge, skills, competencies, attitudes, or behaviors. </a:t>
            </a:r>
          </a:p>
          <a:p>
            <a:pPr lvl="1"/>
            <a:r>
              <a:rPr lang="en-US" sz="1800" b="1" dirty="0"/>
              <a:t>Transfer of training </a:t>
            </a:r>
            <a:r>
              <a:rPr lang="en-US" sz="1800" dirty="0"/>
              <a:t>is the application of learning to their work environment. </a:t>
            </a:r>
            <a:endParaRPr lang="en-US" sz="1800" b="0" i="0" u="none" strike="noStrike" dirty="0">
              <a:effectLst/>
            </a:endParaRPr>
          </a:p>
          <a:p>
            <a:pPr lvl="1"/>
            <a:r>
              <a:rPr lang="en-US" sz="1800" b="1" i="0" u="none" strike="noStrike" dirty="0">
                <a:effectLst/>
              </a:rPr>
              <a:t>Human</a:t>
            </a:r>
            <a:r>
              <a:rPr lang="en-US" sz="1800" b="0" i="0" u="none" strike="noStrike" dirty="0">
                <a:effectLst/>
              </a:rPr>
              <a:t> </a:t>
            </a:r>
            <a:r>
              <a:rPr lang="en-US" sz="1800" b="1" i="0" u="none" strike="noStrike" dirty="0">
                <a:effectLst/>
              </a:rPr>
              <a:t>capital</a:t>
            </a:r>
            <a:r>
              <a:rPr lang="en-US" sz="1800" b="0" i="0" u="none" strike="noStrike" dirty="0">
                <a:effectLst/>
              </a:rPr>
              <a:t> refers to knowledge, advanced skills, system understanding and creativity, and motivation to deliver high-quality products and services. </a:t>
            </a:r>
          </a:p>
        </p:txBody>
      </p:sp>
    </p:spTree>
    <p:extLst>
      <p:ext uri="{BB962C8B-B14F-4D97-AF65-F5344CB8AC3E}">
        <p14:creationId xmlns:p14="http://schemas.microsoft.com/office/powerpoint/2010/main" val="87513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/>
              <a:t>Outcomes of T&amp;D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In U.S. companies, higher investment in training can lead to improvements in:</a:t>
            </a:r>
          </a:p>
          <a:p>
            <a:pPr lvl="1"/>
            <a:r>
              <a:rPr lang="en-US" sz="1800" dirty="0"/>
              <a:t>Profitability,</a:t>
            </a:r>
          </a:p>
          <a:p>
            <a:pPr lvl="1"/>
            <a:r>
              <a:rPr lang="en-US" sz="1800" dirty="0"/>
              <a:t>Customer and employee satisfaction, </a:t>
            </a:r>
          </a:p>
          <a:p>
            <a:pPr lvl="1"/>
            <a:r>
              <a:rPr lang="en-US" sz="1800" dirty="0"/>
              <a:t>The ability to attract and retain talented employees who have the necessary knowledge, skills, abilities, and other characteristics (</a:t>
            </a:r>
            <a:r>
              <a:rPr lang="en-US" sz="1800" b="1" dirty="0"/>
              <a:t>KSAOs</a:t>
            </a:r>
            <a:r>
              <a:rPr lang="en-US" sz="1800" dirty="0"/>
              <a:t>), and</a:t>
            </a:r>
          </a:p>
          <a:p>
            <a:pPr lvl="1"/>
            <a:r>
              <a:rPr lang="en-US" sz="1800" dirty="0"/>
              <a:t>The ability to equip employees who are interested in growth with the necessary KSAOs.</a:t>
            </a:r>
          </a:p>
        </p:txBody>
      </p:sp>
    </p:spTree>
    <p:extLst>
      <p:ext uri="{BB962C8B-B14F-4D97-AF65-F5344CB8AC3E}">
        <p14:creationId xmlns:p14="http://schemas.microsoft.com/office/powerpoint/2010/main" val="323680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97" name="Rectangle 96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7789100" cy="1230570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21</a:t>
            </a:r>
            <a:r>
              <a:rPr lang="en-US" baseline="30000" dirty="0">
                <a:solidFill>
                  <a:schemeClr val="accent1"/>
                </a:solidFill>
              </a:rPr>
              <a:t>st</a:t>
            </a:r>
            <a:r>
              <a:rPr lang="en-US" dirty="0">
                <a:solidFill>
                  <a:schemeClr val="accent1"/>
                </a:solidFill>
              </a:rPr>
              <a:t> Century Training</a:t>
            </a:r>
          </a:p>
        </p:txBody>
      </p:sp>
      <p:sp>
        <p:nvSpPr>
          <p:cNvPr id="99" name="Isosceles Triangle 98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7789100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In the 21</a:t>
            </a:r>
            <a:r>
              <a:rPr lang="en-US" sz="2000" baseline="30000" dirty="0"/>
              <a:t>st</a:t>
            </a:r>
            <a:r>
              <a:rPr lang="en-US" sz="2000" dirty="0"/>
              <a:t> century, all the following have increased in the T&amp;D:</a:t>
            </a:r>
          </a:p>
          <a:p>
            <a:pPr lvl="1"/>
            <a:r>
              <a:rPr lang="en-US" sz="1800" dirty="0"/>
              <a:t>The average number of learning hours per employee,</a:t>
            </a:r>
          </a:p>
          <a:p>
            <a:pPr lvl="1"/>
            <a:r>
              <a:rPr lang="en-US" sz="1800" dirty="0"/>
              <a:t>The demand for specialized learning,</a:t>
            </a:r>
          </a:p>
          <a:p>
            <a:pPr lvl="1"/>
            <a:r>
              <a:rPr lang="en-US" sz="1800" dirty="0"/>
              <a:t>The use of technology-based training, and </a:t>
            </a:r>
          </a:p>
          <a:p>
            <a:pPr lvl="1"/>
            <a:r>
              <a:rPr lang="en-US" sz="1800" dirty="0"/>
              <a:t>Direct training expenditures, as a percentage of payroll and learning hours.</a:t>
            </a:r>
          </a:p>
        </p:txBody>
      </p:sp>
    </p:spTree>
    <p:extLst>
      <p:ext uri="{BB962C8B-B14F-4D97-AF65-F5344CB8AC3E}">
        <p14:creationId xmlns:p14="http://schemas.microsoft.com/office/powerpoint/2010/main" val="3086138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id="{29831267-5CAE-41B8-A1CC-66FE1628A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43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379EE808-85F9-455B-B8F9-FBE90075F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89DCC09-ED44-478A-8F79-A02EBAF7A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E2E2454-5C03-4173-B8FE-1AB94658D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2E8C684E-09F3-4317-A7D3-3D18C3593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8">
              <a:extLst>
                <a:ext uri="{FF2B5EF4-FFF2-40B4-BE49-F238E27FC236}">
                  <a16:creationId xmlns:a16="http://schemas.microsoft.com/office/drawing/2014/main" id="{C5505EC4-4943-4963-98E8-69AF3FDF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4562C7B8-8AFB-4DDB-B72F-284990D5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0">
              <a:extLst>
                <a:ext uri="{FF2B5EF4-FFF2-40B4-BE49-F238E27FC236}">
                  <a16:creationId xmlns:a16="http://schemas.microsoft.com/office/drawing/2014/main" id="{C3443E48-282C-4250-A466-0EC71FB9E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1DA5A47-4EF3-4987-A0B2-0D48C0300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97C0249-6965-4479-85DD-65D339807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93CC77F-968A-4E39-A274-827827914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1238E5CF-CAEC-4B5C-9DB6-A40F03FB3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BD96636-6E63-4D65-A35C-92653FC48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D56D53D-1432-4D95-B0DD-3799916FD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15107AD-3A21-4847-8F6C-C40629276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74B4AC16-93AF-4037-B469-BD1BAB95C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57AEC385-0F84-4743-A483-0E9711446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90B47478-85F0-4BCA-9C98-48B633FD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8F8E9C6-76DE-42DF-9CD7-B9789CDE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60FFC41-5F89-4B42-913F-7FB178063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B956442-7A16-4B5B-908F-D69FC0A93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B54D797E-632B-4287-907B-A96D2CCB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BF7D9703-D82B-498D-AA68-475F298FA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8D580F2-1EDA-4B5F-98EB-EF8F18E9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0F2EADF-2A67-482F-B290-DED5172B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9BCFDA0-B04D-4835-A135-02F8969F3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DD3C0B8-C176-40C2-93F5-670E2BAC7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349500"/>
            <a:ext cx="3498850" cy="2457450"/>
          </a:xfrm>
        </p:spPr>
        <p:txBody>
          <a:bodyPr>
            <a:normAutofit/>
          </a:bodyPr>
          <a:lstStyle/>
          <a:p>
            <a:r>
              <a:rPr lang="en-US"/>
              <a:t>ATD’s BEST </a:t>
            </a:r>
            <a:r>
              <a:rPr lang="en-US" dirty="0"/>
              <a:t>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100" y="803275"/>
            <a:ext cx="6281738" cy="5248275"/>
          </a:xfrm>
        </p:spPr>
        <p:txBody>
          <a:bodyPr>
            <a:normAutofit/>
          </a:bodyPr>
          <a:lstStyle/>
          <a:p>
            <a:r>
              <a:rPr lang="en-US" sz="2000" dirty="0"/>
              <a:t>According to the Association for Talent Development (ATD), the best training programs: </a:t>
            </a:r>
          </a:p>
          <a:p>
            <a:pPr lvl="1"/>
            <a:r>
              <a:rPr lang="en-US" sz="1800" dirty="0"/>
              <a:t>Are aligned with the business strategy.</a:t>
            </a:r>
          </a:p>
          <a:p>
            <a:pPr lvl="1"/>
            <a:r>
              <a:rPr lang="en-US" sz="1800" dirty="0"/>
              <a:t>Are supported by a culture that values learning.</a:t>
            </a:r>
          </a:p>
          <a:p>
            <a:pPr lvl="1"/>
            <a:r>
              <a:rPr lang="en-US" sz="1800" dirty="0"/>
              <a:t>Are supported by top leaders of the company.</a:t>
            </a:r>
          </a:p>
          <a:p>
            <a:pPr lvl="1"/>
            <a:r>
              <a:rPr lang="en-US" sz="1800" dirty="0"/>
              <a:t>Measure effectiveness and efficiency of learning.</a:t>
            </a:r>
          </a:p>
          <a:p>
            <a:pPr lvl="1"/>
            <a:r>
              <a:rPr lang="en-US" sz="1800" dirty="0"/>
              <a:t>Provide access to different learning opportunities. </a:t>
            </a:r>
          </a:p>
          <a:p>
            <a:pPr lvl="1"/>
            <a:r>
              <a:rPr lang="en-US" sz="1800" dirty="0"/>
              <a:t>Are not the only solution used to address performance improvement.</a:t>
            </a:r>
          </a:p>
        </p:txBody>
      </p:sp>
    </p:spTree>
    <p:extLst>
      <p:ext uri="{BB962C8B-B14F-4D97-AF65-F5344CB8AC3E}">
        <p14:creationId xmlns:p14="http://schemas.microsoft.com/office/powerpoint/2010/main" val="2927224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455</Words>
  <Application>Microsoft Office PowerPoint</Application>
  <PresentationFormat>Widescreen</PresentationFormat>
  <Paragraphs>46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Rockwell</vt:lpstr>
      <vt:lpstr>Wingdings</vt:lpstr>
      <vt:lpstr>Atlas</vt:lpstr>
      <vt:lpstr>Training and Development Defined</vt:lpstr>
      <vt:lpstr>T&amp;D Defined</vt:lpstr>
      <vt:lpstr>T&amp;D  Terms</vt:lpstr>
      <vt:lpstr>T&amp;D Terms</vt:lpstr>
      <vt:lpstr>Goals of  T&amp;D</vt:lpstr>
      <vt:lpstr>Outcomes of T&amp;D</vt:lpstr>
      <vt:lpstr>21st Century Training</vt:lpstr>
      <vt:lpstr>ATD’s BEST Awards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27</cp:revision>
  <cp:lastPrinted>2021-02-16T19:05:35Z</cp:lastPrinted>
  <dcterms:created xsi:type="dcterms:W3CDTF">2021-02-10T03:24:09Z</dcterms:created>
  <dcterms:modified xsi:type="dcterms:W3CDTF">2021-02-21T22:11:58Z</dcterms:modified>
</cp:coreProperties>
</file>