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80" r:id="rId4"/>
    <p:sldId id="286" r:id="rId5"/>
    <p:sldId id="285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47" autoAdjust="0"/>
    <p:restoredTop sz="63827" autoAdjust="0"/>
  </p:normalViewPr>
  <p:slideViewPr>
    <p:cSldViewPr snapToGrid="0">
      <p:cViewPr varScale="1">
        <p:scale>
          <a:sx n="53" d="100"/>
          <a:sy n="53" d="100"/>
        </p:scale>
        <p:origin x="205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3252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53F0A8-A4A3-42E2-B7A7-87F5BD78BF47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C8EADC-945F-4E53-92BA-2A9A67E45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458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060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3033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568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4743450"/>
          </a:xfrm>
        </p:spPr>
        <p:txBody>
          <a:bodyPr/>
          <a:lstStyle/>
          <a:p>
            <a:pPr marL="171450" marR="0" lvl="0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3689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49"/>
            <a:ext cx="5486400" cy="4743451"/>
          </a:xfrm>
        </p:spPr>
        <p:txBody>
          <a:bodyPr/>
          <a:lstStyle/>
          <a:p>
            <a:pPr marL="171450" marR="0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6848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6/16/2021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6/16/2021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6/16/2021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1CC441-36BA-6640-B20C-2D777F22862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Approaches to Employee Development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23D6BE-FBE0-974F-BB05-2DCB9320D4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81B02"/>
              </a:buClr>
              <a:buSzPct val="110000"/>
              <a:buFont typeface="Wingdings" panose="05000000000000000000" pitchFamily="2" charset="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FFEFF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81B02"/>
              </a:buClr>
              <a:buSzPct val="110000"/>
              <a:buFont typeface="Wingdings" panose="05000000000000000000" pitchFamily="2" charset="2"/>
              <a:buNone/>
              <a:tabLst/>
              <a:defRPr/>
            </a:pPr>
            <a:r>
              <a:rPr lang="en-US" sz="3200" dirty="0">
                <a:latin typeface="Rockwell" panose="02060603020205020403"/>
              </a:rPr>
              <a:t>Assessment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FFEFF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5836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39">
            <a:extLst>
              <a:ext uri="{FF2B5EF4-FFF2-40B4-BE49-F238E27FC236}">
                <a16:creationId xmlns:a16="http://schemas.microsoft.com/office/drawing/2014/main" id="{90F08744-9D7B-4693-B8D6-2A5210AE96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32">
            <a:extLst>
              <a:ext uri="{FF2B5EF4-FFF2-40B4-BE49-F238E27FC236}">
                <a16:creationId xmlns:a16="http://schemas.microsoft.com/office/drawing/2014/main" id="{5B2E630F-F386-44FA-B1A1-C10A9BF434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336127">
            <a:off x="296272" y="1026251"/>
            <a:ext cx="7298578" cy="5088488"/>
          </a:xfrm>
          <a:custGeom>
            <a:avLst/>
            <a:gdLst>
              <a:gd name="connsiteX0" fmla="*/ 0 w 6428838"/>
              <a:gd name="connsiteY0" fmla="*/ 2579031 h 5158062"/>
              <a:gd name="connsiteX1" fmla="*/ 3214419 w 6428838"/>
              <a:gd name="connsiteY1" fmla="*/ 0 h 5158062"/>
              <a:gd name="connsiteX2" fmla="*/ 6428838 w 6428838"/>
              <a:gd name="connsiteY2" fmla="*/ 2579031 h 5158062"/>
              <a:gd name="connsiteX3" fmla="*/ 3214419 w 6428838"/>
              <a:gd name="connsiteY3" fmla="*/ 5158062 h 5158062"/>
              <a:gd name="connsiteX4" fmla="*/ 0 w 6428838"/>
              <a:gd name="connsiteY4" fmla="*/ 2579031 h 5158062"/>
              <a:gd name="connsiteX0" fmla="*/ 3321 w 6432159"/>
              <a:gd name="connsiteY0" fmla="*/ 2647125 h 5226156"/>
              <a:gd name="connsiteX1" fmla="*/ 2789723 w 6432159"/>
              <a:gd name="connsiteY1" fmla="*/ 0 h 5226156"/>
              <a:gd name="connsiteX2" fmla="*/ 6432159 w 6432159"/>
              <a:gd name="connsiteY2" fmla="*/ 2647125 h 5226156"/>
              <a:gd name="connsiteX3" fmla="*/ 3217740 w 6432159"/>
              <a:gd name="connsiteY3" fmla="*/ 5226156 h 5226156"/>
              <a:gd name="connsiteX4" fmla="*/ 3321 w 6432159"/>
              <a:gd name="connsiteY4" fmla="*/ 2647125 h 5226156"/>
              <a:gd name="connsiteX0" fmla="*/ 1953 w 6566979"/>
              <a:gd name="connsiteY0" fmla="*/ 2695803 h 5226224"/>
              <a:gd name="connsiteX1" fmla="*/ 2924543 w 6566979"/>
              <a:gd name="connsiteY1" fmla="*/ 39 h 5226224"/>
              <a:gd name="connsiteX2" fmla="*/ 6566979 w 6566979"/>
              <a:gd name="connsiteY2" fmla="*/ 2647164 h 5226224"/>
              <a:gd name="connsiteX3" fmla="*/ 3352560 w 6566979"/>
              <a:gd name="connsiteY3" fmla="*/ 5226195 h 5226224"/>
              <a:gd name="connsiteX4" fmla="*/ 1953 w 6566979"/>
              <a:gd name="connsiteY4" fmla="*/ 2695803 h 5226224"/>
              <a:gd name="connsiteX0" fmla="*/ 8982 w 6574008"/>
              <a:gd name="connsiteY0" fmla="*/ 2695803 h 5226313"/>
              <a:gd name="connsiteX1" fmla="*/ 2931572 w 6574008"/>
              <a:gd name="connsiteY1" fmla="*/ 39 h 5226313"/>
              <a:gd name="connsiteX2" fmla="*/ 6574008 w 6574008"/>
              <a:gd name="connsiteY2" fmla="*/ 2647164 h 5226313"/>
              <a:gd name="connsiteX3" fmla="*/ 3359589 w 6574008"/>
              <a:gd name="connsiteY3" fmla="*/ 5226195 h 5226313"/>
              <a:gd name="connsiteX4" fmla="*/ 8982 w 6574008"/>
              <a:gd name="connsiteY4" fmla="*/ 2695803 h 5226313"/>
              <a:gd name="connsiteX0" fmla="*/ 11929 w 6576955"/>
              <a:gd name="connsiteY0" fmla="*/ 2695953 h 5226463"/>
              <a:gd name="connsiteX1" fmla="*/ 2934519 w 6576955"/>
              <a:gd name="connsiteY1" fmla="*/ 189 h 5226463"/>
              <a:gd name="connsiteX2" fmla="*/ 6576955 w 6576955"/>
              <a:gd name="connsiteY2" fmla="*/ 2647314 h 5226463"/>
              <a:gd name="connsiteX3" fmla="*/ 3362536 w 6576955"/>
              <a:gd name="connsiteY3" fmla="*/ 5226345 h 5226463"/>
              <a:gd name="connsiteX4" fmla="*/ 11929 w 6576955"/>
              <a:gd name="connsiteY4" fmla="*/ 2695953 h 5226463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92159"/>
              <a:gd name="connsiteX1" fmla="*/ 2931852 w 6963394"/>
              <a:gd name="connsiteY1" fmla="*/ 10033 h 5292159"/>
              <a:gd name="connsiteX2" fmla="*/ 6963394 w 6963394"/>
              <a:gd name="connsiteY2" fmla="*/ 3318639 h 5292159"/>
              <a:gd name="connsiteX3" fmla="*/ 3359869 w 6963394"/>
              <a:gd name="connsiteY3" fmla="*/ 5236189 h 5292159"/>
              <a:gd name="connsiteX4" fmla="*/ 9262 w 6963394"/>
              <a:gd name="connsiteY4" fmla="*/ 2705797 h 5292159"/>
              <a:gd name="connsiteX0" fmla="*/ 9262 w 6963394"/>
              <a:gd name="connsiteY0" fmla="*/ 2705797 h 5259961"/>
              <a:gd name="connsiteX1" fmla="*/ 2931852 w 6963394"/>
              <a:gd name="connsiteY1" fmla="*/ 10033 h 5259961"/>
              <a:gd name="connsiteX2" fmla="*/ 6963394 w 6963394"/>
              <a:gd name="connsiteY2" fmla="*/ 3318639 h 5259961"/>
              <a:gd name="connsiteX3" fmla="*/ 3359869 w 6963394"/>
              <a:gd name="connsiteY3" fmla="*/ 5236189 h 5259961"/>
              <a:gd name="connsiteX4" fmla="*/ 9262 w 6963394"/>
              <a:gd name="connsiteY4" fmla="*/ 2705797 h 5259961"/>
              <a:gd name="connsiteX0" fmla="*/ 9557 w 7352795"/>
              <a:gd name="connsiteY0" fmla="*/ 2707501 h 5252013"/>
              <a:gd name="connsiteX1" fmla="*/ 2932147 w 7352795"/>
              <a:gd name="connsiteY1" fmla="*/ 11737 h 5252013"/>
              <a:gd name="connsiteX2" fmla="*/ 7352795 w 7352795"/>
              <a:gd name="connsiteY2" fmla="*/ 3378709 h 5252013"/>
              <a:gd name="connsiteX3" fmla="*/ 3360164 w 7352795"/>
              <a:gd name="connsiteY3" fmla="*/ 5237893 h 5252013"/>
              <a:gd name="connsiteX4" fmla="*/ 9557 w 7352795"/>
              <a:gd name="connsiteY4" fmla="*/ 2707501 h 5252013"/>
              <a:gd name="connsiteX0" fmla="*/ 8078 w 7789061"/>
              <a:gd name="connsiteY0" fmla="*/ 2744796 h 5249051"/>
              <a:gd name="connsiteX1" fmla="*/ 3368413 w 7789061"/>
              <a:gd name="connsiteY1" fmla="*/ 10121 h 5249051"/>
              <a:gd name="connsiteX2" fmla="*/ 7789061 w 7789061"/>
              <a:gd name="connsiteY2" fmla="*/ 3377093 h 5249051"/>
              <a:gd name="connsiteX3" fmla="*/ 3796430 w 7789061"/>
              <a:gd name="connsiteY3" fmla="*/ 5236277 h 5249051"/>
              <a:gd name="connsiteX4" fmla="*/ 8078 w 7789061"/>
              <a:gd name="connsiteY4" fmla="*/ 2744796 h 5249051"/>
              <a:gd name="connsiteX0" fmla="*/ 8078 w 7789061"/>
              <a:gd name="connsiteY0" fmla="*/ 2744796 h 5271741"/>
              <a:gd name="connsiteX1" fmla="*/ 3368413 w 7789061"/>
              <a:gd name="connsiteY1" fmla="*/ 10121 h 5271741"/>
              <a:gd name="connsiteX2" fmla="*/ 7789061 w 7789061"/>
              <a:gd name="connsiteY2" fmla="*/ 3377093 h 5271741"/>
              <a:gd name="connsiteX3" fmla="*/ 3796430 w 7789061"/>
              <a:gd name="connsiteY3" fmla="*/ 5236277 h 5271741"/>
              <a:gd name="connsiteX4" fmla="*/ 8078 w 7789061"/>
              <a:gd name="connsiteY4" fmla="*/ 2744796 h 5271741"/>
              <a:gd name="connsiteX0" fmla="*/ 1055 w 7782038"/>
              <a:gd name="connsiteY0" fmla="*/ 2738806 h 5438018"/>
              <a:gd name="connsiteX1" fmla="*/ 3361390 w 7782038"/>
              <a:gd name="connsiteY1" fmla="*/ 4131 h 5438018"/>
              <a:gd name="connsiteX2" fmla="*/ 7782038 w 7782038"/>
              <a:gd name="connsiteY2" fmla="*/ 3371103 h 5438018"/>
              <a:gd name="connsiteX3" fmla="*/ 3692130 w 7782038"/>
              <a:gd name="connsiteY3" fmla="*/ 5415113 h 5438018"/>
              <a:gd name="connsiteX4" fmla="*/ 1055 w 7782038"/>
              <a:gd name="connsiteY4" fmla="*/ 2738806 h 5438018"/>
              <a:gd name="connsiteX0" fmla="*/ 28883 w 7809866"/>
              <a:gd name="connsiteY0" fmla="*/ 2742147 h 5441359"/>
              <a:gd name="connsiteX1" fmla="*/ 3389218 w 7809866"/>
              <a:gd name="connsiteY1" fmla="*/ 7472 h 5441359"/>
              <a:gd name="connsiteX2" fmla="*/ 7809866 w 7809866"/>
              <a:gd name="connsiteY2" fmla="*/ 3374444 h 5441359"/>
              <a:gd name="connsiteX3" fmla="*/ 3719958 w 7809866"/>
              <a:gd name="connsiteY3" fmla="*/ 5418454 h 5441359"/>
              <a:gd name="connsiteX4" fmla="*/ 28883 w 7809866"/>
              <a:gd name="connsiteY4" fmla="*/ 2742147 h 5441359"/>
              <a:gd name="connsiteX0" fmla="*/ 36549 w 7817532"/>
              <a:gd name="connsiteY0" fmla="*/ 2751085 h 5450297"/>
              <a:gd name="connsiteX1" fmla="*/ 3396884 w 7817532"/>
              <a:gd name="connsiteY1" fmla="*/ 16410 h 5450297"/>
              <a:gd name="connsiteX2" fmla="*/ 7817532 w 7817532"/>
              <a:gd name="connsiteY2" fmla="*/ 3383382 h 5450297"/>
              <a:gd name="connsiteX3" fmla="*/ 3727624 w 7817532"/>
              <a:gd name="connsiteY3" fmla="*/ 5427392 h 5450297"/>
              <a:gd name="connsiteX4" fmla="*/ 36549 w 7817532"/>
              <a:gd name="connsiteY4" fmla="*/ 2751085 h 545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7532" h="5450297">
                <a:moveTo>
                  <a:pt x="36549" y="2751085"/>
                </a:moveTo>
                <a:cubicBezTo>
                  <a:pt x="-281221" y="925127"/>
                  <a:pt x="1526121" y="-147339"/>
                  <a:pt x="3396884" y="16410"/>
                </a:cubicBezTo>
                <a:cubicBezTo>
                  <a:pt x="5267647" y="180159"/>
                  <a:pt x="7817532" y="1453184"/>
                  <a:pt x="7817532" y="3383382"/>
                </a:cubicBezTo>
                <a:cubicBezTo>
                  <a:pt x="7700800" y="5342763"/>
                  <a:pt x="5024455" y="5532775"/>
                  <a:pt x="3727624" y="5427392"/>
                </a:cubicBezTo>
                <a:cubicBezTo>
                  <a:pt x="2430794" y="5322009"/>
                  <a:pt x="354319" y="4577043"/>
                  <a:pt x="36549" y="27510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44" name="Freeform: Shape 43">
            <a:extLst>
              <a:ext uri="{FF2B5EF4-FFF2-40B4-BE49-F238E27FC236}">
                <a16:creationId xmlns:a16="http://schemas.microsoft.com/office/drawing/2014/main" id="{73567C09-8B4D-49A6-A711-C44C5807D8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3554541" y="-619573"/>
            <a:ext cx="9016699" cy="8033868"/>
          </a:xfrm>
          <a:custGeom>
            <a:avLst/>
            <a:gdLst>
              <a:gd name="connsiteX0" fmla="*/ 6078066 w 9016699"/>
              <a:gd name="connsiteY0" fmla="*/ 782055 h 8033868"/>
              <a:gd name="connsiteX1" fmla="*/ 8705208 w 9016699"/>
              <a:gd name="connsiteY1" fmla="*/ 3409197 h 8033868"/>
              <a:gd name="connsiteX2" fmla="*/ 8793057 w 9016699"/>
              <a:gd name="connsiteY2" fmla="*/ 3617452 h 8033868"/>
              <a:gd name="connsiteX3" fmla="*/ 9016699 w 9016699"/>
              <a:gd name="connsiteY3" fmla="*/ 4793120 h 8033868"/>
              <a:gd name="connsiteX4" fmla="*/ 8960084 w 9016699"/>
              <a:gd name="connsiteY4" fmla="*/ 5272709 h 8033868"/>
              <a:gd name="connsiteX5" fmla="*/ 8920563 w 9016699"/>
              <a:gd name="connsiteY5" fmla="*/ 5444162 h 8033868"/>
              <a:gd name="connsiteX6" fmla="*/ 6620466 w 9016699"/>
              <a:gd name="connsiteY6" fmla="*/ 7744259 h 8033868"/>
              <a:gd name="connsiteX7" fmla="*/ 6480006 w 9016699"/>
              <a:gd name="connsiteY7" fmla="*/ 7795347 h 8033868"/>
              <a:gd name="connsiteX8" fmla="*/ 4389696 w 9016699"/>
              <a:gd name="connsiteY8" fmla="*/ 7987178 h 8033868"/>
              <a:gd name="connsiteX9" fmla="*/ 3086984 w 9016699"/>
              <a:gd name="connsiteY9" fmla="*/ 7466023 h 8033868"/>
              <a:gd name="connsiteX10" fmla="*/ 3024300 w 9016699"/>
              <a:gd name="connsiteY10" fmla="*/ 7426965 h 8033868"/>
              <a:gd name="connsiteX11" fmla="*/ 519567 w 9016699"/>
              <a:gd name="connsiteY11" fmla="*/ 4922232 h 8033868"/>
              <a:gd name="connsiteX12" fmla="*/ 419495 w 9016699"/>
              <a:gd name="connsiteY12" fmla="*/ 4733719 h 8033868"/>
              <a:gd name="connsiteX13" fmla="*/ 3514 w 9016699"/>
              <a:gd name="connsiteY13" fmla="*/ 3245168 h 8033868"/>
              <a:gd name="connsiteX14" fmla="*/ 4193329 w 9016699"/>
              <a:gd name="connsiteY14" fmla="*/ 36108 h 8033868"/>
              <a:gd name="connsiteX15" fmla="*/ 5977677 w 9016699"/>
              <a:gd name="connsiteY15" fmla="*/ 722908 h 8033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9016699" h="8033868">
                <a:moveTo>
                  <a:pt x="6078066" y="782055"/>
                </a:moveTo>
                <a:lnTo>
                  <a:pt x="8705208" y="3409197"/>
                </a:lnTo>
                <a:lnTo>
                  <a:pt x="8793057" y="3617452"/>
                </a:lnTo>
                <a:cubicBezTo>
                  <a:pt x="8935615" y="3988374"/>
                  <a:pt x="9016699" y="4381324"/>
                  <a:pt x="9016699" y="4793120"/>
                </a:cubicBezTo>
                <a:cubicBezTo>
                  <a:pt x="9008675" y="4960329"/>
                  <a:pt x="8989449" y="5120121"/>
                  <a:pt x="8960084" y="5272709"/>
                </a:cubicBezTo>
                <a:lnTo>
                  <a:pt x="8920563" y="5444162"/>
                </a:lnTo>
                <a:lnTo>
                  <a:pt x="6620466" y="7744259"/>
                </a:lnTo>
                <a:lnTo>
                  <a:pt x="6480006" y="7795347"/>
                </a:lnTo>
                <a:cubicBezTo>
                  <a:pt x="5726471" y="8035167"/>
                  <a:pt x="4953020" y="8083925"/>
                  <a:pt x="4389696" y="7987178"/>
                </a:cubicBezTo>
                <a:cubicBezTo>
                  <a:pt x="4014146" y="7922680"/>
                  <a:pt x="3559510" y="7740111"/>
                  <a:pt x="3086984" y="7466023"/>
                </a:cubicBezTo>
                <a:lnTo>
                  <a:pt x="3024300" y="7426965"/>
                </a:lnTo>
                <a:lnTo>
                  <a:pt x="519567" y="4922232"/>
                </a:lnTo>
                <a:lnTo>
                  <a:pt x="419495" y="4733719"/>
                </a:lnTo>
                <a:cubicBezTo>
                  <a:pt x="181303" y="4258474"/>
                  <a:pt x="28977" y="3756361"/>
                  <a:pt x="3514" y="3245168"/>
                </a:cubicBezTo>
                <a:cubicBezTo>
                  <a:pt x="-112889" y="908287"/>
                  <a:pt x="2691131" y="-221884"/>
                  <a:pt x="4193329" y="36108"/>
                </a:cubicBezTo>
                <a:cubicBezTo>
                  <a:pt x="4662766" y="116730"/>
                  <a:pt x="5309837" y="354143"/>
                  <a:pt x="5977677" y="722908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D373157-AEE3-4A2B-97F2-A3C700C1DD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7992" y="2349925"/>
            <a:ext cx="2703576" cy="2456442"/>
          </a:xfrm>
        </p:spPr>
        <p:txBody>
          <a:bodyPr>
            <a:normAutofit/>
          </a:bodyPr>
          <a:lstStyle/>
          <a:p>
            <a:r>
              <a:rPr lang="en-US" dirty="0"/>
              <a:t>Assessment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AED841-2FFE-584C-8F11-7BEAA9941D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6319" y="1111249"/>
            <a:ext cx="6554001" cy="4635503"/>
          </a:xfrm>
        </p:spPr>
        <p:txBody>
          <a:bodyPr>
            <a:normAutofit/>
          </a:bodyPr>
          <a:lstStyle/>
          <a:p>
            <a:r>
              <a:rPr lang="en-US" sz="2000" b="1" dirty="0"/>
              <a:t>Assessment</a:t>
            </a:r>
            <a:r>
              <a:rPr lang="en-US" sz="2000" dirty="0"/>
              <a:t> refers to the process of collecting information and providing feedback about employees’ KSAOs.</a:t>
            </a:r>
          </a:p>
          <a:p>
            <a:r>
              <a:rPr lang="en-US" sz="2000" dirty="0"/>
              <a:t>The information can be used to:</a:t>
            </a:r>
          </a:p>
          <a:p>
            <a:pPr lvl="1"/>
            <a:r>
              <a:rPr lang="en-US" sz="1800" dirty="0"/>
              <a:t>Increase awareness of strengths and weaknesses,</a:t>
            </a:r>
          </a:p>
          <a:p>
            <a:pPr lvl="1"/>
            <a:r>
              <a:rPr lang="en-US" sz="1800" dirty="0"/>
              <a:t>Create development goals, and</a:t>
            </a:r>
          </a:p>
          <a:p>
            <a:pPr lvl="1"/>
            <a:r>
              <a:rPr lang="en-US" sz="1800" dirty="0"/>
              <a:t>Identify managerial potential.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7513838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EDB4298B-514D-4087-BFCF-5E0B7C9A9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250D78-05C1-41CC-8744-FF36129625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488B658F-163C-450C-B32C-2385E374B2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5AE85F6C-45F9-4F00-8AA8-52BD510596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4B0E90C3-F098-46CE-B1D9-44EDE9C6E3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FFF59D4E-9109-4D0A-8064-9C534CCFB9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id="{94B8AAA4-1840-48B9-A1E7-8CE75F8732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0">
              <a:extLst>
                <a:ext uri="{FF2B5EF4-FFF2-40B4-BE49-F238E27FC236}">
                  <a16:creationId xmlns:a16="http://schemas.microsoft.com/office/drawing/2014/main" id="{5A87B14D-183F-429F-849A-A6DC957B0B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1">
              <a:extLst>
                <a:ext uri="{FF2B5EF4-FFF2-40B4-BE49-F238E27FC236}">
                  <a16:creationId xmlns:a16="http://schemas.microsoft.com/office/drawing/2014/main" id="{1C261938-CF78-4843-9295-A20FD1591D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2">
              <a:extLst>
                <a:ext uri="{FF2B5EF4-FFF2-40B4-BE49-F238E27FC236}">
                  <a16:creationId xmlns:a16="http://schemas.microsoft.com/office/drawing/2014/main" id="{70557A9F-9800-4BDA-8EA5-312FBB056F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3">
              <a:extLst>
                <a:ext uri="{FF2B5EF4-FFF2-40B4-BE49-F238E27FC236}">
                  <a16:creationId xmlns:a16="http://schemas.microsoft.com/office/drawing/2014/main" id="{55443555-50A7-490F-A7BD-C3761876BE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4">
              <a:extLst>
                <a:ext uri="{FF2B5EF4-FFF2-40B4-BE49-F238E27FC236}">
                  <a16:creationId xmlns:a16="http://schemas.microsoft.com/office/drawing/2014/main" id="{0E25D709-0236-44C4-9AD0-23C27FFB64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5">
              <a:extLst>
                <a:ext uri="{FF2B5EF4-FFF2-40B4-BE49-F238E27FC236}">
                  <a16:creationId xmlns:a16="http://schemas.microsoft.com/office/drawing/2014/main" id="{52D3488E-C376-4058-9B14-3E67ECCF40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6">
              <a:extLst>
                <a:ext uri="{FF2B5EF4-FFF2-40B4-BE49-F238E27FC236}">
                  <a16:creationId xmlns:a16="http://schemas.microsoft.com/office/drawing/2014/main" id="{29C0577D-AE94-4E3E-AFE9-87D6F505C6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7">
              <a:extLst>
                <a:ext uri="{FF2B5EF4-FFF2-40B4-BE49-F238E27FC236}">
                  <a16:creationId xmlns:a16="http://schemas.microsoft.com/office/drawing/2014/main" id="{628A3D14-A3AE-415B-81C0-10DABBD63C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18">
              <a:extLst>
                <a:ext uri="{FF2B5EF4-FFF2-40B4-BE49-F238E27FC236}">
                  <a16:creationId xmlns:a16="http://schemas.microsoft.com/office/drawing/2014/main" id="{07722035-1059-41F4-801E-F6C3F43831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19">
              <a:extLst>
                <a:ext uri="{FF2B5EF4-FFF2-40B4-BE49-F238E27FC236}">
                  <a16:creationId xmlns:a16="http://schemas.microsoft.com/office/drawing/2014/main" id="{98275878-64ED-413C-B1B9-654EE17C5D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0">
              <a:extLst>
                <a:ext uri="{FF2B5EF4-FFF2-40B4-BE49-F238E27FC236}">
                  <a16:creationId xmlns:a16="http://schemas.microsoft.com/office/drawing/2014/main" id="{6BE90BD7-1A14-43A3-8CD4-8D181EE630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accent1">
                  <a:alpha val="12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1">
              <a:extLst>
                <a:ext uri="{FF2B5EF4-FFF2-40B4-BE49-F238E27FC236}">
                  <a16:creationId xmlns:a16="http://schemas.microsoft.com/office/drawing/2014/main" id="{8609B6EC-0BA4-4C45-B9CA-311B34B83A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2">
              <a:extLst>
                <a:ext uri="{FF2B5EF4-FFF2-40B4-BE49-F238E27FC236}">
                  <a16:creationId xmlns:a16="http://schemas.microsoft.com/office/drawing/2014/main" id="{BA3962A2-D76B-4346-9535-356648073A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1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3">
              <a:extLst>
                <a:ext uri="{FF2B5EF4-FFF2-40B4-BE49-F238E27FC236}">
                  <a16:creationId xmlns:a16="http://schemas.microsoft.com/office/drawing/2014/main" id="{28CBAD67-783A-4EFF-852A-40CD9D58C3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2" name="Freeform 24">
              <a:extLst>
                <a:ext uri="{FF2B5EF4-FFF2-40B4-BE49-F238E27FC236}">
                  <a16:creationId xmlns:a16="http://schemas.microsoft.com/office/drawing/2014/main" id="{780BC275-9329-40AA-849F-7B258245EE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3" name="Freeform 25">
              <a:extLst>
                <a:ext uri="{FF2B5EF4-FFF2-40B4-BE49-F238E27FC236}">
                  <a16:creationId xmlns:a16="http://schemas.microsoft.com/office/drawing/2014/main" id="{55DA4B63-E5E4-49C5-BC03-E5A312146F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5" name="Title 4">
            <a:extLst>
              <a:ext uri="{FF2B5EF4-FFF2-40B4-BE49-F238E27FC236}">
                <a16:creationId xmlns:a16="http://schemas.microsoft.com/office/drawing/2014/main" id="{3D373157-AEE3-4A2B-97F2-A3C700C1DD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30936"/>
            <a:ext cx="10058400" cy="1353310"/>
          </a:xfrm>
        </p:spPr>
        <p:txBody>
          <a:bodyPr anchor="b"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Personality Tests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69AED841-2FFE-584C-8F11-7BEAA9941D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161348"/>
            <a:ext cx="10058400" cy="3890460"/>
          </a:xfrm>
        </p:spPr>
        <p:txBody>
          <a:bodyPr anchor="ctr">
            <a:normAutofit/>
          </a:bodyPr>
          <a:lstStyle/>
          <a:p>
            <a:r>
              <a:rPr lang="en-US" sz="2000" b="1" dirty="0"/>
              <a:t>Personality</a:t>
            </a:r>
            <a:r>
              <a:rPr lang="en-US" sz="2000" dirty="0"/>
              <a:t> includes a person’s unique and relatively stable qualities that influence behavior. </a:t>
            </a:r>
          </a:p>
          <a:p>
            <a:r>
              <a:rPr lang="en-US" sz="2000" b="1" dirty="0"/>
              <a:t>Personality</a:t>
            </a:r>
            <a:r>
              <a:rPr lang="en-US" sz="2000" dirty="0"/>
              <a:t> </a:t>
            </a:r>
            <a:r>
              <a:rPr lang="en-US" sz="2000" b="1" dirty="0"/>
              <a:t>tests</a:t>
            </a:r>
            <a:r>
              <a:rPr lang="en-US" sz="2000" dirty="0"/>
              <a:t> can enhance employees’ self-awareness of:</a:t>
            </a:r>
          </a:p>
          <a:p>
            <a:pPr lvl="1"/>
            <a:r>
              <a:rPr lang="en-US" sz="1800" dirty="0"/>
              <a:t>How they respond to conflict, </a:t>
            </a:r>
          </a:p>
          <a:p>
            <a:pPr lvl="1"/>
            <a:r>
              <a:rPr lang="en-US" sz="1800" dirty="0"/>
              <a:t>What motivates them, </a:t>
            </a:r>
          </a:p>
          <a:p>
            <a:pPr lvl="1"/>
            <a:r>
              <a:rPr lang="en-US" sz="1800" dirty="0"/>
              <a:t>How they solve problems, </a:t>
            </a:r>
          </a:p>
          <a:p>
            <a:pPr lvl="1"/>
            <a:r>
              <a:rPr lang="en-US" sz="1800" dirty="0"/>
              <a:t>How they react to stress, and </a:t>
            </a:r>
          </a:p>
          <a:p>
            <a:pPr lvl="1"/>
            <a:r>
              <a:rPr lang="en-US" sz="1800" dirty="0"/>
              <a:t>Other behavioral tendencies.</a:t>
            </a:r>
          </a:p>
        </p:txBody>
      </p:sp>
    </p:spTree>
    <p:extLst>
      <p:ext uri="{BB962C8B-B14F-4D97-AF65-F5344CB8AC3E}">
        <p14:creationId xmlns:p14="http://schemas.microsoft.com/office/powerpoint/2010/main" val="4031203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EDB4298B-514D-4087-BFCF-5E0B7C9A9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250D78-05C1-41CC-8744-FF36129625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488B658F-163C-450C-B32C-2385E374B2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5AE85F6C-45F9-4F00-8AA8-52BD510596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4B0E90C3-F098-46CE-B1D9-44EDE9C6E3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FFF59D4E-9109-4D0A-8064-9C534CCFB9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id="{94B8AAA4-1840-48B9-A1E7-8CE75F8732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0">
              <a:extLst>
                <a:ext uri="{FF2B5EF4-FFF2-40B4-BE49-F238E27FC236}">
                  <a16:creationId xmlns:a16="http://schemas.microsoft.com/office/drawing/2014/main" id="{5A87B14D-183F-429F-849A-A6DC957B0B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1">
              <a:extLst>
                <a:ext uri="{FF2B5EF4-FFF2-40B4-BE49-F238E27FC236}">
                  <a16:creationId xmlns:a16="http://schemas.microsoft.com/office/drawing/2014/main" id="{1C261938-CF78-4843-9295-A20FD1591D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2">
              <a:extLst>
                <a:ext uri="{FF2B5EF4-FFF2-40B4-BE49-F238E27FC236}">
                  <a16:creationId xmlns:a16="http://schemas.microsoft.com/office/drawing/2014/main" id="{70557A9F-9800-4BDA-8EA5-312FBB056F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3">
              <a:extLst>
                <a:ext uri="{FF2B5EF4-FFF2-40B4-BE49-F238E27FC236}">
                  <a16:creationId xmlns:a16="http://schemas.microsoft.com/office/drawing/2014/main" id="{55443555-50A7-490F-A7BD-C3761876BE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4">
              <a:extLst>
                <a:ext uri="{FF2B5EF4-FFF2-40B4-BE49-F238E27FC236}">
                  <a16:creationId xmlns:a16="http://schemas.microsoft.com/office/drawing/2014/main" id="{0E25D709-0236-44C4-9AD0-23C27FFB64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5">
              <a:extLst>
                <a:ext uri="{FF2B5EF4-FFF2-40B4-BE49-F238E27FC236}">
                  <a16:creationId xmlns:a16="http://schemas.microsoft.com/office/drawing/2014/main" id="{52D3488E-C376-4058-9B14-3E67ECCF40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6">
              <a:extLst>
                <a:ext uri="{FF2B5EF4-FFF2-40B4-BE49-F238E27FC236}">
                  <a16:creationId xmlns:a16="http://schemas.microsoft.com/office/drawing/2014/main" id="{29C0577D-AE94-4E3E-AFE9-87D6F505C6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7">
              <a:extLst>
                <a:ext uri="{FF2B5EF4-FFF2-40B4-BE49-F238E27FC236}">
                  <a16:creationId xmlns:a16="http://schemas.microsoft.com/office/drawing/2014/main" id="{628A3D14-A3AE-415B-81C0-10DABBD63C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18">
              <a:extLst>
                <a:ext uri="{FF2B5EF4-FFF2-40B4-BE49-F238E27FC236}">
                  <a16:creationId xmlns:a16="http://schemas.microsoft.com/office/drawing/2014/main" id="{07722035-1059-41F4-801E-F6C3F43831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19">
              <a:extLst>
                <a:ext uri="{FF2B5EF4-FFF2-40B4-BE49-F238E27FC236}">
                  <a16:creationId xmlns:a16="http://schemas.microsoft.com/office/drawing/2014/main" id="{98275878-64ED-413C-B1B9-654EE17C5D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0">
              <a:extLst>
                <a:ext uri="{FF2B5EF4-FFF2-40B4-BE49-F238E27FC236}">
                  <a16:creationId xmlns:a16="http://schemas.microsoft.com/office/drawing/2014/main" id="{6BE90BD7-1A14-43A3-8CD4-8D181EE630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accent1">
                  <a:alpha val="12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1">
              <a:extLst>
                <a:ext uri="{FF2B5EF4-FFF2-40B4-BE49-F238E27FC236}">
                  <a16:creationId xmlns:a16="http://schemas.microsoft.com/office/drawing/2014/main" id="{8609B6EC-0BA4-4C45-B9CA-311B34B83A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2">
              <a:extLst>
                <a:ext uri="{FF2B5EF4-FFF2-40B4-BE49-F238E27FC236}">
                  <a16:creationId xmlns:a16="http://schemas.microsoft.com/office/drawing/2014/main" id="{BA3962A2-D76B-4346-9535-356648073A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1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3">
              <a:extLst>
                <a:ext uri="{FF2B5EF4-FFF2-40B4-BE49-F238E27FC236}">
                  <a16:creationId xmlns:a16="http://schemas.microsoft.com/office/drawing/2014/main" id="{28CBAD67-783A-4EFF-852A-40CD9D58C3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2" name="Freeform 24">
              <a:extLst>
                <a:ext uri="{FF2B5EF4-FFF2-40B4-BE49-F238E27FC236}">
                  <a16:creationId xmlns:a16="http://schemas.microsoft.com/office/drawing/2014/main" id="{780BC275-9329-40AA-849F-7B258245EE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3" name="Freeform 25">
              <a:extLst>
                <a:ext uri="{FF2B5EF4-FFF2-40B4-BE49-F238E27FC236}">
                  <a16:creationId xmlns:a16="http://schemas.microsoft.com/office/drawing/2014/main" id="{55DA4B63-E5E4-49C5-BC03-E5A312146F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5" name="Title 4">
            <a:extLst>
              <a:ext uri="{FF2B5EF4-FFF2-40B4-BE49-F238E27FC236}">
                <a16:creationId xmlns:a16="http://schemas.microsoft.com/office/drawing/2014/main" id="{3D373157-AEE3-4A2B-97F2-A3C700C1DD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30936"/>
            <a:ext cx="10058400" cy="1353310"/>
          </a:xfrm>
        </p:spPr>
        <p:txBody>
          <a:bodyPr anchor="b"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Personality Tests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69AED841-2FFE-584C-8F11-7BEAA9941D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161348"/>
            <a:ext cx="10058400" cy="3890460"/>
          </a:xfrm>
        </p:spPr>
        <p:txBody>
          <a:bodyPr anchor="ctr">
            <a:normAutofit/>
          </a:bodyPr>
          <a:lstStyle/>
          <a:p>
            <a:pPr lvl="0"/>
            <a:r>
              <a:rPr lang="en-US" sz="2000" dirty="0"/>
              <a:t>The revised </a:t>
            </a:r>
            <a:r>
              <a:rPr lang="en-US" sz="2000" b="1" dirty="0"/>
              <a:t>NEO Personality Inventory (NEO-PI-R) </a:t>
            </a:r>
            <a:r>
              <a:rPr lang="en-US" sz="2000" dirty="0"/>
              <a:t>measures the Big Five dimensions: </a:t>
            </a:r>
          </a:p>
          <a:p>
            <a:pPr lvl="1"/>
            <a:r>
              <a:rPr lang="en-US" sz="1800" b="1" dirty="0"/>
              <a:t>Emotional stability </a:t>
            </a:r>
            <a:r>
              <a:rPr lang="en-US" sz="1800" dirty="0"/>
              <a:t>- Relaxed, secure, non-worrier;</a:t>
            </a:r>
          </a:p>
          <a:p>
            <a:pPr lvl="1"/>
            <a:r>
              <a:rPr lang="en-US" sz="1800" b="1" dirty="0"/>
              <a:t>Extraversion</a:t>
            </a:r>
            <a:r>
              <a:rPr lang="en-US" sz="1800" dirty="0"/>
              <a:t> - Sociable, outgoing, talkative;</a:t>
            </a:r>
          </a:p>
          <a:p>
            <a:pPr lvl="1"/>
            <a:r>
              <a:rPr lang="en-US" sz="1800" b="1" dirty="0"/>
              <a:t>Openness</a:t>
            </a:r>
            <a:r>
              <a:rPr lang="en-US" sz="1800" dirty="0"/>
              <a:t> - Willing to try new things, independent, creative;</a:t>
            </a:r>
          </a:p>
          <a:p>
            <a:pPr lvl="1"/>
            <a:r>
              <a:rPr lang="en-US" sz="1800" b="1" dirty="0"/>
              <a:t>Agreeableness</a:t>
            </a:r>
            <a:r>
              <a:rPr lang="en-US" sz="1800" dirty="0"/>
              <a:t> - Friendly, trusting, polite; and </a:t>
            </a:r>
          </a:p>
          <a:p>
            <a:pPr lvl="1"/>
            <a:r>
              <a:rPr lang="en-US" sz="1800" b="1" dirty="0"/>
              <a:t>Conscientiousness</a:t>
            </a:r>
            <a:r>
              <a:rPr lang="en-US" sz="1800" dirty="0"/>
              <a:t> – Hardworking, reliable</a:t>
            </a:r>
            <a:r>
              <a:rPr lang="en-US" sz="1800"/>
              <a:t>, organized.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8137679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3BAF07C-C39E-42EB-BB22-8D46691D97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-1"/>
            <a:ext cx="12193061" cy="686920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8E9CF54-0466-4261-9E62-0249E60E18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33E32106-E8B1-4F76-9EE6-58537738A3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C32C2C46-A045-44FB-8A74-5EBD650C27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6A76F79C-6683-4940-BCF7-4BCCCEE406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FF4675A3-6D07-4B1F-9BFC-AEBEA1AD06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id="{765E127A-B6B7-4B1D-B7BD-6C8C969D29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0">
              <a:extLst>
                <a:ext uri="{FF2B5EF4-FFF2-40B4-BE49-F238E27FC236}">
                  <a16:creationId xmlns:a16="http://schemas.microsoft.com/office/drawing/2014/main" id="{3BCA9D9E-C72C-4751-BFA9-10B85CACE3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1">
              <a:extLst>
                <a:ext uri="{FF2B5EF4-FFF2-40B4-BE49-F238E27FC236}">
                  <a16:creationId xmlns:a16="http://schemas.microsoft.com/office/drawing/2014/main" id="{080C708C-69BF-441B-AB75-C98160ED06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2">
              <a:extLst>
                <a:ext uri="{FF2B5EF4-FFF2-40B4-BE49-F238E27FC236}">
                  <a16:creationId xmlns:a16="http://schemas.microsoft.com/office/drawing/2014/main" id="{3E79964E-F8F1-4763-8892-7BC3DAE306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3">
              <a:extLst>
                <a:ext uri="{FF2B5EF4-FFF2-40B4-BE49-F238E27FC236}">
                  <a16:creationId xmlns:a16="http://schemas.microsoft.com/office/drawing/2014/main" id="{FE09592A-FCC9-4AE5-BA0B-730C6F3BBE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4">
              <a:extLst>
                <a:ext uri="{FF2B5EF4-FFF2-40B4-BE49-F238E27FC236}">
                  <a16:creationId xmlns:a16="http://schemas.microsoft.com/office/drawing/2014/main" id="{96448994-820C-4BC1-ABF3-4579C6F99A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5">
              <a:extLst>
                <a:ext uri="{FF2B5EF4-FFF2-40B4-BE49-F238E27FC236}">
                  <a16:creationId xmlns:a16="http://schemas.microsoft.com/office/drawing/2014/main" id="{9BB0D192-565A-42B9-B292-CC032D71A6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6">
              <a:extLst>
                <a:ext uri="{FF2B5EF4-FFF2-40B4-BE49-F238E27FC236}">
                  <a16:creationId xmlns:a16="http://schemas.microsoft.com/office/drawing/2014/main" id="{6D1CA09C-5F40-4E92-A7E9-D1FCEE5128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7">
              <a:extLst>
                <a:ext uri="{FF2B5EF4-FFF2-40B4-BE49-F238E27FC236}">
                  <a16:creationId xmlns:a16="http://schemas.microsoft.com/office/drawing/2014/main" id="{379F5AA5-2E14-4880-A5A6-07AEF2AD89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18">
              <a:extLst>
                <a:ext uri="{FF2B5EF4-FFF2-40B4-BE49-F238E27FC236}">
                  <a16:creationId xmlns:a16="http://schemas.microsoft.com/office/drawing/2014/main" id="{EF14BD32-D239-4DA3-98B3-7752073657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19">
              <a:extLst>
                <a:ext uri="{FF2B5EF4-FFF2-40B4-BE49-F238E27FC236}">
                  <a16:creationId xmlns:a16="http://schemas.microsoft.com/office/drawing/2014/main" id="{CF07B250-E5E4-4624-9BD7-8D513A67B7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0">
              <a:extLst>
                <a:ext uri="{FF2B5EF4-FFF2-40B4-BE49-F238E27FC236}">
                  <a16:creationId xmlns:a16="http://schemas.microsoft.com/office/drawing/2014/main" id="{BCC5D120-7C8C-4290-865C-4EE6E4F245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1">
              <a:extLst>
                <a:ext uri="{FF2B5EF4-FFF2-40B4-BE49-F238E27FC236}">
                  <a16:creationId xmlns:a16="http://schemas.microsoft.com/office/drawing/2014/main" id="{C24688C6-CAE5-4EF2-B2BA-A138DA0A24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2">
              <a:extLst>
                <a:ext uri="{FF2B5EF4-FFF2-40B4-BE49-F238E27FC236}">
                  <a16:creationId xmlns:a16="http://schemas.microsoft.com/office/drawing/2014/main" id="{6BD31099-7C13-4901-A04F-632B1CD846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3">
              <a:extLst>
                <a:ext uri="{FF2B5EF4-FFF2-40B4-BE49-F238E27FC236}">
                  <a16:creationId xmlns:a16="http://schemas.microsoft.com/office/drawing/2014/main" id="{679F5FF7-82B2-4033-8FBE-63170C9378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B3D296CC-CA82-4C71-A176-6A9FECDB82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075000"/>
          </a:xfrm>
          <a:custGeom>
            <a:avLst/>
            <a:gdLst>
              <a:gd name="connsiteX0" fmla="*/ 0 w 12192000"/>
              <a:gd name="connsiteY0" fmla="*/ 0 h 2075000"/>
              <a:gd name="connsiteX1" fmla="*/ 12192000 w 12192000"/>
              <a:gd name="connsiteY1" fmla="*/ 0 h 2075000"/>
              <a:gd name="connsiteX2" fmla="*/ 12192000 w 12192000"/>
              <a:gd name="connsiteY2" fmla="*/ 558112 h 2075000"/>
              <a:gd name="connsiteX3" fmla="*/ 12192000 w 12192000"/>
              <a:gd name="connsiteY3" fmla="*/ 750237 h 2075000"/>
              <a:gd name="connsiteX4" fmla="*/ 12192000 w 12192000"/>
              <a:gd name="connsiteY4" fmla="*/ 1726055 h 2075000"/>
              <a:gd name="connsiteX5" fmla="*/ 12113803 w 12192000"/>
              <a:gd name="connsiteY5" fmla="*/ 1734338 h 2075000"/>
              <a:gd name="connsiteX6" fmla="*/ 6753597 w 12192000"/>
              <a:gd name="connsiteY6" fmla="*/ 2057895 h 2075000"/>
              <a:gd name="connsiteX7" fmla="*/ 400746 w 12192000"/>
              <a:gd name="connsiteY7" fmla="*/ 1886552 h 2075000"/>
              <a:gd name="connsiteX8" fmla="*/ 0 w 12192000"/>
              <a:gd name="connsiteY8" fmla="*/ 1849576 h 2075000"/>
              <a:gd name="connsiteX9" fmla="*/ 0 w 12192000"/>
              <a:gd name="connsiteY9" fmla="*/ 750237 h 2075000"/>
              <a:gd name="connsiteX10" fmla="*/ 0 w 12192000"/>
              <a:gd name="connsiteY10" fmla="*/ 558112 h 207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192000" h="2075000">
                <a:moveTo>
                  <a:pt x="0" y="0"/>
                </a:moveTo>
                <a:lnTo>
                  <a:pt x="12192000" y="0"/>
                </a:lnTo>
                <a:lnTo>
                  <a:pt x="12192000" y="558112"/>
                </a:lnTo>
                <a:lnTo>
                  <a:pt x="12192000" y="750237"/>
                </a:lnTo>
                <a:lnTo>
                  <a:pt x="12192000" y="1726055"/>
                </a:lnTo>
                <a:lnTo>
                  <a:pt x="12113803" y="1734338"/>
                </a:lnTo>
                <a:cubicBezTo>
                  <a:pt x="10139508" y="1932287"/>
                  <a:pt x="8237152" y="2025290"/>
                  <a:pt x="6753597" y="2057895"/>
                </a:cubicBezTo>
                <a:cubicBezTo>
                  <a:pt x="4940362" y="2097744"/>
                  <a:pt x="2657278" y="2078414"/>
                  <a:pt x="400746" y="1886552"/>
                </a:cubicBezTo>
                <a:lnTo>
                  <a:pt x="0" y="1849576"/>
                </a:lnTo>
                <a:lnTo>
                  <a:pt x="0" y="750237"/>
                </a:lnTo>
                <a:lnTo>
                  <a:pt x="0" y="558112"/>
                </a:lnTo>
                <a:close/>
              </a:path>
            </a:pathLst>
          </a:custGeom>
          <a:solidFill>
            <a:schemeClr val="tx1"/>
          </a:solidFill>
          <a:ln w="444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D373157-AEE3-4A2B-97F2-A3C700C1DD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719" y="762608"/>
            <a:ext cx="10607040" cy="1003932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Assessment Centers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AED841-2FFE-584C-8F11-7BEAA9941D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2480" y="2635976"/>
            <a:ext cx="10607040" cy="3542776"/>
          </a:xfrm>
        </p:spPr>
        <p:txBody>
          <a:bodyPr>
            <a:normAutofit/>
          </a:bodyPr>
          <a:lstStyle/>
          <a:p>
            <a:r>
              <a:rPr lang="en-US" sz="2000" dirty="0"/>
              <a:t>In an </a:t>
            </a:r>
            <a:r>
              <a:rPr lang="en-US" sz="2000" b="1" dirty="0"/>
              <a:t>assessment</a:t>
            </a:r>
            <a:r>
              <a:rPr lang="en-US" sz="2000" dirty="0"/>
              <a:t> </a:t>
            </a:r>
            <a:r>
              <a:rPr lang="en-US" sz="2000" b="1" dirty="0"/>
              <a:t>center</a:t>
            </a:r>
            <a:r>
              <a:rPr lang="en-US" sz="2000" dirty="0"/>
              <a:t>, multiple raters assess employees’ administrative skills and interpersonal skills using multiple exercises, such as:</a:t>
            </a:r>
          </a:p>
          <a:p>
            <a:pPr lvl="1"/>
            <a:r>
              <a:rPr lang="en-US" sz="1800" dirty="0"/>
              <a:t>Leaderless group discussions,</a:t>
            </a:r>
          </a:p>
          <a:p>
            <a:pPr lvl="1"/>
            <a:r>
              <a:rPr lang="en-US" sz="1800" dirty="0"/>
              <a:t>Interviews,</a:t>
            </a:r>
          </a:p>
          <a:p>
            <a:pPr lvl="1"/>
            <a:r>
              <a:rPr lang="en-US" sz="1800" dirty="0"/>
              <a:t>In-basket exercises, and</a:t>
            </a:r>
          </a:p>
          <a:p>
            <a:pPr lvl="1"/>
            <a:r>
              <a:rPr lang="en-US" sz="1800" dirty="0"/>
              <a:t>Role-plays.</a:t>
            </a:r>
          </a:p>
        </p:txBody>
      </p:sp>
    </p:spTree>
    <p:extLst>
      <p:ext uri="{BB962C8B-B14F-4D97-AF65-F5344CB8AC3E}">
        <p14:creationId xmlns:p14="http://schemas.microsoft.com/office/powerpoint/2010/main" val="37726018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390</TotalTime>
  <Words>198</Words>
  <Application>Microsoft Office PowerPoint</Application>
  <PresentationFormat>Widescreen</PresentationFormat>
  <Paragraphs>35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Rockwell</vt:lpstr>
      <vt:lpstr>Wingdings</vt:lpstr>
      <vt:lpstr>Atlas</vt:lpstr>
      <vt:lpstr>Approaches to Employee Development</vt:lpstr>
      <vt:lpstr>Assessment</vt:lpstr>
      <vt:lpstr>Personality Tests</vt:lpstr>
      <vt:lpstr>Personality Tests</vt:lpstr>
      <vt:lpstr>Assessment Centers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HR and T&amp;D</dc:title>
  <dc:creator>Quarton, Amy J.</dc:creator>
  <cp:lastModifiedBy>Quarton, Amy J.</cp:lastModifiedBy>
  <cp:revision>38</cp:revision>
  <dcterms:created xsi:type="dcterms:W3CDTF">2021-02-10T03:24:09Z</dcterms:created>
  <dcterms:modified xsi:type="dcterms:W3CDTF">2021-06-16T22:37:11Z</dcterms:modified>
</cp:coreProperties>
</file>