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94" r:id="rId3"/>
    <p:sldId id="297" r:id="rId4"/>
    <p:sldId id="292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Quarton" initials="AQ" lastIdx="1" clrIdx="0">
    <p:extLst>
      <p:ext uri="{19B8F6BF-5375-455C-9EA6-DF929625EA0E}">
        <p15:presenceInfo xmlns:p15="http://schemas.microsoft.com/office/powerpoint/2012/main" userId="100435808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80030" autoAdjust="0"/>
  </p:normalViewPr>
  <p:slideViewPr>
    <p:cSldViewPr snapToGrid="0">
      <p:cViewPr varScale="1">
        <p:scale>
          <a:sx n="68" d="100"/>
          <a:sy n="68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DA40B4-0FFE-4F84-92D1-EF952F5F867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81FB88C-1A8E-484C-9700-7C2142CA20AB}">
      <dgm:prSet custT="1"/>
      <dgm:spPr/>
      <dgm:t>
        <a:bodyPr/>
        <a:lstStyle/>
        <a:p>
          <a:r>
            <a:rPr lang="en-US" sz="1800" b="1" dirty="0"/>
            <a:t>Presentation methods </a:t>
          </a:r>
          <a:r>
            <a:rPr lang="en-US" sz="1800" dirty="0"/>
            <a:t>are those in which trainees passively learn information.</a:t>
          </a:r>
        </a:p>
      </dgm:t>
    </dgm:pt>
    <dgm:pt modelId="{405AF573-4C13-4EF3-B7BE-DD8550CF0B61}" type="parTrans" cxnId="{D799D233-1B0F-49D9-BA37-52A6CEA3191F}">
      <dgm:prSet/>
      <dgm:spPr/>
      <dgm:t>
        <a:bodyPr/>
        <a:lstStyle/>
        <a:p>
          <a:endParaRPr lang="en-US"/>
        </a:p>
      </dgm:t>
    </dgm:pt>
    <dgm:pt modelId="{792457B1-0A66-43A2-88C9-39C4280B46E8}" type="sibTrans" cxnId="{D799D233-1B0F-49D9-BA37-52A6CEA3191F}">
      <dgm:prSet/>
      <dgm:spPr/>
      <dgm:t>
        <a:bodyPr/>
        <a:lstStyle/>
        <a:p>
          <a:endParaRPr lang="en-US"/>
        </a:p>
      </dgm:t>
    </dgm:pt>
    <dgm:pt modelId="{53D1D17D-89AB-439F-9322-BC1C9D3353DE}">
      <dgm:prSet custT="1"/>
      <dgm:spPr/>
      <dgm:t>
        <a:bodyPr/>
        <a:lstStyle/>
        <a:p>
          <a:r>
            <a:rPr lang="en-US" sz="1800" b="1" dirty="0"/>
            <a:t>Hands-on methods</a:t>
          </a:r>
          <a:r>
            <a:rPr lang="en-US" sz="1800" dirty="0"/>
            <a:t> use an active approach and require trainees to be highly involved.</a:t>
          </a:r>
        </a:p>
      </dgm:t>
    </dgm:pt>
    <dgm:pt modelId="{7D9D025F-BB27-46A5-AAC5-F4DC25999F98}" type="parTrans" cxnId="{5CF5EEE2-D6D8-41FD-8321-0E178DCD42DF}">
      <dgm:prSet/>
      <dgm:spPr/>
      <dgm:t>
        <a:bodyPr/>
        <a:lstStyle/>
        <a:p>
          <a:endParaRPr lang="en-US"/>
        </a:p>
      </dgm:t>
    </dgm:pt>
    <dgm:pt modelId="{25B51F19-54A3-4036-8281-6EB3CCF0DF09}" type="sibTrans" cxnId="{5CF5EEE2-D6D8-41FD-8321-0E178DCD42DF}">
      <dgm:prSet/>
      <dgm:spPr/>
      <dgm:t>
        <a:bodyPr/>
        <a:lstStyle/>
        <a:p>
          <a:endParaRPr lang="en-US"/>
        </a:p>
      </dgm:t>
    </dgm:pt>
    <dgm:pt modelId="{D343FDFF-C97E-498B-937F-7D29D2B33D6A}">
      <dgm:prSet custT="1"/>
      <dgm:spPr/>
      <dgm:t>
        <a:bodyPr/>
        <a:lstStyle/>
        <a:p>
          <a:r>
            <a:rPr lang="en-US" sz="1800" b="1" dirty="0"/>
            <a:t>Group building methods </a:t>
          </a:r>
          <a:r>
            <a:rPr lang="en-US" sz="1800" b="0" dirty="0"/>
            <a:t>seek to </a:t>
          </a:r>
          <a:r>
            <a:rPr lang="en-US" sz="1800" dirty="0"/>
            <a:t>facilitate group development and improve group performance.</a:t>
          </a:r>
        </a:p>
      </dgm:t>
    </dgm:pt>
    <dgm:pt modelId="{062AD4C6-28E7-4F67-A263-7A163CDAB439}" type="parTrans" cxnId="{7C93EFCE-8697-42D7-A397-C93FBB13952A}">
      <dgm:prSet/>
      <dgm:spPr/>
      <dgm:t>
        <a:bodyPr/>
        <a:lstStyle/>
        <a:p>
          <a:endParaRPr lang="en-US"/>
        </a:p>
      </dgm:t>
    </dgm:pt>
    <dgm:pt modelId="{541A9AAF-DD2C-4756-8233-F080BDAF3A8C}" type="sibTrans" cxnId="{7C93EFCE-8697-42D7-A397-C93FBB13952A}">
      <dgm:prSet/>
      <dgm:spPr/>
      <dgm:t>
        <a:bodyPr/>
        <a:lstStyle/>
        <a:p>
          <a:endParaRPr lang="en-US"/>
        </a:p>
      </dgm:t>
    </dgm:pt>
    <dgm:pt modelId="{E73EA334-6839-43DE-AD80-8641C2C09CAE}">
      <dgm:prSet custT="1"/>
      <dgm:spPr/>
      <dgm:t>
        <a:bodyPr/>
        <a:lstStyle/>
        <a:p>
          <a:r>
            <a:rPr lang="en-US" sz="1800" b="1" dirty="0"/>
            <a:t>Technology-based methods</a:t>
          </a:r>
          <a:r>
            <a:rPr lang="en-US" sz="1800" dirty="0"/>
            <a:t> rely on computers or the internet to deliver instruction.</a:t>
          </a:r>
        </a:p>
      </dgm:t>
    </dgm:pt>
    <dgm:pt modelId="{4B9DA901-53FA-4B6E-A8FD-7D57C471BE55}" type="parTrans" cxnId="{898C743F-49B7-4D5B-AF33-26AB984B9443}">
      <dgm:prSet/>
      <dgm:spPr/>
      <dgm:t>
        <a:bodyPr/>
        <a:lstStyle/>
        <a:p>
          <a:endParaRPr lang="en-US"/>
        </a:p>
      </dgm:t>
    </dgm:pt>
    <dgm:pt modelId="{86872716-64E9-486E-8C48-CF8A29B6DD22}" type="sibTrans" cxnId="{898C743F-49B7-4D5B-AF33-26AB984B9443}">
      <dgm:prSet/>
      <dgm:spPr/>
      <dgm:t>
        <a:bodyPr/>
        <a:lstStyle/>
        <a:p>
          <a:endParaRPr lang="en-US"/>
        </a:p>
      </dgm:t>
    </dgm:pt>
    <dgm:pt modelId="{583D047F-6DB3-48B1-84F6-7688E5BD4239}" type="pres">
      <dgm:prSet presAssocID="{4ADA40B4-0FFE-4F84-92D1-EF952F5F8679}" presName="root" presStyleCnt="0">
        <dgm:presLayoutVars>
          <dgm:dir/>
          <dgm:resizeHandles val="exact"/>
        </dgm:presLayoutVars>
      </dgm:prSet>
      <dgm:spPr/>
    </dgm:pt>
    <dgm:pt modelId="{D26961CD-FDBC-4B18-8FDD-A4B64F7027C1}" type="pres">
      <dgm:prSet presAssocID="{081FB88C-1A8E-484C-9700-7C2142CA20AB}" presName="compNode" presStyleCnt="0"/>
      <dgm:spPr/>
    </dgm:pt>
    <dgm:pt modelId="{E11B6A57-1B86-41FF-90DF-68A9825C4D18}" type="pres">
      <dgm:prSet presAssocID="{081FB88C-1A8E-484C-9700-7C2142CA20AB}" presName="iconRect" presStyleLbl="node1" presStyleIdx="0" presStyleCnt="4" custLinFactNeighborY="-7163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CBC7B48-CF18-444A-B624-AC9C457A2155}" type="pres">
      <dgm:prSet presAssocID="{081FB88C-1A8E-484C-9700-7C2142CA20AB}" presName="spaceRect" presStyleCnt="0"/>
      <dgm:spPr/>
    </dgm:pt>
    <dgm:pt modelId="{0F8FBF12-04EB-4BB0-8517-3AFCACE56365}" type="pres">
      <dgm:prSet presAssocID="{081FB88C-1A8E-484C-9700-7C2142CA20AB}" presName="textRect" presStyleLbl="revTx" presStyleIdx="0" presStyleCnt="4" custScaleY="153939">
        <dgm:presLayoutVars>
          <dgm:chMax val="1"/>
          <dgm:chPref val="1"/>
        </dgm:presLayoutVars>
      </dgm:prSet>
      <dgm:spPr/>
    </dgm:pt>
    <dgm:pt modelId="{4EA943F2-C9B8-4F14-9B78-2D7DD1ABDABF}" type="pres">
      <dgm:prSet presAssocID="{792457B1-0A66-43A2-88C9-39C4280B46E8}" presName="sibTrans" presStyleCnt="0"/>
      <dgm:spPr/>
    </dgm:pt>
    <dgm:pt modelId="{D46DE5E1-E2EB-40EC-8750-C90BF2C0DA76}" type="pres">
      <dgm:prSet presAssocID="{53D1D17D-89AB-439F-9322-BC1C9D3353DE}" presName="compNode" presStyleCnt="0"/>
      <dgm:spPr/>
    </dgm:pt>
    <dgm:pt modelId="{C44DB82A-BA4C-4C65-B88E-5AFBD337BA4F}" type="pres">
      <dgm:prSet presAssocID="{53D1D17D-89AB-439F-9322-BC1C9D3353DE}" presName="iconRect" presStyleLbl="node1" presStyleIdx="1" presStyleCnt="4" custLinFactNeighborY="-7163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 with solid fill"/>
        </a:ext>
      </dgm:extLst>
    </dgm:pt>
    <dgm:pt modelId="{057CDCAD-39BC-4AB1-8961-49C953B72BFD}" type="pres">
      <dgm:prSet presAssocID="{53D1D17D-89AB-439F-9322-BC1C9D3353DE}" presName="spaceRect" presStyleCnt="0"/>
      <dgm:spPr/>
    </dgm:pt>
    <dgm:pt modelId="{69AED857-9907-4F3D-82A3-5A554285B01B}" type="pres">
      <dgm:prSet presAssocID="{53D1D17D-89AB-439F-9322-BC1C9D3353DE}" presName="textRect" presStyleLbl="revTx" presStyleIdx="1" presStyleCnt="4" custScaleY="153939">
        <dgm:presLayoutVars>
          <dgm:chMax val="1"/>
          <dgm:chPref val="1"/>
        </dgm:presLayoutVars>
      </dgm:prSet>
      <dgm:spPr/>
    </dgm:pt>
    <dgm:pt modelId="{BFE7D77A-3F6F-4034-8048-C9C91D95ED47}" type="pres">
      <dgm:prSet presAssocID="{25B51F19-54A3-4036-8281-6EB3CCF0DF09}" presName="sibTrans" presStyleCnt="0"/>
      <dgm:spPr/>
    </dgm:pt>
    <dgm:pt modelId="{F200CB0C-F8CB-464A-AF75-E76AEE6C0807}" type="pres">
      <dgm:prSet presAssocID="{D343FDFF-C97E-498B-937F-7D29D2B33D6A}" presName="compNode" presStyleCnt="0"/>
      <dgm:spPr/>
    </dgm:pt>
    <dgm:pt modelId="{7411A11B-386D-40BC-9857-255F3B3E8392}" type="pres">
      <dgm:prSet presAssocID="{D343FDFF-C97E-498B-937F-7D29D2B33D6A}" presName="iconRect" presStyleLbl="node1" presStyleIdx="2" presStyleCnt="4" custLinFactNeighborY="-7163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 with solid fill"/>
        </a:ext>
      </dgm:extLst>
    </dgm:pt>
    <dgm:pt modelId="{6BCE5ABC-17EA-4C81-98CB-CA7B945DD0EA}" type="pres">
      <dgm:prSet presAssocID="{D343FDFF-C97E-498B-937F-7D29D2B33D6A}" presName="spaceRect" presStyleCnt="0"/>
      <dgm:spPr/>
    </dgm:pt>
    <dgm:pt modelId="{6698A801-727A-41D9-9FFF-5712C854F533}" type="pres">
      <dgm:prSet presAssocID="{D343FDFF-C97E-498B-937F-7D29D2B33D6A}" presName="textRect" presStyleLbl="revTx" presStyleIdx="2" presStyleCnt="4" custScaleY="153939">
        <dgm:presLayoutVars>
          <dgm:chMax val="1"/>
          <dgm:chPref val="1"/>
        </dgm:presLayoutVars>
      </dgm:prSet>
      <dgm:spPr/>
    </dgm:pt>
    <dgm:pt modelId="{EBA337F2-6976-4256-BD15-2E02A2059C21}" type="pres">
      <dgm:prSet presAssocID="{541A9AAF-DD2C-4756-8233-F080BDAF3A8C}" presName="sibTrans" presStyleCnt="0"/>
      <dgm:spPr/>
    </dgm:pt>
    <dgm:pt modelId="{92DE4AC0-7F49-4847-AE69-9830E07151BB}" type="pres">
      <dgm:prSet presAssocID="{E73EA334-6839-43DE-AD80-8641C2C09CAE}" presName="compNode" presStyleCnt="0"/>
      <dgm:spPr/>
    </dgm:pt>
    <dgm:pt modelId="{25BDD2AA-2F5E-4C7D-B380-5B3AE72FA337}" type="pres">
      <dgm:prSet presAssocID="{E73EA334-6839-43DE-AD80-8641C2C09CAE}" presName="iconRect" presStyleLbl="node1" presStyleIdx="3" presStyleCnt="4" custLinFactNeighborY="-71638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line meeting with solid fill"/>
        </a:ext>
      </dgm:extLst>
    </dgm:pt>
    <dgm:pt modelId="{98AF6EFC-BF59-441C-AF45-810D76546114}" type="pres">
      <dgm:prSet presAssocID="{E73EA334-6839-43DE-AD80-8641C2C09CAE}" presName="spaceRect" presStyleCnt="0"/>
      <dgm:spPr/>
    </dgm:pt>
    <dgm:pt modelId="{F300D9C2-1594-4BEE-9914-A24CDDF8368D}" type="pres">
      <dgm:prSet presAssocID="{E73EA334-6839-43DE-AD80-8641C2C09CAE}" presName="textRect" presStyleLbl="revTx" presStyleIdx="3" presStyleCnt="4" custScaleY="153939">
        <dgm:presLayoutVars>
          <dgm:chMax val="1"/>
          <dgm:chPref val="1"/>
        </dgm:presLayoutVars>
      </dgm:prSet>
      <dgm:spPr/>
    </dgm:pt>
  </dgm:ptLst>
  <dgm:cxnLst>
    <dgm:cxn modelId="{3E2C240C-17E2-4B2B-BD0B-B1C802E2507F}" type="presOf" srcId="{E73EA334-6839-43DE-AD80-8641C2C09CAE}" destId="{F300D9C2-1594-4BEE-9914-A24CDDF8368D}" srcOrd="0" destOrd="0" presId="urn:microsoft.com/office/officeart/2018/2/layout/IconLabelList"/>
    <dgm:cxn modelId="{D799D233-1B0F-49D9-BA37-52A6CEA3191F}" srcId="{4ADA40B4-0FFE-4F84-92D1-EF952F5F8679}" destId="{081FB88C-1A8E-484C-9700-7C2142CA20AB}" srcOrd="0" destOrd="0" parTransId="{405AF573-4C13-4EF3-B7BE-DD8550CF0B61}" sibTransId="{792457B1-0A66-43A2-88C9-39C4280B46E8}"/>
    <dgm:cxn modelId="{898C743F-49B7-4D5B-AF33-26AB984B9443}" srcId="{4ADA40B4-0FFE-4F84-92D1-EF952F5F8679}" destId="{E73EA334-6839-43DE-AD80-8641C2C09CAE}" srcOrd="3" destOrd="0" parTransId="{4B9DA901-53FA-4B6E-A8FD-7D57C471BE55}" sibTransId="{86872716-64E9-486E-8C48-CF8A29B6DD22}"/>
    <dgm:cxn modelId="{384E8F40-0055-468D-A397-96D63FF32FC5}" type="presOf" srcId="{4ADA40B4-0FFE-4F84-92D1-EF952F5F8679}" destId="{583D047F-6DB3-48B1-84F6-7688E5BD4239}" srcOrd="0" destOrd="0" presId="urn:microsoft.com/office/officeart/2018/2/layout/IconLabelList"/>
    <dgm:cxn modelId="{5826D075-DF5D-43CD-B7C5-C1FEAD3CEFBF}" type="presOf" srcId="{53D1D17D-89AB-439F-9322-BC1C9D3353DE}" destId="{69AED857-9907-4F3D-82A3-5A554285B01B}" srcOrd="0" destOrd="0" presId="urn:microsoft.com/office/officeart/2018/2/layout/IconLabelList"/>
    <dgm:cxn modelId="{25351978-ED1F-4546-A810-CBFDC00F0064}" type="presOf" srcId="{081FB88C-1A8E-484C-9700-7C2142CA20AB}" destId="{0F8FBF12-04EB-4BB0-8517-3AFCACE56365}" srcOrd="0" destOrd="0" presId="urn:microsoft.com/office/officeart/2018/2/layout/IconLabelList"/>
    <dgm:cxn modelId="{7C93EFCE-8697-42D7-A397-C93FBB13952A}" srcId="{4ADA40B4-0FFE-4F84-92D1-EF952F5F8679}" destId="{D343FDFF-C97E-498B-937F-7D29D2B33D6A}" srcOrd="2" destOrd="0" parTransId="{062AD4C6-28E7-4F67-A263-7A163CDAB439}" sibTransId="{541A9AAF-DD2C-4756-8233-F080BDAF3A8C}"/>
    <dgm:cxn modelId="{5CF5EEE2-D6D8-41FD-8321-0E178DCD42DF}" srcId="{4ADA40B4-0FFE-4F84-92D1-EF952F5F8679}" destId="{53D1D17D-89AB-439F-9322-BC1C9D3353DE}" srcOrd="1" destOrd="0" parTransId="{7D9D025F-BB27-46A5-AAC5-F4DC25999F98}" sibTransId="{25B51F19-54A3-4036-8281-6EB3CCF0DF09}"/>
    <dgm:cxn modelId="{A12A83F7-0960-4097-A9C5-B973F711CFC2}" type="presOf" srcId="{D343FDFF-C97E-498B-937F-7D29D2B33D6A}" destId="{6698A801-727A-41D9-9FFF-5712C854F533}" srcOrd="0" destOrd="0" presId="urn:microsoft.com/office/officeart/2018/2/layout/IconLabelList"/>
    <dgm:cxn modelId="{FB79BA83-FD7E-4953-8AD2-8764506E5802}" type="presParOf" srcId="{583D047F-6DB3-48B1-84F6-7688E5BD4239}" destId="{D26961CD-FDBC-4B18-8FDD-A4B64F7027C1}" srcOrd="0" destOrd="0" presId="urn:microsoft.com/office/officeart/2018/2/layout/IconLabelList"/>
    <dgm:cxn modelId="{17FF8594-9CE1-4F68-95BD-5F6097C9FC4B}" type="presParOf" srcId="{D26961CD-FDBC-4B18-8FDD-A4B64F7027C1}" destId="{E11B6A57-1B86-41FF-90DF-68A9825C4D18}" srcOrd="0" destOrd="0" presId="urn:microsoft.com/office/officeart/2018/2/layout/IconLabelList"/>
    <dgm:cxn modelId="{425412F6-F457-4E22-97C5-96691356606C}" type="presParOf" srcId="{D26961CD-FDBC-4B18-8FDD-A4B64F7027C1}" destId="{5CBC7B48-CF18-444A-B624-AC9C457A2155}" srcOrd="1" destOrd="0" presId="urn:microsoft.com/office/officeart/2018/2/layout/IconLabelList"/>
    <dgm:cxn modelId="{095B8428-A47F-48EA-BC28-9EDE73CA6F51}" type="presParOf" srcId="{D26961CD-FDBC-4B18-8FDD-A4B64F7027C1}" destId="{0F8FBF12-04EB-4BB0-8517-3AFCACE56365}" srcOrd="2" destOrd="0" presId="urn:microsoft.com/office/officeart/2018/2/layout/IconLabelList"/>
    <dgm:cxn modelId="{2C84346C-C98F-4E64-9870-C88F9CADC9CA}" type="presParOf" srcId="{583D047F-6DB3-48B1-84F6-7688E5BD4239}" destId="{4EA943F2-C9B8-4F14-9B78-2D7DD1ABDABF}" srcOrd="1" destOrd="0" presId="urn:microsoft.com/office/officeart/2018/2/layout/IconLabelList"/>
    <dgm:cxn modelId="{51C02CF3-EC32-432F-BA02-8907474D33B5}" type="presParOf" srcId="{583D047F-6DB3-48B1-84F6-7688E5BD4239}" destId="{D46DE5E1-E2EB-40EC-8750-C90BF2C0DA76}" srcOrd="2" destOrd="0" presId="urn:microsoft.com/office/officeart/2018/2/layout/IconLabelList"/>
    <dgm:cxn modelId="{28695EA2-7C92-4860-B641-C316EE032F9B}" type="presParOf" srcId="{D46DE5E1-E2EB-40EC-8750-C90BF2C0DA76}" destId="{C44DB82A-BA4C-4C65-B88E-5AFBD337BA4F}" srcOrd="0" destOrd="0" presId="urn:microsoft.com/office/officeart/2018/2/layout/IconLabelList"/>
    <dgm:cxn modelId="{0A6E6845-9137-4DCF-8AD1-228CBEC2658D}" type="presParOf" srcId="{D46DE5E1-E2EB-40EC-8750-C90BF2C0DA76}" destId="{057CDCAD-39BC-4AB1-8961-49C953B72BFD}" srcOrd="1" destOrd="0" presId="urn:microsoft.com/office/officeart/2018/2/layout/IconLabelList"/>
    <dgm:cxn modelId="{0A66B304-160B-4B8A-A4DD-BF1E1260BF5D}" type="presParOf" srcId="{D46DE5E1-E2EB-40EC-8750-C90BF2C0DA76}" destId="{69AED857-9907-4F3D-82A3-5A554285B01B}" srcOrd="2" destOrd="0" presId="urn:microsoft.com/office/officeart/2018/2/layout/IconLabelList"/>
    <dgm:cxn modelId="{2ACE3EB2-E400-40D6-A952-43EE614C2D33}" type="presParOf" srcId="{583D047F-6DB3-48B1-84F6-7688E5BD4239}" destId="{BFE7D77A-3F6F-4034-8048-C9C91D95ED47}" srcOrd="3" destOrd="0" presId="urn:microsoft.com/office/officeart/2018/2/layout/IconLabelList"/>
    <dgm:cxn modelId="{69E3B74D-517B-45E9-BB30-D1F54EC96595}" type="presParOf" srcId="{583D047F-6DB3-48B1-84F6-7688E5BD4239}" destId="{F200CB0C-F8CB-464A-AF75-E76AEE6C0807}" srcOrd="4" destOrd="0" presId="urn:microsoft.com/office/officeart/2018/2/layout/IconLabelList"/>
    <dgm:cxn modelId="{D80BDAA5-0549-42EB-B7C9-06945E5520BC}" type="presParOf" srcId="{F200CB0C-F8CB-464A-AF75-E76AEE6C0807}" destId="{7411A11B-386D-40BC-9857-255F3B3E8392}" srcOrd="0" destOrd="0" presId="urn:microsoft.com/office/officeart/2018/2/layout/IconLabelList"/>
    <dgm:cxn modelId="{129BC6C7-5D7A-4385-BB10-3BA6B44DEA38}" type="presParOf" srcId="{F200CB0C-F8CB-464A-AF75-E76AEE6C0807}" destId="{6BCE5ABC-17EA-4C81-98CB-CA7B945DD0EA}" srcOrd="1" destOrd="0" presId="urn:microsoft.com/office/officeart/2018/2/layout/IconLabelList"/>
    <dgm:cxn modelId="{B510E4D8-623B-4C30-A7F4-886981496A49}" type="presParOf" srcId="{F200CB0C-F8CB-464A-AF75-E76AEE6C0807}" destId="{6698A801-727A-41D9-9FFF-5712C854F533}" srcOrd="2" destOrd="0" presId="urn:microsoft.com/office/officeart/2018/2/layout/IconLabelList"/>
    <dgm:cxn modelId="{9656A825-8594-4751-A8C8-9BAA6255D75D}" type="presParOf" srcId="{583D047F-6DB3-48B1-84F6-7688E5BD4239}" destId="{EBA337F2-6976-4256-BD15-2E02A2059C21}" srcOrd="5" destOrd="0" presId="urn:microsoft.com/office/officeart/2018/2/layout/IconLabelList"/>
    <dgm:cxn modelId="{6142B0AB-3935-437A-BC69-51ACB7F1EBF0}" type="presParOf" srcId="{583D047F-6DB3-48B1-84F6-7688E5BD4239}" destId="{92DE4AC0-7F49-4847-AE69-9830E07151BB}" srcOrd="6" destOrd="0" presId="urn:microsoft.com/office/officeart/2018/2/layout/IconLabelList"/>
    <dgm:cxn modelId="{8C887231-4D0E-46FB-9441-A030A8410E88}" type="presParOf" srcId="{92DE4AC0-7F49-4847-AE69-9830E07151BB}" destId="{25BDD2AA-2F5E-4C7D-B380-5B3AE72FA337}" srcOrd="0" destOrd="0" presId="urn:microsoft.com/office/officeart/2018/2/layout/IconLabelList"/>
    <dgm:cxn modelId="{783D58B2-C725-4B08-BB07-BA845850BFA2}" type="presParOf" srcId="{92DE4AC0-7F49-4847-AE69-9830E07151BB}" destId="{98AF6EFC-BF59-441C-AF45-810D76546114}" srcOrd="1" destOrd="0" presId="urn:microsoft.com/office/officeart/2018/2/layout/IconLabelList"/>
    <dgm:cxn modelId="{49C1C538-43DA-4F25-A631-5D12E98081E4}" type="presParOf" srcId="{92DE4AC0-7F49-4847-AE69-9830E07151BB}" destId="{F300D9C2-1594-4BEE-9914-A24CDDF8368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B6A57-1B86-41FF-90DF-68A9825C4D18}">
      <dsp:nvSpPr>
        <dsp:cNvPr id="0" name=""/>
        <dsp:cNvSpPr/>
      </dsp:nvSpPr>
      <dsp:spPr>
        <a:xfrm>
          <a:off x="1167007" y="618619"/>
          <a:ext cx="933463" cy="9334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FBF12-04EB-4BB0-8517-3AFCACE56365}">
      <dsp:nvSpPr>
        <dsp:cNvPr id="0" name=""/>
        <dsp:cNvSpPr/>
      </dsp:nvSpPr>
      <dsp:spPr>
        <a:xfrm>
          <a:off x="596557" y="2247752"/>
          <a:ext cx="2074362" cy="227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Presentation methods </a:t>
          </a:r>
          <a:r>
            <a:rPr lang="en-US" sz="1800" kern="1200" dirty="0"/>
            <a:t>are those in which trainees passively learn information.</a:t>
          </a:r>
        </a:p>
      </dsp:txBody>
      <dsp:txXfrm>
        <a:off x="596557" y="2247752"/>
        <a:ext cx="2074362" cy="2279499"/>
      </dsp:txXfrm>
    </dsp:sp>
    <dsp:sp modelId="{C44DB82A-BA4C-4C65-B88E-5AFBD337BA4F}">
      <dsp:nvSpPr>
        <dsp:cNvPr id="0" name=""/>
        <dsp:cNvSpPr/>
      </dsp:nvSpPr>
      <dsp:spPr>
        <a:xfrm>
          <a:off x="3604383" y="618619"/>
          <a:ext cx="933463" cy="9334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ED857-9907-4F3D-82A3-5A554285B01B}">
      <dsp:nvSpPr>
        <dsp:cNvPr id="0" name=""/>
        <dsp:cNvSpPr/>
      </dsp:nvSpPr>
      <dsp:spPr>
        <a:xfrm>
          <a:off x="3033934" y="2247752"/>
          <a:ext cx="2074362" cy="227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Hands-on methods</a:t>
          </a:r>
          <a:r>
            <a:rPr lang="en-US" sz="1800" kern="1200" dirty="0"/>
            <a:t> use an active approach and require trainees to be highly involved.</a:t>
          </a:r>
        </a:p>
      </dsp:txBody>
      <dsp:txXfrm>
        <a:off x="3033934" y="2247752"/>
        <a:ext cx="2074362" cy="2279499"/>
      </dsp:txXfrm>
    </dsp:sp>
    <dsp:sp modelId="{7411A11B-386D-40BC-9857-255F3B3E8392}">
      <dsp:nvSpPr>
        <dsp:cNvPr id="0" name=""/>
        <dsp:cNvSpPr/>
      </dsp:nvSpPr>
      <dsp:spPr>
        <a:xfrm>
          <a:off x="6041759" y="618619"/>
          <a:ext cx="933463" cy="9334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8A801-727A-41D9-9FFF-5712C854F533}">
      <dsp:nvSpPr>
        <dsp:cNvPr id="0" name=""/>
        <dsp:cNvSpPr/>
      </dsp:nvSpPr>
      <dsp:spPr>
        <a:xfrm>
          <a:off x="5471310" y="2247752"/>
          <a:ext cx="2074362" cy="227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Group building methods </a:t>
          </a:r>
          <a:r>
            <a:rPr lang="en-US" sz="1800" b="0" kern="1200" dirty="0"/>
            <a:t>seek to </a:t>
          </a:r>
          <a:r>
            <a:rPr lang="en-US" sz="1800" kern="1200" dirty="0"/>
            <a:t>facilitate group development and improve group performance.</a:t>
          </a:r>
        </a:p>
      </dsp:txBody>
      <dsp:txXfrm>
        <a:off x="5471310" y="2247752"/>
        <a:ext cx="2074362" cy="2279499"/>
      </dsp:txXfrm>
    </dsp:sp>
    <dsp:sp modelId="{25BDD2AA-2F5E-4C7D-B380-5B3AE72FA337}">
      <dsp:nvSpPr>
        <dsp:cNvPr id="0" name=""/>
        <dsp:cNvSpPr/>
      </dsp:nvSpPr>
      <dsp:spPr>
        <a:xfrm>
          <a:off x="8479136" y="618619"/>
          <a:ext cx="933463" cy="9334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0D9C2-1594-4BEE-9914-A24CDDF8368D}">
      <dsp:nvSpPr>
        <dsp:cNvPr id="0" name=""/>
        <dsp:cNvSpPr/>
      </dsp:nvSpPr>
      <dsp:spPr>
        <a:xfrm>
          <a:off x="7908686" y="2247752"/>
          <a:ext cx="2074362" cy="227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Technology-based methods</a:t>
          </a:r>
          <a:r>
            <a:rPr lang="en-US" sz="1800" kern="1200" dirty="0"/>
            <a:t> rely on computers or the internet to deliver instruction.</a:t>
          </a:r>
        </a:p>
      </dsp:txBody>
      <dsp:txXfrm>
        <a:off x="7908686" y="2247752"/>
        <a:ext cx="2074362" cy="2279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26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26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25550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0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Training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15C548-7118-485C-9F94-632AA13D3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05D9A16-BB91-4097-BD0B-3B994C03A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4672" y="4281677"/>
            <a:ext cx="10579607" cy="1771275"/>
            <a:chOff x="804672" y="3893141"/>
            <a:chExt cx="10579607" cy="1771275"/>
          </a:xfrm>
          <a:solidFill>
            <a:schemeClr val="tx2"/>
          </a:solidFill>
        </p:grpSpPr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E4EAE09B-33C0-47CA-8856-8A266114D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865A29A-C0EC-40AE-951A-1C7AFEFB0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672" y="3893141"/>
              <a:ext cx="10579607" cy="14202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7DAEDF2-F447-41AB-A249-6C92B667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4368773"/>
            <a:ext cx="10417231" cy="12503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Categories of Training Methods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BB14BB-0609-4BB5-952C-D861FE86F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713656"/>
              </p:ext>
            </p:extLst>
          </p:nvPr>
        </p:nvGraphicFramePr>
        <p:xfrm>
          <a:off x="804672" y="94897"/>
          <a:ext cx="10579607" cy="581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12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08B053-EFA5-4453-A548-48456C4B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457200"/>
            <a:ext cx="6173563" cy="1527046"/>
          </a:xfrm>
          <a:custGeom>
            <a:avLst/>
            <a:gdLst>
              <a:gd name="connsiteX0" fmla="*/ 0 w 6173563"/>
              <a:gd name="connsiteY0" fmla="*/ 0 h 1527046"/>
              <a:gd name="connsiteX1" fmla="*/ 562480 w 6173563"/>
              <a:gd name="connsiteY1" fmla="*/ 0 h 1527046"/>
              <a:gd name="connsiteX2" fmla="*/ 1248432 w 6173563"/>
              <a:gd name="connsiteY2" fmla="*/ 0 h 1527046"/>
              <a:gd name="connsiteX3" fmla="*/ 1749176 w 6173563"/>
              <a:gd name="connsiteY3" fmla="*/ 0 h 1527046"/>
              <a:gd name="connsiteX4" fmla="*/ 2558599 w 6173563"/>
              <a:gd name="connsiteY4" fmla="*/ 0 h 1527046"/>
              <a:gd name="connsiteX5" fmla="*/ 3368022 w 6173563"/>
              <a:gd name="connsiteY5" fmla="*/ 0 h 1527046"/>
              <a:gd name="connsiteX6" fmla="*/ 3930502 w 6173563"/>
              <a:gd name="connsiteY6" fmla="*/ 0 h 1527046"/>
              <a:gd name="connsiteX7" fmla="*/ 4616453 w 6173563"/>
              <a:gd name="connsiteY7" fmla="*/ 0 h 1527046"/>
              <a:gd name="connsiteX8" fmla="*/ 5425876 w 6173563"/>
              <a:gd name="connsiteY8" fmla="*/ 0 h 1527046"/>
              <a:gd name="connsiteX9" fmla="*/ 6173563 w 6173563"/>
              <a:gd name="connsiteY9" fmla="*/ 0 h 1527046"/>
              <a:gd name="connsiteX10" fmla="*/ 6173563 w 6173563"/>
              <a:gd name="connsiteY10" fmla="*/ 478474 h 1527046"/>
              <a:gd name="connsiteX11" fmla="*/ 6173563 w 6173563"/>
              <a:gd name="connsiteY11" fmla="*/ 987490 h 1527046"/>
              <a:gd name="connsiteX12" fmla="*/ 6173563 w 6173563"/>
              <a:gd name="connsiteY12" fmla="*/ 1527046 h 1527046"/>
              <a:gd name="connsiteX13" fmla="*/ 5672818 w 6173563"/>
              <a:gd name="connsiteY13" fmla="*/ 1527046 h 1527046"/>
              <a:gd name="connsiteX14" fmla="*/ 5172074 w 6173563"/>
              <a:gd name="connsiteY14" fmla="*/ 1527046 h 1527046"/>
              <a:gd name="connsiteX15" fmla="*/ 4486122 w 6173563"/>
              <a:gd name="connsiteY15" fmla="*/ 1527046 h 1527046"/>
              <a:gd name="connsiteX16" fmla="*/ 3676700 w 6173563"/>
              <a:gd name="connsiteY16" fmla="*/ 1527046 h 1527046"/>
              <a:gd name="connsiteX17" fmla="*/ 2990748 w 6173563"/>
              <a:gd name="connsiteY17" fmla="*/ 1527046 h 1527046"/>
              <a:gd name="connsiteX18" fmla="*/ 2181326 w 6173563"/>
              <a:gd name="connsiteY18" fmla="*/ 1527046 h 1527046"/>
              <a:gd name="connsiteX19" fmla="*/ 1371903 w 6173563"/>
              <a:gd name="connsiteY19" fmla="*/ 1527046 h 1527046"/>
              <a:gd name="connsiteX20" fmla="*/ 624216 w 6173563"/>
              <a:gd name="connsiteY20" fmla="*/ 1527046 h 1527046"/>
              <a:gd name="connsiteX21" fmla="*/ 0 w 6173563"/>
              <a:gd name="connsiteY21" fmla="*/ 1527046 h 1527046"/>
              <a:gd name="connsiteX22" fmla="*/ 0 w 6173563"/>
              <a:gd name="connsiteY22" fmla="*/ 1063842 h 1527046"/>
              <a:gd name="connsiteX23" fmla="*/ 0 w 6173563"/>
              <a:gd name="connsiteY23" fmla="*/ 554827 h 1527046"/>
              <a:gd name="connsiteX24" fmla="*/ 0 w 6173563"/>
              <a:gd name="connsiteY24" fmla="*/ 0 h 1527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173563" h="1527046" fill="none" extrusionOk="0">
                <a:moveTo>
                  <a:pt x="0" y="0"/>
                </a:moveTo>
                <a:cubicBezTo>
                  <a:pt x="140885" y="21508"/>
                  <a:pt x="334885" y="-17938"/>
                  <a:pt x="562480" y="0"/>
                </a:cubicBezTo>
                <a:cubicBezTo>
                  <a:pt x="790075" y="17938"/>
                  <a:pt x="1105378" y="-19317"/>
                  <a:pt x="1248432" y="0"/>
                </a:cubicBezTo>
                <a:cubicBezTo>
                  <a:pt x="1391486" y="19317"/>
                  <a:pt x="1598000" y="-408"/>
                  <a:pt x="1749176" y="0"/>
                </a:cubicBezTo>
                <a:cubicBezTo>
                  <a:pt x="1900352" y="408"/>
                  <a:pt x="2349607" y="-13004"/>
                  <a:pt x="2558599" y="0"/>
                </a:cubicBezTo>
                <a:cubicBezTo>
                  <a:pt x="2767591" y="13004"/>
                  <a:pt x="3199687" y="13500"/>
                  <a:pt x="3368022" y="0"/>
                </a:cubicBezTo>
                <a:cubicBezTo>
                  <a:pt x="3536357" y="-13500"/>
                  <a:pt x="3732555" y="-15333"/>
                  <a:pt x="3930502" y="0"/>
                </a:cubicBezTo>
                <a:cubicBezTo>
                  <a:pt x="4128449" y="15333"/>
                  <a:pt x="4319008" y="12744"/>
                  <a:pt x="4616453" y="0"/>
                </a:cubicBezTo>
                <a:cubicBezTo>
                  <a:pt x="4913898" y="-12744"/>
                  <a:pt x="5073708" y="21582"/>
                  <a:pt x="5425876" y="0"/>
                </a:cubicBezTo>
                <a:cubicBezTo>
                  <a:pt x="5778044" y="-21582"/>
                  <a:pt x="5933593" y="30052"/>
                  <a:pt x="6173563" y="0"/>
                </a:cubicBezTo>
                <a:cubicBezTo>
                  <a:pt x="6168225" y="207929"/>
                  <a:pt x="6164146" y="308570"/>
                  <a:pt x="6173563" y="478474"/>
                </a:cubicBezTo>
                <a:cubicBezTo>
                  <a:pt x="6182980" y="648378"/>
                  <a:pt x="6163019" y="736740"/>
                  <a:pt x="6173563" y="987490"/>
                </a:cubicBezTo>
                <a:cubicBezTo>
                  <a:pt x="6184107" y="1238240"/>
                  <a:pt x="6174488" y="1359099"/>
                  <a:pt x="6173563" y="1527046"/>
                </a:cubicBezTo>
                <a:cubicBezTo>
                  <a:pt x="6064811" y="1517211"/>
                  <a:pt x="5858497" y="1531171"/>
                  <a:pt x="5672818" y="1527046"/>
                </a:cubicBezTo>
                <a:cubicBezTo>
                  <a:pt x="5487139" y="1522921"/>
                  <a:pt x="5327730" y="1543008"/>
                  <a:pt x="5172074" y="1527046"/>
                </a:cubicBezTo>
                <a:cubicBezTo>
                  <a:pt x="5016418" y="1511084"/>
                  <a:pt x="4775443" y="1531338"/>
                  <a:pt x="4486122" y="1527046"/>
                </a:cubicBezTo>
                <a:cubicBezTo>
                  <a:pt x="4196801" y="1522754"/>
                  <a:pt x="3960769" y="1562389"/>
                  <a:pt x="3676700" y="1527046"/>
                </a:cubicBezTo>
                <a:cubicBezTo>
                  <a:pt x="3392631" y="1491703"/>
                  <a:pt x="3328393" y="1517369"/>
                  <a:pt x="2990748" y="1527046"/>
                </a:cubicBezTo>
                <a:cubicBezTo>
                  <a:pt x="2653103" y="1536723"/>
                  <a:pt x="2419643" y="1515854"/>
                  <a:pt x="2181326" y="1527046"/>
                </a:cubicBezTo>
                <a:cubicBezTo>
                  <a:pt x="1943009" y="1538238"/>
                  <a:pt x="1585781" y="1556746"/>
                  <a:pt x="1371903" y="1527046"/>
                </a:cubicBezTo>
                <a:cubicBezTo>
                  <a:pt x="1158025" y="1497346"/>
                  <a:pt x="927211" y="1523573"/>
                  <a:pt x="624216" y="1527046"/>
                </a:cubicBezTo>
                <a:cubicBezTo>
                  <a:pt x="321221" y="1530519"/>
                  <a:pt x="226287" y="1510529"/>
                  <a:pt x="0" y="1527046"/>
                </a:cubicBezTo>
                <a:cubicBezTo>
                  <a:pt x="-21450" y="1408369"/>
                  <a:pt x="9005" y="1288872"/>
                  <a:pt x="0" y="1063842"/>
                </a:cubicBezTo>
                <a:cubicBezTo>
                  <a:pt x="-9005" y="838812"/>
                  <a:pt x="24262" y="720313"/>
                  <a:pt x="0" y="554827"/>
                </a:cubicBezTo>
                <a:cubicBezTo>
                  <a:pt x="-24262" y="389341"/>
                  <a:pt x="6468" y="261680"/>
                  <a:pt x="0" y="0"/>
                </a:cubicBezTo>
                <a:close/>
              </a:path>
              <a:path w="6173563" h="1527046" stroke="0" extrusionOk="0">
                <a:moveTo>
                  <a:pt x="0" y="0"/>
                </a:moveTo>
                <a:cubicBezTo>
                  <a:pt x="258401" y="15376"/>
                  <a:pt x="423824" y="25813"/>
                  <a:pt x="624216" y="0"/>
                </a:cubicBezTo>
                <a:cubicBezTo>
                  <a:pt x="824608" y="-25813"/>
                  <a:pt x="941044" y="-19581"/>
                  <a:pt x="1124960" y="0"/>
                </a:cubicBezTo>
                <a:cubicBezTo>
                  <a:pt x="1308876" y="19581"/>
                  <a:pt x="1647774" y="-14363"/>
                  <a:pt x="1872647" y="0"/>
                </a:cubicBezTo>
                <a:cubicBezTo>
                  <a:pt x="2097520" y="14363"/>
                  <a:pt x="2317191" y="-4114"/>
                  <a:pt x="2435128" y="0"/>
                </a:cubicBezTo>
                <a:cubicBezTo>
                  <a:pt x="2553065" y="4114"/>
                  <a:pt x="2812886" y="-20816"/>
                  <a:pt x="3182815" y="0"/>
                </a:cubicBezTo>
                <a:cubicBezTo>
                  <a:pt x="3552744" y="20816"/>
                  <a:pt x="3551864" y="-10852"/>
                  <a:pt x="3868766" y="0"/>
                </a:cubicBezTo>
                <a:cubicBezTo>
                  <a:pt x="4185668" y="10852"/>
                  <a:pt x="4308539" y="3001"/>
                  <a:pt x="4431246" y="0"/>
                </a:cubicBezTo>
                <a:cubicBezTo>
                  <a:pt x="4553953" y="-3001"/>
                  <a:pt x="4910469" y="14331"/>
                  <a:pt x="5117198" y="0"/>
                </a:cubicBezTo>
                <a:cubicBezTo>
                  <a:pt x="5323927" y="-14331"/>
                  <a:pt x="5781768" y="25551"/>
                  <a:pt x="6173563" y="0"/>
                </a:cubicBezTo>
                <a:cubicBezTo>
                  <a:pt x="6184231" y="150240"/>
                  <a:pt x="6191716" y="321857"/>
                  <a:pt x="6173563" y="478474"/>
                </a:cubicBezTo>
                <a:cubicBezTo>
                  <a:pt x="6155410" y="635091"/>
                  <a:pt x="6187635" y="820796"/>
                  <a:pt x="6173563" y="1002760"/>
                </a:cubicBezTo>
                <a:cubicBezTo>
                  <a:pt x="6159491" y="1184724"/>
                  <a:pt x="6184903" y="1299520"/>
                  <a:pt x="6173563" y="1527046"/>
                </a:cubicBezTo>
                <a:cubicBezTo>
                  <a:pt x="5956348" y="1554553"/>
                  <a:pt x="5726090" y="1497345"/>
                  <a:pt x="5549347" y="1527046"/>
                </a:cubicBezTo>
                <a:cubicBezTo>
                  <a:pt x="5372604" y="1556747"/>
                  <a:pt x="5205132" y="1538165"/>
                  <a:pt x="4986867" y="1527046"/>
                </a:cubicBezTo>
                <a:cubicBezTo>
                  <a:pt x="4768602" y="1515927"/>
                  <a:pt x="4608982" y="1560139"/>
                  <a:pt x="4300916" y="1527046"/>
                </a:cubicBezTo>
                <a:cubicBezTo>
                  <a:pt x="3992850" y="1493953"/>
                  <a:pt x="3811884" y="1534139"/>
                  <a:pt x="3614964" y="1527046"/>
                </a:cubicBezTo>
                <a:cubicBezTo>
                  <a:pt x="3418044" y="1519953"/>
                  <a:pt x="3185353" y="1502913"/>
                  <a:pt x="2867277" y="1527046"/>
                </a:cubicBezTo>
                <a:cubicBezTo>
                  <a:pt x="2549201" y="1551179"/>
                  <a:pt x="2547634" y="1519284"/>
                  <a:pt x="2243061" y="1527046"/>
                </a:cubicBezTo>
                <a:cubicBezTo>
                  <a:pt x="1938488" y="1534808"/>
                  <a:pt x="1810666" y="1506853"/>
                  <a:pt x="1495374" y="1527046"/>
                </a:cubicBezTo>
                <a:cubicBezTo>
                  <a:pt x="1180082" y="1547239"/>
                  <a:pt x="1060949" y="1501094"/>
                  <a:pt x="747687" y="1527046"/>
                </a:cubicBezTo>
                <a:cubicBezTo>
                  <a:pt x="434425" y="1552998"/>
                  <a:pt x="273592" y="1529892"/>
                  <a:pt x="0" y="1527046"/>
                </a:cubicBezTo>
                <a:cubicBezTo>
                  <a:pt x="-19312" y="1358426"/>
                  <a:pt x="16315" y="1231542"/>
                  <a:pt x="0" y="1048572"/>
                </a:cubicBezTo>
                <a:cubicBezTo>
                  <a:pt x="-16315" y="865602"/>
                  <a:pt x="23374" y="763664"/>
                  <a:pt x="0" y="539556"/>
                </a:cubicBezTo>
                <a:cubicBezTo>
                  <a:pt x="-23374" y="315448"/>
                  <a:pt x="17863" y="1998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336761041">
                  <ask:type>
                    <ask:lineSketchFreehand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Examples of Training Methods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F7BA8-9BE7-481D-94BD-715A1859BE8B}"/>
              </a:ext>
            </a:extLst>
          </p:cNvPr>
          <p:cNvSpPr/>
          <p:nvPr/>
        </p:nvSpPr>
        <p:spPr>
          <a:xfrm>
            <a:off x="792480" y="2259169"/>
            <a:ext cx="3000994" cy="1855028"/>
          </a:xfrm>
          <a:custGeom>
            <a:avLst/>
            <a:gdLst>
              <a:gd name="connsiteX0" fmla="*/ 0 w 3000994"/>
              <a:gd name="connsiteY0" fmla="*/ 0 h 1855028"/>
              <a:gd name="connsiteX1" fmla="*/ 660219 w 3000994"/>
              <a:gd name="connsiteY1" fmla="*/ 0 h 1855028"/>
              <a:gd name="connsiteX2" fmla="*/ 1200398 w 3000994"/>
              <a:gd name="connsiteY2" fmla="*/ 0 h 1855028"/>
              <a:gd name="connsiteX3" fmla="*/ 1800596 w 3000994"/>
              <a:gd name="connsiteY3" fmla="*/ 0 h 1855028"/>
              <a:gd name="connsiteX4" fmla="*/ 2310765 w 3000994"/>
              <a:gd name="connsiteY4" fmla="*/ 0 h 1855028"/>
              <a:gd name="connsiteX5" fmla="*/ 3000994 w 3000994"/>
              <a:gd name="connsiteY5" fmla="*/ 0 h 1855028"/>
              <a:gd name="connsiteX6" fmla="*/ 3000994 w 3000994"/>
              <a:gd name="connsiteY6" fmla="*/ 562692 h 1855028"/>
              <a:gd name="connsiteX7" fmla="*/ 3000994 w 3000994"/>
              <a:gd name="connsiteY7" fmla="*/ 1125384 h 1855028"/>
              <a:gd name="connsiteX8" fmla="*/ 3000994 w 3000994"/>
              <a:gd name="connsiteY8" fmla="*/ 1855028 h 1855028"/>
              <a:gd name="connsiteX9" fmla="*/ 2460815 w 3000994"/>
              <a:gd name="connsiteY9" fmla="*/ 1855028 h 1855028"/>
              <a:gd name="connsiteX10" fmla="*/ 1950646 w 3000994"/>
              <a:gd name="connsiteY10" fmla="*/ 1855028 h 1855028"/>
              <a:gd name="connsiteX11" fmla="*/ 1350447 w 3000994"/>
              <a:gd name="connsiteY11" fmla="*/ 1855028 h 1855028"/>
              <a:gd name="connsiteX12" fmla="*/ 780258 w 3000994"/>
              <a:gd name="connsiteY12" fmla="*/ 1855028 h 1855028"/>
              <a:gd name="connsiteX13" fmla="*/ 0 w 3000994"/>
              <a:gd name="connsiteY13" fmla="*/ 1855028 h 1855028"/>
              <a:gd name="connsiteX14" fmla="*/ 0 w 3000994"/>
              <a:gd name="connsiteY14" fmla="*/ 1199585 h 1855028"/>
              <a:gd name="connsiteX15" fmla="*/ 0 w 3000994"/>
              <a:gd name="connsiteY15" fmla="*/ 618343 h 1855028"/>
              <a:gd name="connsiteX16" fmla="*/ 0 w 3000994"/>
              <a:gd name="connsiteY16" fmla="*/ 0 h 1855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00994" h="1855028" extrusionOk="0">
                <a:moveTo>
                  <a:pt x="0" y="0"/>
                </a:moveTo>
                <a:cubicBezTo>
                  <a:pt x="133470" y="-4271"/>
                  <a:pt x="340568" y="10231"/>
                  <a:pt x="660219" y="0"/>
                </a:cubicBezTo>
                <a:cubicBezTo>
                  <a:pt x="979870" y="-10231"/>
                  <a:pt x="1008808" y="24426"/>
                  <a:pt x="1200398" y="0"/>
                </a:cubicBezTo>
                <a:cubicBezTo>
                  <a:pt x="1391988" y="-24426"/>
                  <a:pt x="1648226" y="22951"/>
                  <a:pt x="1800596" y="0"/>
                </a:cubicBezTo>
                <a:cubicBezTo>
                  <a:pt x="1952966" y="-22951"/>
                  <a:pt x="2101329" y="24868"/>
                  <a:pt x="2310765" y="0"/>
                </a:cubicBezTo>
                <a:cubicBezTo>
                  <a:pt x="2520201" y="-24868"/>
                  <a:pt x="2673920" y="16230"/>
                  <a:pt x="3000994" y="0"/>
                </a:cubicBezTo>
                <a:cubicBezTo>
                  <a:pt x="2997273" y="213264"/>
                  <a:pt x="3000762" y="348413"/>
                  <a:pt x="3000994" y="562692"/>
                </a:cubicBezTo>
                <a:cubicBezTo>
                  <a:pt x="3001226" y="776971"/>
                  <a:pt x="2996801" y="934030"/>
                  <a:pt x="3000994" y="1125384"/>
                </a:cubicBezTo>
                <a:cubicBezTo>
                  <a:pt x="3005187" y="1316738"/>
                  <a:pt x="2997446" y="1532612"/>
                  <a:pt x="3000994" y="1855028"/>
                </a:cubicBezTo>
                <a:cubicBezTo>
                  <a:pt x="2859312" y="1879695"/>
                  <a:pt x="2572036" y="1850380"/>
                  <a:pt x="2460815" y="1855028"/>
                </a:cubicBezTo>
                <a:cubicBezTo>
                  <a:pt x="2349594" y="1859676"/>
                  <a:pt x="2086164" y="1829558"/>
                  <a:pt x="1950646" y="1855028"/>
                </a:cubicBezTo>
                <a:cubicBezTo>
                  <a:pt x="1815128" y="1880498"/>
                  <a:pt x="1494779" y="1835549"/>
                  <a:pt x="1350447" y="1855028"/>
                </a:cubicBezTo>
                <a:cubicBezTo>
                  <a:pt x="1206115" y="1874507"/>
                  <a:pt x="921388" y="1854980"/>
                  <a:pt x="780258" y="1855028"/>
                </a:cubicBezTo>
                <a:cubicBezTo>
                  <a:pt x="639128" y="1855076"/>
                  <a:pt x="376247" y="1877108"/>
                  <a:pt x="0" y="1855028"/>
                </a:cubicBezTo>
                <a:cubicBezTo>
                  <a:pt x="881" y="1694660"/>
                  <a:pt x="-1993" y="1498618"/>
                  <a:pt x="0" y="1199585"/>
                </a:cubicBezTo>
                <a:cubicBezTo>
                  <a:pt x="1993" y="900552"/>
                  <a:pt x="2903" y="858671"/>
                  <a:pt x="0" y="618343"/>
                </a:cubicBezTo>
                <a:cubicBezTo>
                  <a:pt x="-2903" y="378015"/>
                  <a:pt x="-4799" y="242625"/>
                  <a:pt x="0" y="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345780122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Presentation Methods</a:t>
            </a:r>
          </a:p>
          <a:p>
            <a:pPr lvl="0"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Lecture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Audiovisual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A7475D-7986-4C72-B7AD-8AEAA5612C39}"/>
              </a:ext>
            </a:extLst>
          </p:cNvPr>
          <p:cNvSpPr/>
          <p:nvPr/>
        </p:nvSpPr>
        <p:spPr>
          <a:xfrm>
            <a:off x="792480" y="4389120"/>
            <a:ext cx="2992438" cy="2011680"/>
          </a:xfrm>
          <a:custGeom>
            <a:avLst/>
            <a:gdLst>
              <a:gd name="connsiteX0" fmla="*/ 0 w 2992438"/>
              <a:gd name="connsiteY0" fmla="*/ 0 h 2011680"/>
              <a:gd name="connsiteX1" fmla="*/ 628412 w 2992438"/>
              <a:gd name="connsiteY1" fmla="*/ 0 h 2011680"/>
              <a:gd name="connsiteX2" fmla="*/ 1196975 w 2992438"/>
              <a:gd name="connsiteY2" fmla="*/ 0 h 2011680"/>
              <a:gd name="connsiteX3" fmla="*/ 1705690 w 2992438"/>
              <a:gd name="connsiteY3" fmla="*/ 0 h 2011680"/>
              <a:gd name="connsiteX4" fmla="*/ 2334102 w 2992438"/>
              <a:gd name="connsiteY4" fmla="*/ 0 h 2011680"/>
              <a:gd name="connsiteX5" fmla="*/ 2992438 w 2992438"/>
              <a:gd name="connsiteY5" fmla="*/ 0 h 2011680"/>
              <a:gd name="connsiteX6" fmla="*/ 2992438 w 2992438"/>
              <a:gd name="connsiteY6" fmla="*/ 690677 h 2011680"/>
              <a:gd name="connsiteX7" fmla="*/ 2992438 w 2992438"/>
              <a:gd name="connsiteY7" fmla="*/ 1361237 h 2011680"/>
              <a:gd name="connsiteX8" fmla="*/ 2992438 w 2992438"/>
              <a:gd name="connsiteY8" fmla="*/ 2011680 h 2011680"/>
              <a:gd name="connsiteX9" fmla="*/ 2483724 w 2992438"/>
              <a:gd name="connsiteY9" fmla="*/ 2011680 h 2011680"/>
              <a:gd name="connsiteX10" fmla="*/ 1825387 w 2992438"/>
              <a:gd name="connsiteY10" fmla="*/ 2011680 h 2011680"/>
              <a:gd name="connsiteX11" fmla="*/ 1167051 w 2992438"/>
              <a:gd name="connsiteY11" fmla="*/ 2011680 h 2011680"/>
              <a:gd name="connsiteX12" fmla="*/ 598488 w 2992438"/>
              <a:gd name="connsiteY12" fmla="*/ 2011680 h 2011680"/>
              <a:gd name="connsiteX13" fmla="*/ 0 w 2992438"/>
              <a:gd name="connsiteY13" fmla="*/ 2011680 h 2011680"/>
              <a:gd name="connsiteX14" fmla="*/ 0 w 2992438"/>
              <a:gd name="connsiteY14" fmla="*/ 1381354 h 2011680"/>
              <a:gd name="connsiteX15" fmla="*/ 0 w 2992438"/>
              <a:gd name="connsiteY15" fmla="*/ 670560 h 2011680"/>
              <a:gd name="connsiteX16" fmla="*/ 0 w 2992438"/>
              <a:gd name="connsiteY16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92438" h="2011680" extrusionOk="0">
                <a:moveTo>
                  <a:pt x="0" y="0"/>
                </a:moveTo>
                <a:cubicBezTo>
                  <a:pt x="135390" y="-15864"/>
                  <a:pt x="409531" y="-7808"/>
                  <a:pt x="628412" y="0"/>
                </a:cubicBezTo>
                <a:cubicBezTo>
                  <a:pt x="847293" y="7808"/>
                  <a:pt x="1065102" y="-17880"/>
                  <a:pt x="1196975" y="0"/>
                </a:cubicBezTo>
                <a:cubicBezTo>
                  <a:pt x="1328848" y="17880"/>
                  <a:pt x="1506312" y="-23719"/>
                  <a:pt x="1705690" y="0"/>
                </a:cubicBezTo>
                <a:cubicBezTo>
                  <a:pt x="1905068" y="23719"/>
                  <a:pt x="2068090" y="22486"/>
                  <a:pt x="2334102" y="0"/>
                </a:cubicBezTo>
                <a:cubicBezTo>
                  <a:pt x="2600114" y="-22486"/>
                  <a:pt x="2683467" y="-374"/>
                  <a:pt x="2992438" y="0"/>
                </a:cubicBezTo>
                <a:cubicBezTo>
                  <a:pt x="3019451" y="273595"/>
                  <a:pt x="2958087" y="410013"/>
                  <a:pt x="2992438" y="690677"/>
                </a:cubicBezTo>
                <a:cubicBezTo>
                  <a:pt x="3026789" y="971341"/>
                  <a:pt x="2988401" y="1118070"/>
                  <a:pt x="2992438" y="1361237"/>
                </a:cubicBezTo>
                <a:cubicBezTo>
                  <a:pt x="2996475" y="1604404"/>
                  <a:pt x="2978636" y="1771385"/>
                  <a:pt x="2992438" y="2011680"/>
                </a:cubicBezTo>
                <a:cubicBezTo>
                  <a:pt x="2803178" y="2033180"/>
                  <a:pt x="2591476" y="2021650"/>
                  <a:pt x="2483724" y="2011680"/>
                </a:cubicBezTo>
                <a:cubicBezTo>
                  <a:pt x="2375972" y="2001710"/>
                  <a:pt x="2111804" y="2016192"/>
                  <a:pt x="1825387" y="2011680"/>
                </a:cubicBezTo>
                <a:cubicBezTo>
                  <a:pt x="1538970" y="2007168"/>
                  <a:pt x="1336796" y="2028102"/>
                  <a:pt x="1167051" y="2011680"/>
                </a:cubicBezTo>
                <a:cubicBezTo>
                  <a:pt x="997306" y="1995258"/>
                  <a:pt x="762540" y="1986118"/>
                  <a:pt x="598488" y="2011680"/>
                </a:cubicBezTo>
                <a:cubicBezTo>
                  <a:pt x="434436" y="2037242"/>
                  <a:pt x="162951" y="1991795"/>
                  <a:pt x="0" y="2011680"/>
                </a:cubicBezTo>
                <a:cubicBezTo>
                  <a:pt x="12973" y="1861988"/>
                  <a:pt x="-29520" y="1604749"/>
                  <a:pt x="0" y="1381354"/>
                </a:cubicBezTo>
                <a:cubicBezTo>
                  <a:pt x="29520" y="1157959"/>
                  <a:pt x="-25924" y="966801"/>
                  <a:pt x="0" y="670560"/>
                </a:cubicBezTo>
                <a:cubicBezTo>
                  <a:pt x="25924" y="374319"/>
                  <a:pt x="-17206" y="308040"/>
                  <a:pt x="0" y="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83456929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Group-Based Methods</a:t>
            </a:r>
          </a:p>
          <a:p>
            <a:pPr lvl="0" algn="ctr"/>
            <a:endParaRPr lang="en-US" dirty="0">
              <a:solidFill>
                <a:schemeClr val="tx1"/>
              </a:solidFill>
            </a:endParaRP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Adventure Learning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Team Training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Action Learning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8D350C6-E928-4135-A693-43088EB97970}"/>
              </a:ext>
            </a:extLst>
          </p:cNvPr>
          <p:cNvSpPr/>
          <p:nvPr/>
        </p:nvSpPr>
        <p:spPr>
          <a:xfrm>
            <a:off x="4062505" y="2259169"/>
            <a:ext cx="2903538" cy="4141631"/>
          </a:xfrm>
          <a:custGeom>
            <a:avLst/>
            <a:gdLst>
              <a:gd name="connsiteX0" fmla="*/ 0 w 2903538"/>
              <a:gd name="connsiteY0" fmla="*/ 0 h 4141631"/>
              <a:gd name="connsiteX1" fmla="*/ 609743 w 2903538"/>
              <a:gd name="connsiteY1" fmla="*/ 0 h 4141631"/>
              <a:gd name="connsiteX2" fmla="*/ 1132380 w 2903538"/>
              <a:gd name="connsiteY2" fmla="*/ 0 h 4141631"/>
              <a:gd name="connsiteX3" fmla="*/ 1625981 w 2903538"/>
              <a:gd name="connsiteY3" fmla="*/ 0 h 4141631"/>
              <a:gd name="connsiteX4" fmla="*/ 2148618 w 2903538"/>
              <a:gd name="connsiteY4" fmla="*/ 0 h 4141631"/>
              <a:gd name="connsiteX5" fmla="*/ 2903538 w 2903538"/>
              <a:gd name="connsiteY5" fmla="*/ 0 h 4141631"/>
              <a:gd name="connsiteX6" fmla="*/ 2903538 w 2903538"/>
              <a:gd name="connsiteY6" fmla="*/ 690272 h 4141631"/>
              <a:gd name="connsiteX7" fmla="*/ 2903538 w 2903538"/>
              <a:gd name="connsiteY7" fmla="*/ 1339127 h 4141631"/>
              <a:gd name="connsiteX8" fmla="*/ 2903538 w 2903538"/>
              <a:gd name="connsiteY8" fmla="*/ 2029399 h 4141631"/>
              <a:gd name="connsiteX9" fmla="*/ 2903538 w 2903538"/>
              <a:gd name="connsiteY9" fmla="*/ 2595422 h 4141631"/>
              <a:gd name="connsiteX10" fmla="*/ 2903538 w 2903538"/>
              <a:gd name="connsiteY10" fmla="*/ 3327110 h 4141631"/>
              <a:gd name="connsiteX11" fmla="*/ 2903538 w 2903538"/>
              <a:gd name="connsiteY11" fmla="*/ 4141631 h 4141631"/>
              <a:gd name="connsiteX12" fmla="*/ 2322830 w 2903538"/>
              <a:gd name="connsiteY12" fmla="*/ 4141631 h 4141631"/>
              <a:gd name="connsiteX13" fmla="*/ 1742123 w 2903538"/>
              <a:gd name="connsiteY13" fmla="*/ 4141631 h 4141631"/>
              <a:gd name="connsiteX14" fmla="*/ 1190451 w 2903538"/>
              <a:gd name="connsiteY14" fmla="*/ 4141631 h 4141631"/>
              <a:gd name="connsiteX15" fmla="*/ 638778 w 2903538"/>
              <a:gd name="connsiteY15" fmla="*/ 4141631 h 4141631"/>
              <a:gd name="connsiteX16" fmla="*/ 0 w 2903538"/>
              <a:gd name="connsiteY16" fmla="*/ 4141631 h 4141631"/>
              <a:gd name="connsiteX17" fmla="*/ 0 w 2903538"/>
              <a:gd name="connsiteY17" fmla="*/ 3492775 h 4141631"/>
              <a:gd name="connsiteX18" fmla="*/ 0 w 2903538"/>
              <a:gd name="connsiteY18" fmla="*/ 2802504 h 4141631"/>
              <a:gd name="connsiteX19" fmla="*/ 0 w 2903538"/>
              <a:gd name="connsiteY19" fmla="*/ 2029399 h 4141631"/>
              <a:gd name="connsiteX20" fmla="*/ 0 w 2903538"/>
              <a:gd name="connsiteY20" fmla="*/ 1421960 h 4141631"/>
              <a:gd name="connsiteX21" fmla="*/ 0 w 2903538"/>
              <a:gd name="connsiteY21" fmla="*/ 773104 h 4141631"/>
              <a:gd name="connsiteX22" fmla="*/ 0 w 2903538"/>
              <a:gd name="connsiteY22" fmla="*/ 0 h 4141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03538" h="4141631" extrusionOk="0">
                <a:moveTo>
                  <a:pt x="0" y="0"/>
                </a:moveTo>
                <a:cubicBezTo>
                  <a:pt x="176950" y="-20949"/>
                  <a:pt x="363626" y="-25074"/>
                  <a:pt x="609743" y="0"/>
                </a:cubicBezTo>
                <a:cubicBezTo>
                  <a:pt x="855860" y="25074"/>
                  <a:pt x="882684" y="-5733"/>
                  <a:pt x="1132380" y="0"/>
                </a:cubicBezTo>
                <a:cubicBezTo>
                  <a:pt x="1382076" y="5733"/>
                  <a:pt x="1499027" y="3835"/>
                  <a:pt x="1625981" y="0"/>
                </a:cubicBezTo>
                <a:cubicBezTo>
                  <a:pt x="1752935" y="-3835"/>
                  <a:pt x="1954701" y="-13553"/>
                  <a:pt x="2148618" y="0"/>
                </a:cubicBezTo>
                <a:cubicBezTo>
                  <a:pt x="2342535" y="13553"/>
                  <a:pt x="2728183" y="4202"/>
                  <a:pt x="2903538" y="0"/>
                </a:cubicBezTo>
                <a:cubicBezTo>
                  <a:pt x="2916738" y="284032"/>
                  <a:pt x="2914899" y="539922"/>
                  <a:pt x="2903538" y="690272"/>
                </a:cubicBezTo>
                <a:cubicBezTo>
                  <a:pt x="2892177" y="840622"/>
                  <a:pt x="2929592" y="1131389"/>
                  <a:pt x="2903538" y="1339127"/>
                </a:cubicBezTo>
                <a:cubicBezTo>
                  <a:pt x="2877484" y="1546866"/>
                  <a:pt x="2933666" y="1794306"/>
                  <a:pt x="2903538" y="2029399"/>
                </a:cubicBezTo>
                <a:cubicBezTo>
                  <a:pt x="2873410" y="2264492"/>
                  <a:pt x="2918434" y="2444992"/>
                  <a:pt x="2903538" y="2595422"/>
                </a:cubicBezTo>
                <a:cubicBezTo>
                  <a:pt x="2888642" y="2745852"/>
                  <a:pt x="2910442" y="3100876"/>
                  <a:pt x="2903538" y="3327110"/>
                </a:cubicBezTo>
                <a:cubicBezTo>
                  <a:pt x="2896634" y="3553344"/>
                  <a:pt x="2904521" y="3859006"/>
                  <a:pt x="2903538" y="4141631"/>
                </a:cubicBezTo>
                <a:cubicBezTo>
                  <a:pt x="2644377" y="4152468"/>
                  <a:pt x="2564143" y="4154831"/>
                  <a:pt x="2322830" y="4141631"/>
                </a:cubicBezTo>
                <a:cubicBezTo>
                  <a:pt x="2081517" y="4128431"/>
                  <a:pt x="1954838" y="4147151"/>
                  <a:pt x="1742123" y="4141631"/>
                </a:cubicBezTo>
                <a:cubicBezTo>
                  <a:pt x="1529408" y="4136111"/>
                  <a:pt x="1427324" y="4136830"/>
                  <a:pt x="1190451" y="4141631"/>
                </a:cubicBezTo>
                <a:cubicBezTo>
                  <a:pt x="953578" y="4146432"/>
                  <a:pt x="907881" y="4139588"/>
                  <a:pt x="638778" y="4141631"/>
                </a:cubicBezTo>
                <a:cubicBezTo>
                  <a:pt x="369675" y="4143674"/>
                  <a:pt x="243125" y="4135590"/>
                  <a:pt x="0" y="4141631"/>
                </a:cubicBezTo>
                <a:cubicBezTo>
                  <a:pt x="-13014" y="3887115"/>
                  <a:pt x="90" y="3629210"/>
                  <a:pt x="0" y="3492775"/>
                </a:cubicBezTo>
                <a:cubicBezTo>
                  <a:pt x="-90" y="3356340"/>
                  <a:pt x="16937" y="3142000"/>
                  <a:pt x="0" y="2802504"/>
                </a:cubicBezTo>
                <a:cubicBezTo>
                  <a:pt x="-16937" y="2463008"/>
                  <a:pt x="38477" y="2281883"/>
                  <a:pt x="0" y="2029399"/>
                </a:cubicBezTo>
                <a:cubicBezTo>
                  <a:pt x="-38477" y="1776916"/>
                  <a:pt x="-21893" y="1693415"/>
                  <a:pt x="0" y="1421960"/>
                </a:cubicBezTo>
                <a:cubicBezTo>
                  <a:pt x="21893" y="1150505"/>
                  <a:pt x="-32101" y="1066258"/>
                  <a:pt x="0" y="773104"/>
                </a:cubicBezTo>
                <a:cubicBezTo>
                  <a:pt x="32101" y="479950"/>
                  <a:pt x="24224" y="258212"/>
                  <a:pt x="0" y="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230750094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Hands-On Methods</a:t>
            </a:r>
          </a:p>
          <a:p>
            <a:pPr lvl="0" algn="ctr"/>
            <a:endParaRPr lang="en-US" sz="2000" dirty="0">
              <a:solidFill>
                <a:schemeClr val="tx1"/>
              </a:solidFill>
            </a:endParaRP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On-the-Job Training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Apprenticeship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Self-directed Learning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Case Studies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Role Plays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Behavior Modeling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BC81DE3-6BB2-41A2-9BB0-2E6173731415}"/>
              </a:ext>
            </a:extLst>
          </p:cNvPr>
          <p:cNvSpPr/>
          <p:nvPr/>
        </p:nvSpPr>
        <p:spPr>
          <a:xfrm>
            <a:off x="7250113" y="457200"/>
            <a:ext cx="3922712" cy="5943600"/>
          </a:xfrm>
          <a:custGeom>
            <a:avLst/>
            <a:gdLst>
              <a:gd name="connsiteX0" fmla="*/ 0 w 3922712"/>
              <a:gd name="connsiteY0" fmla="*/ 0 h 5943600"/>
              <a:gd name="connsiteX1" fmla="*/ 536104 w 3922712"/>
              <a:gd name="connsiteY1" fmla="*/ 0 h 5943600"/>
              <a:gd name="connsiteX2" fmla="*/ 1229116 w 3922712"/>
              <a:gd name="connsiteY2" fmla="*/ 0 h 5943600"/>
              <a:gd name="connsiteX3" fmla="*/ 1765220 w 3922712"/>
              <a:gd name="connsiteY3" fmla="*/ 0 h 5943600"/>
              <a:gd name="connsiteX4" fmla="*/ 2419006 w 3922712"/>
              <a:gd name="connsiteY4" fmla="*/ 0 h 5943600"/>
              <a:gd name="connsiteX5" fmla="*/ 3072791 w 3922712"/>
              <a:gd name="connsiteY5" fmla="*/ 0 h 5943600"/>
              <a:gd name="connsiteX6" fmla="*/ 3922712 w 3922712"/>
              <a:gd name="connsiteY6" fmla="*/ 0 h 5943600"/>
              <a:gd name="connsiteX7" fmla="*/ 3922712 w 3922712"/>
              <a:gd name="connsiteY7" fmla="*/ 482092 h 5943600"/>
              <a:gd name="connsiteX8" fmla="*/ 3922712 w 3922712"/>
              <a:gd name="connsiteY8" fmla="*/ 964184 h 5943600"/>
              <a:gd name="connsiteX9" fmla="*/ 3922712 w 3922712"/>
              <a:gd name="connsiteY9" fmla="*/ 1624584 h 5943600"/>
              <a:gd name="connsiteX10" fmla="*/ 3922712 w 3922712"/>
              <a:gd name="connsiteY10" fmla="*/ 2284984 h 5943600"/>
              <a:gd name="connsiteX11" fmla="*/ 3922712 w 3922712"/>
              <a:gd name="connsiteY11" fmla="*/ 3064256 h 5943600"/>
              <a:gd name="connsiteX12" fmla="*/ 3922712 w 3922712"/>
              <a:gd name="connsiteY12" fmla="*/ 3665220 h 5943600"/>
              <a:gd name="connsiteX13" fmla="*/ 3922712 w 3922712"/>
              <a:gd name="connsiteY13" fmla="*/ 4266184 h 5943600"/>
              <a:gd name="connsiteX14" fmla="*/ 3922712 w 3922712"/>
              <a:gd name="connsiteY14" fmla="*/ 4867148 h 5943600"/>
              <a:gd name="connsiteX15" fmla="*/ 3922712 w 3922712"/>
              <a:gd name="connsiteY15" fmla="*/ 5943600 h 5943600"/>
              <a:gd name="connsiteX16" fmla="*/ 3229700 w 3922712"/>
              <a:gd name="connsiteY16" fmla="*/ 5943600 h 5943600"/>
              <a:gd name="connsiteX17" fmla="*/ 2693596 w 3922712"/>
              <a:gd name="connsiteY17" fmla="*/ 5943600 h 5943600"/>
              <a:gd name="connsiteX18" fmla="*/ 2157492 w 3922712"/>
              <a:gd name="connsiteY18" fmla="*/ 5943600 h 5943600"/>
              <a:gd name="connsiteX19" fmla="*/ 1542933 w 3922712"/>
              <a:gd name="connsiteY19" fmla="*/ 5943600 h 5943600"/>
              <a:gd name="connsiteX20" fmla="*/ 810694 w 3922712"/>
              <a:gd name="connsiteY20" fmla="*/ 5943600 h 5943600"/>
              <a:gd name="connsiteX21" fmla="*/ 0 w 3922712"/>
              <a:gd name="connsiteY21" fmla="*/ 5943600 h 5943600"/>
              <a:gd name="connsiteX22" fmla="*/ 0 w 3922712"/>
              <a:gd name="connsiteY22" fmla="*/ 5342636 h 5943600"/>
              <a:gd name="connsiteX23" fmla="*/ 0 w 3922712"/>
              <a:gd name="connsiteY23" fmla="*/ 4622800 h 5943600"/>
              <a:gd name="connsiteX24" fmla="*/ 0 w 3922712"/>
              <a:gd name="connsiteY24" fmla="*/ 3962400 h 5943600"/>
              <a:gd name="connsiteX25" fmla="*/ 0 w 3922712"/>
              <a:gd name="connsiteY25" fmla="*/ 3183128 h 5943600"/>
              <a:gd name="connsiteX26" fmla="*/ 0 w 3922712"/>
              <a:gd name="connsiteY26" fmla="*/ 2522728 h 5943600"/>
              <a:gd name="connsiteX27" fmla="*/ 0 w 3922712"/>
              <a:gd name="connsiteY27" fmla="*/ 1981200 h 5943600"/>
              <a:gd name="connsiteX28" fmla="*/ 0 w 3922712"/>
              <a:gd name="connsiteY28" fmla="*/ 1320800 h 5943600"/>
              <a:gd name="connsiteX29" fmla="*/ 0 w 3922712"/>
              <a:gd name="connsiteY29" fmla="*/ 660400 h 5943600"/>
              <a:gd name="connsiteX30" fmla="*/ 0 w 3922712"/>
              <a:gd name="connsiteY30" fmla="*/ 0 h 594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922712" h="5943600" extrusionOk="0">
                <a:moveTo>
                  <a:pt x="0" y="0"/>
                </a:moveTo>
                <a:cubicBezTo>
                  <a:pt x="238651" y="1013"/>
                  <a:pt x="422680" y="-4271"/>
                  <a:pt x="536104" y="0"/>
                </a:cubicBezTo>
                <a:cubicBezTo>
                  <a:pt x="649528" y="4271"/>
                  <a:pt x="1057133" y="-13756"/>
                  <a:pt x="1229116" y="0"/>
                </a:cubicBezTo>
                <a:cubicBezTo>
                  <a:pt x="1401099" y="13756"/>
                  <a:pt x="1578130" y="7860"/>
                  <a:pt x="1765220" y="0"/>
                </a:cubicBezTo>
                <a:cubicBezTo>
                  <a:pt x="1952310" y="-7860"/>
                  <a:pt x="2204496" y="-23521"/>
                  <a:pt x="2419006" y="0"/>
                </a:cubicBezTo>
                <a:cubicBezTo>
                  <a:pt x="2633516" y="23521"/>
                  <a:pt x="2907868" y="19587"/>
                  <a:pt x="3072791" y="0"/>
                </a:cubicBezTo>
                <a:cubicBezTo>
                  <a:pt x="3237715" y="-19587"/>
                  <a:pt x="3654548" y="1555"/>
                  <a:pt x="3922712" y="0"/>
                </a:cubicBezTo>
                <a:cubicBezTo>
                  <a:pt x="3901068" y="139513"/>
                  <a:pt x="3901999" y="331261"/>
                  <a:pt x="3922712" y="482092"/>
                </a:cubicBezTo>
                <a:cubicBezTo>
                  <a:pt x="3943425" y="632923"/>
                  <a:pt x="3906669" y="794465"/>
                  <a:pt x="3922712" y="964184"/>
                </a:cubicBezTo>
                <a:cubicBezTo>
                  <a:pt x="3938755" y="1133903"/>
                  <a:pt x="3930163" y="1480998"/>
                  <a:pt x="3922712" y="1624584"/>
                </a:cubicBezTo>
                <a:cubicBezTo>
                  <a:pt x="3915261" y="1768170"/>
                  <a:pt x="3937206" y="2066985"/>
                  <a:pt x="3922712" y="2284984"/>
                </a:cubicBezTo>
                <a:cubicBezTo>
                  <a:pt x="3908218" y="2502983"/>
                  <a:pt x="3899292" y="2879043"/>
                  <a:pt x="3922712" y="3064256"/>
                </a:cubicBezTo>
                <a:cubicBezTo>
                  <a:pt x="3946132" y="3249469"/>
                  <a:pt x="3917495" y="3530451"/>
                  <a:pt x="3922712" y="3665220"/>
                </a:cubicBezTo>
                <a:cubicBezTo>
                  <a:pt x="3927929" y="3799989"/>
                  <a:pt x="3935483" y="4130398"/>
                  <a:pt x="3922712" y="4266184"/>
                </a:cubicBezTo>
                <a:cubicBezTo>
                  <a:pt x="3909941" y="4401970"/>
                  <a:pt x="3915986" y="4589891"/>
                  <a:pt x="3922712" y="4867148"/>
                </a:cubicBezTo>
                <a:cubicBezTo>
                  <a:pt x="3929438" y="5144405"/>
                  <a:pt x="3910464" y="5708444"/>
                  <a:pt x="3922712" y="5943600"/>
                </a:cubicBezTo>
                <a:cubicBezTo>
                  <a:pt x="3597927" y="5912921"/>
                  <a:pt x="3393935" y="5953980"/>
                  <a:pt x="3229700" y="5943600"/>
                </a:cubicBezTo>
                <a:cubicBezTo>
                  <a:pt x="3065465" y="5933220"/>
                  <a:pt x="2803738" y="5932468"/>
                  <a:pt x="2693596" y="5943600"/>
                </a:cubicBezTo>
                <a:cubicBezTo>
                  <a:pt x="2583454" y="5954732"/>
                  <a:pt x="2419072" y="5920756"/>
                  <a:pt x="2157492" y="5943600"/>
                </a:cubicBezTo>
                <a:cubicBezTo>
                  <a:pt x="1895912" y="5966444"/>
                  <a:pt x="1694278" y="5927626"/>
                  <a:pt x="1542933" y="5943600"/>
                </a:cubicBezTo>
                <a:cubicBezTo>
                  <a:pt x="1391588" y="5959574"/>
                  <a:pt x="979515" y="5972347"/>
                  <a:pt x="810694" y="5943600"/>
                </a:cubicBezTo>
                <a:cubicBezTo>
                  <a:pt x="641873" y="5914853"/>
                  <a:pt x="248834" y="5927303"/>
                  <a:pt x="0" y="5943600"/>
                </a:cubicBezTo>
                <a:cubicBezTo>
                  <a:pt x="-12864" y="5777915"/>
                  <a:pt x="2872" y="5538094"/>
                  <a:pt x="0" y="5342636"/>
                </a:cubicBezTo>
                <a:cubicBezTo>
                  <a:pt x="-2872" y="5147178"/>
                  <a:pt x="1592" y="4818113"/>
                  <a:pt x="0" y="4622800"/>
                </a:cubicBezTo>
                <a:cubicBezTo>
                  <a:pt x="-1592" y="4427487"/>
                  <a:pt x="1817" y="4249224"/>
                  <a:pt x="0" y="3962400"/>
                </a:cubicBezTo>
                <a:cubicBezTo>
                  <a:pt x="-1817" y="3675576"/>
                  <a:pt x="20834" y="3464137"/>
                  <a:pt x="0" y="3183128"/>
                </a:cubicBezTo>
                <a:cubicBezTo>
                  <a:pt x="-20834" y="2902119"/>
                  <a:pt x="-6268" y="2839240"/>
                  <a:pt x="0" y="2522728"/>
                </a:cubicBezTo>
                <a:cubicBezTo>
                  <a:pt x="6268" y="2206216"/>
                  <a:pt x="-15022" y="2146213"/>
                  <a:pt x="0" y="1981200"/>
                </a:cubicBezTo>
                <a:cubicBezTo>
                  <a:pt x="15022" y="1816187"/>
                  <a:pt x="-14293" y="1519104"/>
                  <a:pt x="0" y="1320800"/>
                </a:cubicBezTo>
                <a:cubicBezTo>
                  <a:pt x="14293" y="1122496"/>
                  <a:pt x="17032" y="901706"/>
                  <a:pt x="0" y="660400"/>
                </a:cubicBezTo>
                <a:cubicBezTo>
                  <a:pt x="-17032" y="419094"/>
                  <a:pt x="-23196" y="322366"/>
                  <a:pt x="0" y="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30805749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Technology-Based Methods</a:t>
            </a:r>
          </a:p>
          <a:p>
            <a:pPr lvl="0"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Distance Learning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E-Learning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Mobile Learning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Blended Learning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Business Games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Simulations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Augmented Reality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MOOCs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Adaptive Training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Artificial Intelligence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Machine Learning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Shared Workspaces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Social Media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RSS Feeds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Webcasts and Podcasts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Blogs, Wikis, Microblogs, Chat Rooms, and Discussion Boards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83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0C7B1-36E0-443D-9A6E-8F1E8F16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Choosing a Training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DCC9C-34F8-4B41-989F-AFE7E4C71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713335" cy="4635503"/>
          </a:xfrm>
        </p:spPr>
        <p:txBody>
          <a:bodyPr>
            <a:normAutofit/>
          </a:bodyPr>
          <a:lstStyle/>
          <a:p>
            <a:r>
              <a:rPr lang="en-US" sz="2000" dirty="0"/>
              <a:t>Choose multiple methods to leverage their strengths.</a:t>
            </a:r>
          </a:p>
          <a:p>
            <a:r>
              <a:rPr lang="en-US" sz="2000" dirty="0"/>
              <a:t>Consider the extent to which each method:</a:t>
            </a:r>
          </a:p>
          <a:p>
            <a:pPr lvl="1"/>
            <a:r>
              <a:rPr lang="en-US" sz="1800" dirty="0"/>
              <a:t>Encourages guided or social learning, </a:t>
            </a:r>
          </a:p>
          <a:p>
            <a:pPr lvl="1"/>
            <a:r>
              <a:rPr lang="en-US" sz="1800" dirty="0"/>
              <a:t>Is focused on competencies or the work context,</a:t>
            </a:r>
          </a:p>
          <a:p>
            <a:pPr lvl="1"/>
            <a:r>
              <a:rPr lang="en-US" sz="1800" dirty="0"/>
              <a:t>Supports the learning outcomes,</a:t>
            </a:r>
          </a:p>
          <a:p>
            <a:pPr lvl="1"/>
            <a:r>
              <a:rPr lang="en-US" sz="1800" dirty="0"/>
              <a:t>Aligns with the learning environment,</a:t>
            </a:r>
          </a:p>
          <a:p>
            <a:pPr lvl="1"/>
            <a:r>
              <a:rPr lang="en-US" sz="1800" dirty="0"/>
              <a:t>Encourages transfer of training, and</a:t>
            </a:r>
          </a:p>
          <a:p>
            <a:pPr lvl="1"/>
            <a:r>
              <a:rPr lang="en-US" sz="1800" dirty="0"/>
              <a:t>Is affordable and effective for the training situation.</a:t>
            </a:r>
          </a:p>
        </p:txBody>
      </p:sp>
    </p:spTree>
    <p:extLst>
      <p:ext uri="{BB962C8B-B14F-4D97-AF65-F5344CB8AC3E}">
        <p14:creationId xmlns:p14="http://schemas.microsoft.com/office/powerpoint/2010/main" val="163843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195</Words>
  <Application>Microsoft Office PowerPoint</Application>
  <PresentationFormat>Widescreen</PresentationFormat>
  <Paragraphs>55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Wingdings</vt:lpstr>
      <vt:lpstr>Atlas</vt:lpstr>
      <vt:lpstr>Types of Training Methods</vt:lpstr>
      <vt:lpstr>Categories of Training Methods</vt:lpstr>
      <vt:lpstr>Examples of Training Methods</vt:lpstr>
      <vt:lpstr>Choosing a Training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72</cp:revision>
  <cp:lastPrinted>2021-07-13T18:14:15Z</cp:lastPrinted>
  <dcterms:created xsi:type="dcterms:W3CDTF">2021-02-10T03:24:09Z</dcterms:created>
  <dcterms:modified xsi:type="dcterms:W3CDTF">2021-07-19T17:12:52Z</dcterms:modified>
</cp:coreProperties>
</file>