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75" r:id="rId4"/>
    <p:sldId id="266" r:id="rId5"/>
    <p:sldId id="267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8" autoAdjust="0"/>
    <p:restoredTop sz="49031" autoAdjust="0"/>
  </p:normalViewPr>
  <p:slideViewPr>
    <p:cSldViewPr snapToGrid="0">
      <p:cViewPr varScale="1">
        <p:scale>
          <a:sx n="40" d="100"/>
          <a:sy n="40" d="100"/>
        </p:scale>
        <p:origin x="25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E6C3C4-F737-4B54-B939-FC0CC623C05C}" type="doc">
      <dgm:prSet loTypeId="urn:microsoft.com/office/officeart/2005/8/layout/chart3" loCatId="relationship" qsTypeId="urn:microsoft.com/office/officeart/2005/8/quickstyle/simple1" qsCatId="simple" csTypeId="urn:microsoft.com/office/officeart/2005/8/colors/accent1_3" csCatId="accent1" phldr="1"/>
      <dgm:spPr/>
    </dgm:pt>
    <dgm:pt modelId="{BAF97B84-1C64-455C-B087-D5A11A554443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70% of learning comes from job-related experiences.</a:t>
          </a:r>
        </a:p>
      </dgm:t>
    </dgm:pt>
    <dgm:pt modelId="{DDFCF1D6-55E6-465D-BE26-9ED3D4E6DA5E}" type="parTrans" cxnId="{0F76199D-F803-4C4D-92FA-5DCA9188071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D9950A9-C6F7-42AE-BA07-B7B9FDD2F86D}" type="sibTrans" cxnId="{0F76199D-F803-4C4D-92FA-5DCA9188071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4129F8C-B915-4C63-9BFC-52AAD5B524D3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20% of learning comes from interactions </a:t>
          </a:r>
          <a:r>
            <a:rPr lang="en-US" sz="2000">
              <a:solidFill>
                <a:schemeClr val="tx1"/>
              </a:solidFill>
            </a:rPr>
            <a:t>with others.</a:t>
          </a:r>
          <a:endParaRPr lang="en-US" sz="2000" dirty="0">
            <a:solidFill>
              <a:schemeClr val="tx1"/>
            </a:solidFill>
          </a:endParaRPr>
        </a:p>
      </dgm:t>
    </dgm:pt>
    <dgm:pt modelId="{88CD3F17-A5F9-49EE-BC5D-F8BB3B4AB2BD}" type="parTrans" cxnId="{08C4D31D-2D6B-4321-9FA3-B40CC98B0B0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636AC6A-5107-4BFD-9525-CB3A24B20924}" type="sibTrans" cxnId="{08C4D31D-2D6B-4321-9FA3-B40CC98B0B0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2CB47E3-9659-42E3-AE6F-CE90F450F8F4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10% of learning comes from formal educational events.</a:t>
          </a:r>
        </a:p>
      </dgm:t>
    </dgm:pt>
    <dgm:pt modelId="{B13BF26A-05B4-4F5E-B193-CDCA85B94B74}" type="parTrans" cxnId="{F2B576C9-C7B9-4DF9-9CC3-E0906451BFF9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658070E-DC9D-4A4D-B6E0-8C7A680FA580}" type="sibTrans" cxnId="{F2B576C9-C7B9-4DF9-9CC3-E0906451BFF9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86B1267-4A7D-416B-AC29-B81A43000DE4}" type="pres">
      <dgm:prSet presAssocID="{B6E6C3C4-F737-4B54-B939-FC0CC623C05C}" presName="compositeShape" presStyleCnt="0">
        <dgm:presLayoutVars>
          <dgm:chMax val="7"/>
          <dgm:dir/>
          <dgm:resizeHandles val="exact"/>
        </dgm:presLayoutVars>
      </dgm:prSet>
      <dgm:spPr/>
    </dgm:pt>
    <dgm:pt modelId="{B4EDA76E-EBB9-4333-9F87-59312BD8FE61}" type="pres">
      <dgm:prSet presAssocID="{B6E6C3C4-F737-4B54-B939-FC0CC623C05C}" presName="wedge1" presStyleLbl="node1" presStyleIdx="0" presStyleCnt="3"/>
      <dgm:spPr/>
    </dgm:pt>
    <dgm:pt modelId="{89DD285C-4B4F-4D16-A973-94297248B3C6}" type="pres">
      <dgm:prSet presAssocID="{B6E6C3C4-F737-4B54-B939-FC0CC623C05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FAB84A5-D939-4FB9-A385-4881CC7885D3}" type="pres">
      <dgm:prSet presAssocID="{B6E6C3C4-F737-4B54-B939-FC0CC623C05C}" presName="wedge2" presStyleLbl="node1" presStyleIdx="1" presStyleCnt="3"/>
      <dgm:spPr/>
    </dgm:pt>
    <dgm:pt modelId="{8DD59642-078C-4BF2-9212-E7EC44B3ABAE}" type="pres">
      <dgm:prSet presAssocID="{B6E6C3C4-F737-4B54-B939-FC0CC623C05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DB135B-2017-45CA-8A30-5BADBB4A339F}" type="pres">
      <dgm:prSet presAssocID="{B6E6C3C4-F737-4B54-B939-FC0CC623C05C}" presName="wedge3" presStyleLbl="node1" presStyleIdx="2" presStyleCnt="3"/>
      <dgm:spPr/>
    </dgm:pt>
    <dgm:pt modelId="{EF4E8DA0-90E6-45EE-B916-383632F95C16}" type="pres">
      <dgm:prSet presAssocID="{B6E6C3C4-F737-4B54-B939-FC0CC623C05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8C4D31D-2D6B-4321-9FA3-B40CC98B0B00}" srcId="{B6E6C3C4-F737-4B54-B939-FC0CC623C05C}" destId="{F4129F8C-B915-4C63-9BFC-52AAD5B524D3}" srcOrd="1" destOrd="0" parTransId="{88CD3F17-A5F9-49EE-BC5D-F8BB3B4AB2BD}" sibTransId="{7636AC6A-5107-4BFD-9525-CB3A24B20924}"/>
    <dgm:cxn modelId="{1061B033-5B0B-4B33-AA66-F58963770183}" type="presOf" srcId="{BAF97B84-1C64-455C-B087-D5A11A554443}" destId="{89DD285C-4B4F-4D16-A973-94297248B3C6}" srcOrd="1" destOrd="0" presId="urn:microsoft.com/office/officeart/2005/8/layout/chart3"/>
    <dgm:cxn modelId="{72C0C13B-F26E-42C1-A71B-038E30C4E9E6}" type="presOf" srcId="{F4129F8C-B915-4C63-9BFC-52AAD5B524D3}" destId="{8DD59642-078C-4BF2-9212-E7EC44B3ABAE}" srcOrd="1" destOrd="0" presId="urn:microsoft.com/office/officeart/2005/8/layout/chart3"/>
    <dgm:cxn modelId="{24C36B60-6626-4C2B-80D2-2674103B11DD}" type="presOf" srcId="{B6E6C3C4-F737-4B54-B939-FC0CC623C05C}" destId="{C86B1267-4A7D-416B-AC29-B81A43000DE4}" srcOrd="0" destOrd="0" presId="urn:microsoft.com/office/officeart/2005/8/layout/chart3"/>
    <dgm:cxn modelId="{E438E178-A5F3-4156-AD23-D36CEB2C4AED}" type="presOf" srcId="{BAF97B84-1C64-455C-B087-D5A11A554443}" destId="{B4EDA76E-EBB9-4333-9F87-59312BD8FE61}" srcOrd="0" destOrd="0" presId="urn:microsoft.com/office/officeart/2005/8/layout/chart3"/>
    <dgm:cxn modelId="{EE1F0683-CDF9-44F0-BF9A-9CEEEE2E205C}" type="presOf" srcId="{F4129F8C-B915-4C63-9BFC-52AAD5B524D3}" destId="{7FAB84A5-D939-4FB9-A385-4881CC7885D3}" srcOrd="0" destOrd="0" presId="urn:microsoft.com/office/officeart/2005/8/layout/chart3"/>
    <dgm:cxn modelId="{0F76199D-F803-4C4D-92FA-5DCA91880710}" srcId="{B6E6C3C4-F737-4B54-B939-FC0CC623C05C}" destId="{BAF97B84-1C64-455C-B087-D5A11A554443}" srcOrd="0" destOrd="0" parTransId="{DDFCF1D6-55E6-465D-BE26-9ED3D4E6DA5E}" sibTransId="{7D9950A9-C6F7-42AE-BA07-B7B9FDD2F86D}"/>
    <dgm:cxn modelId="{2B33A2BA-7D99-4CB6-8E2B-C3733A9D39FC}" type="presOf" srcId="{92CB47E3-9659-42E3-AE6F-CE90F450F8F4}" destId="{D2DB135B-2017-45CA-8A30-5BADBB4A339F}" srcOrd="0" destOrd="0" presId="urn:microsoft.com/office/officeart/2005/8/layout/chart3"/>
    <dgm:cxn modelId="{DBACC5BE-A1F1-4F3F-A5F5-F3EAE0DD90A7}" type="presOf" srcId="{92CB47E3-9659-42E3-AE6F-CE90F450F8F4}" destId="{EF4E8DA0-90E6-45EE-B916-383632F95C16}" srcOrd="1" destOrd="0" presId="urn:microsoft.com/office/officeart/2005/8/layout/chart3"/>
    <dgm:cxn modelId="{F2B576C9-C7B9-4DF9-9CC3-E0906451BFF9}" srcId="{B6E6C3C4-F737-4B54-B939-FC0CC623C05C}" destId="{92CB47E3-9659-42E3-AE6F-CE90F450F8F4}" srcOrd="2" destOrd="0" parTransId="{B13BF26A-05B4-4F5E-B193-CDCA85B94B74}" sibTransId="{7658070E-DC9D-4A4D-B6E0-8C7A680FA580}"/>
    <dgm:cxn modelId="{708F1F25-8D75-45E3-A186-D7E8E407DC6C}" type="presParOf" srcId="{C86B1267-4A7D-416B-AC29-B81A43000DE4}" destId="{B4EDA76E-EBB9-4333-9F87-59312BD8FE61}" srcOrd="0" destOrd="0" presId="urn:microsoft.com/office/officeart/2005/8/layout/chart3"/>
    <dgm:cxn modelId="{D76F4AD5-99E1-4B6B-915B-AFD986380E46}" type="presParOf" srcId="{C86B1267-4A7D-416B-AC29-B81A43000DE4}" destId="{89DD285C-4B4F-4D16-A973-94297248B3C6}" srcOrd="1" destOrd="0" presId="urn:microsoft.com/office/officeart/2005/8/layout/chart3"/>
    <dgm:cxn modelId="{B7170F20-5883-4681-8334-54CD9D281DFF}" type="presParOf" srcId="{C86B1267-4A7D-416B-AC29-B81A43000DE4}" destId="{7FAB84A5-D939-4FB9-A385-4881CC7885D3}" srcOrd="2" destOrd="0" presId="urn:microsoft.com/office/officeart/2005/8/layout/chart3"/>
    <dgm:cxn modelId="{E26C3D1B-F480-4B9C-9555-CFA4D2BD843B}" type="presParOf" srcId="{C86B1267-4A7D-416B-AC29-B81A43000DE4}" destId="{8DD59642-078C-4BF2-9212-E7EC44B3ABAE}" srcOrd="3" destOrd="0" presId="urn:microsoft.com/office/officeart/2005/8/layout/chart3"/>
    <dgm:cxn modelId="{659D36EC-BA28-4ED7-B3A7-2BDA13210957}" type="presParOf" srcId="{C86B1267-4A7D-416B-AC29-B81A43000DE4}" destId="{D2DB135B-2017-45CA-8A30-5BADBB4A339F}" srcOrd="4" destOrd="0" presId="urn:microsoft.com/office/officeart/2005/8/layout/chart3"/>
    <dgm:cxn modelId="{096C3778-858A-4B16-B8AF-76833A5D36D7}" type="presParOf" srcId="{C86B1267-4A7D-416B-AC29-B81A43000DE4}" destId="{EF4E8DA0-90E6-45EE-B916-383632F95C1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081D0F-92BE-4F78-8783-182351C788D5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2E87D33-E9E3-43F0-B57B-575D2A8CCE2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Development can help organizations:</a:t>
          </a:r>
        </a:p>
      </dgm:t>
    </dgm:pt>
    <dgm:pt modelId="{AD348310-C940-4CE4-B4AC-F87B8E0FCDF2}" type="parTrans" cxnId="{66D80B8D-5D92-4527-9F95-A7F3061E208C}">
      <dgm:prSet/>
      <dgm:spPr/>
      <dgm:t>
        <a:bodyPr/>
        <a:lstStyle/>
        <a:p>
          <a:endParaRPr lang="en-US"/>
        </a:p>
      </dgm:t>
    </dgm:pt>
    <dgm:pt modelId="{C19E68BF-F662-4855-9B13-6C87F9215684}" type="sibTrans" cxnId="{66D80B8D-5D92-4527-9F95-A7F3061E208C}">
      <dgm:prSet/>
      <dgm:spPr/>
      <dgm:t>
        <a:bodyPr/>
        <a:lstStyle/>
        <a:p>
          <a:endParaRPr lang="en-US"/>
        </a:p>
      </dgm:t>
    </dgm:pt>
    <dgm:pt modelId="{03C944F4-18BF-433E-84A8-140B6C92AA1B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dirty="0"/>
            <a:t>Develop a talent pipeline,</a:t>
          </a:r>
        </a:p>
      </dgm:t>
    </dgm:pt>
    <dgm:pt modelId="{72366BD1-8A05-4A65-9A81-6F9747BEE086}" type="parTrans" cxnId="{C4FC9A6A-5576-449B-888E-391A9A977D1E}">
      <dgm:prSet/>
      <dgm:spPr/>
      <dgm:t>
        <a:bodyPr/>
        <a:lstStyle/>
        <a:p>
          <a:endParaRPr lang="en-US"/>
        </a:p>
      </dgm:t>
    </dgm:pt>
    <dgm:pt modelId="{358F6AC5-BD43-4AD9-BA4C-FB9001139145}" type="sibTrans" cxnId="{C4FC9A6A-5576-449B-888E-391A9A977D1E}">
      <dgm:prSet/>
      <dgm:spPr/>
      <dgm:t>
        <a:bodyPr/>
        <a:lstStyle/>
        <a:p>
          <a:endParaRPr lang="en-US"/>
        </a:p>
      </dgm:t>
    </dgm:pt>
    <dgm:pt modelId="{74D53D91-6755-4D0E-A81B-E17FA121559C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dirty="0"/>
            <a:t>Increase employee engagement, and </a:t>
          </a:r>
        </a:p>
      </dgm:t>
    </dgm:pt>
    <dgm:pt modelId="{299CE10A-5395-46BA-9831-A54D5D34FDB8}" type="parTrans" cxnId="{B47E19A4-6EC7-4662-9AE0-D6EA15175C8C}">
      <dgm:prSet/>
      <dgm:spPr/>
      <dgm:t>
        <a:bodyPr/>
        <a:lstStyle/>
        <a:p>
          <a:endParaRPr lang="en-US"/>
        </a:p>
      </dgm:t>
    </dgm:pt>
    <dgm:pt modelId="{ADB1A609-40F3-4CAD-9BC6-1B56EDFBE760}" type="sibTrans" cxnId="{B47E19A4-6EC7-4662-9AE0-D6EA15175C8C}">
      <dgm:prSet/>
      <dgm:spPr/>
      <dgm:t>
        <a:bodyPr/>
        <a:lstStyle/>
        <a:p>
          <a:endParaRPr lang="en-US"/>
        </a:p>
      </dgm:t>
    </dgm:pt>
    <dgm:pt modelId="{C93E2900-DBEB-46C7-95F0-664CA8F83F19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dirty="0"/>
            <a:t>Retain valuable managers.</a:t>
          </a:r>
        </a:p>
      </dgm:t>
    </dgm:pt>
    <dgm:pt modelId="{A24F415E-8610-45AF-91F0-42603E7B2C70}" type="parTrans" cxnId="{75616C29-0B3B-4636-BCFA-CC37368C8EE9}">
      <dgm:prSet/>
      <dgm:spPr/>
      <dgm:t>
        <a:bodyPr/>
        <a:lstStyle/>
        <a:p>
          <a:endParaRPr lang="en-US"/>
        </a:p>
      </dgm:t>
    </dgm:pt>
    <dgm:pt modelId="{952D32F8-F67E-4A4A-88AE-F6E351FE89AA}" type="sibTrans" cxnId="{75616C29-0B3B-4636-BCFA-CC37368C8EE9}">
      <dgm:prSet/>
      <dgm:spPr/>
      <dgm:t>
        <a:bodyPr/>
        <a:lstStyle/>
        <a:p>
          <a:endParaRPr lang="en-US"/>
        </a:p>
      </dgm:t>
    </dgm:pt>
    <dgm:pt modelId="{02F00EDA-D7AA-4843-B14E-8B6C1E103C7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Development can help employees:</a:t>
          </a:r>
        </a:p>
      </dgm:t>
    </dgm:pt>
    <dgm:pt modelId="{23C090D4-E7C9-4612-9A4D-1A5BF1B5C979}" type="parTrans" cxnId="{FB087F89-F839-4A68-B2C1-D6DBFE80E45A}">
      <dgm:prSet/>
      <dgm:spPr/>
      <dgm:t>
        <a:bodyPr/>
        <a:lstStyle/>
        <a:p>
          <a:endParaRPr lang="en-US"/>
        </a:p>
      </dgm:t>
    </dgm:pt>
    <dgm:pt modelId="{2FF4EED5-0E5C-48C2-9E4E-0A17716727D5}" type="sibTrans" cxnId="{FB087F89-F839-4A68-B2C1-D6DBFE80E45A}">
      <dgm:prSet/>
      <dgm:spPr/>
      <dgm:t>
        <a:bodyPr/>
        <a:lstStyle/>
        <a:p>
          <a:endParaRPr lang="en-US"/>
        </a:p>
      </dgm:t>
    </dgm:pt>
    <dgm:pt modelId="{7CF50DED-7AFF-40DB-823C-932498979CC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dirty="0"/>
            <a:t>Understand their strengths and weaknesses, and</a:t>
          </a:r>
        </a:p>
      </dgm:t>
    </dgm:pt>
    <dgm:pt modelId="{A5FFE7CB-6289-43B1-A6C2-B368AC911C8B}" type="parTrans" cxnId="{6D644138-0FE9-4902-AC31-BE3633265C4C}">
      <dgm:prSet/>
      <dgm:spPr/>
      <dgm:t>
        <a:bodyPr/>
        <a:lstStyle/>
        <a:p>
          <a:endParaRPr lang="en-US"/>
        </a:p>
      </dgm:t>
    </dgm:pt>
    <dgm:pt modelId="{8DC13340-4807-4E43-8ABB-4046BFCCDAFA}" type="sibTrans" cxnId="{6D644138-0FE9-4902-AC31-BE3633265C4C}">
      <dgm:prSet/>
      <dgm:spPr/>
      <dgm:t>
        <a:bodyPr/>
        <a:lstStyle/>
        <a:p>
          <a:endParaRPr lang="en-US"/>
        </a:p>
      </dgm:t>
    </dgm:pt>
    <dgm:pt modelId="{A3EFD844-256F-427B-9197-CD75002D4C9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dirty="0"/>
            <a:t>Expand their responsibilities to meet their growth needs.</a:t>
          </a:r>
        </a:p>
      </dgm:t>
    </dgm:pt>
    <dgm:pt modelId="{3135C322-3644-4EFB-8C3D-AB6D418A25AB}" type="parTrans" cxnId="{719005FD-ED36-45B2-BF50-7615B00524FF}">
      <dgm:prSet/>
      <dgm:spPr/>
      <dgm:t>
        <a:bodyPr/>
        <a:lstStyle/>
        <a:p>
          <a:endParaRPr lang="en-US"/>
        </a:p>
      </dgm:t>
    </dgm:pt>
    <dgm:pt modelId="{8B6AF684-481B-4EB0-A29F-7D87E1062191}" type="sibTrans" cxnId="{719005FD-ED36-45B2-BF50-7615B00524FF}">
      <dgm:prSet/>
      <dgm:spPr/>
      <dgm:t>
        <a:bodyPr/>
        <a:lstStyle/>
        <a:p>
          <a:endParaRPr lang="en-US"/>
        </a:p>
      </dgm:t>
    </dgm:pt>
    <dgm:pt modelId="{ED96E8FA-7A58-4544-982F-9322D8A03C76}" type="pres">
      <dgm:prSet presAssocID="{AD081D0F-92BE-4F78-8783-182351C788D5}" presName="root" presStyleCnt="0">
        <dgm:presLayoutVars>
          <dgm:dir/>
          <dgm:resizeHandles val="exact"/>
        </dgm:presLayoutVars>
      </dgm:prSet>
      <dgm:spPr/>
    </dgm:pt>
    <dgm:pt modelId="{E41244E4-A196-4F4E-B1DE-C1BA8EDFAED6}" type="pres">
      <dgm:prSet presAssocID="{E2E87D33-E9E3-43F0-B57B-575D2A8CCE21}" presName="compNode" presStyleCnt="0"/>
      <dgm:spPr/>
    </dgm:pt>
    <dgm:pt modelId="{AE9A79CE-2946-4B8A-B220-8B36FAC232E7}" type="pres">
      <dgm:prSet presAssocID="{E2E87D33-E9E3-43F0-B57B-575D2A8CCE2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6CA0506E-F67C-48AE-8F22-A16D5E2C7422}" type="pres">
      <dgm:prSet presAssocID="{E2E87D33-E9E3-43F0-B57B-575D2A8CCE21}" presName="iconSpace" presStyleCnt="0"/>
      <dgm:spPr/>
    </dgm:pt>
    <dgm:pt modelId="{4E679CDA-5F6F-4BDF-BE2E-F1762A5EF7A7}" type="pres">
      <dgm:prSet presAssocID="{E2E87D33-E9E3-43F0-B57B-575D2A8CCE21}" presName="parTx" presStyleLbl="revTx" presStyleIdx="0" presStyleCnt="4">
        <dgm:presLayoutVars>
          <dgm:chMax val="0"/>
          <dgm:chPref val="0"/>
        </dgm:presLayoutVars>
      </dgm:prSet>
      <dgm:spPr/>
    </dgm:pt>
    <dgm:pt modelId="{1D3F5E06-4D86-4B85-B71B-ED52128DBC9E}" type="pres">
      <dgm:prSet presAssocID="{E2E87D33-E9E3-43F0-B57B-575D2A8CCE21}" presName="txSpace" presStyleCnt="0"/>
      <dgm:spPr/>
    </dgm:pt>
    <dgm:pt modelId="{CFB2904D-8F1F-40AA-99D4-BC45F2593EC7}" type="pres">
      <dgm:prSet presAssocID="{E2E87D33-E9E3-43F0-B57B-575D2A8CCE21}" presName="desTx" presStyleLbl="revTx" presStyleIdx="1" presStyleCnt="4">
        <dgm:presLayoutVars/>
      </dgm:prSet>
      <dgm:spPr/>
    </dgm:pt>
    <dgm:pt modelId="{74B67BF9-DD5D-4635-A4B8-E45D197D973A}" type="pres">
      <dgm:prSet presAssocID="{C19E68BF-F662-4855-9B13-6C87F9215684}" presName="sibTrans" presStyleCnt="0"/>
      <dgm:spPr/>
    </dgm:pt>
    <dgm:pt modelId="{B518E3BD-0006-4F86-8FE8-66AFCF96E353}" type="pres">
      <dgm:prSet presAssocID="{02F00EDA-D7AA-4843-B14E-8B6C1E103C76}" presName="compNode" presStyleCnt="0"/>
      <dgm:spPr/>
    </dgm:pt>
    <dgm:pt modelId="{54F89D0E-3307-4A0C-A947-F294DB358981}" type="pres">
      <dgm:prSet presAssocID="{02F00EDA-D7AA-4843-B14E-8B6C1E103C7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68E8F3B1-2216-42D3-AA08-AB5142498365}" type="pres">
      <dgm:prSet presAssocID="{02F00EDA-D7AA-4843-B14E-8B6C1E103C76}" presName="iconSpace" presStyleCnt="0"/>
      <dgm:spPr/>
    </dgm:pt>
    <dgm:pt modelId="{634E367D-519A-401D-A28F-5ED1E8A2875B}" type="pres">
      <dgm:prSet presAssocID="{02F00EDA-D7AA-4843-B14E-8B6C1E103C76}" presName="parTx" presStyleLbl="revTx" presStyleIdx="2" presStyleCnt="4">
        <dgm:presLayoutVars>
          <dgm:chMax val="0"/>
          <dgm:chPref val="0"/>
        </dgm:presLayoutVars>
      </dgm:prSet>
      <dgm:spPr/>
    </dgm:pt>
    <dgm:pt modelId="{E4C51A51-C4E2-44F4-8E84-375B152D232A}" type="pres">
      <dgm:prSet presAssocID="{02F00EDA-D7AA-4843-B14E-8B6C1E103C76}" presName="txSpace" presStyleCnt="0"/>
      <dgm:spPr/>
    </dgm:pt>
    <dgm:pt modelId="{7693187B-513E-43BC-8168-2E24AD0F7082}" type="pres">
      <dgm:prSet presAssocID="{02F00EDA-D7AA-4843-B14E-8B6C1E103C76}" presName="desTx" presStyleLbl="revTx" presStyleIdx="3" presStyleCnt="4">
        <dgm:presLayoutVars/>
      </dgm:prSet>
      <dgm:spPr/>
    </dgm:pt>
  </dgm:ptLst>
  <dgm:cxnLst>
    <dgm:cxn modelId="{CC5A1F10-067B-4B31-8EAF-8AAD462C5A1E}" type="presOf" srcId="{02F00EDA-D7AA-4843-B14E-8B6C1E103C76}" destId="{634E367D-519A-401D-A28F-5ED1E8A2875B}" srcOrd="0" destOrd="0" presId="urn:microsoft.com/office/officeart/2018/5/layout/CenteredIconLabelDescriptionList"/>
    <dgm:cxn modelId="{7C2F7F12-1E4C-491D-894B-3036543AB733}" type="presOf" srcId="{AD081D0F-92BE-4F78-8783-182351C788D5}" destId="{ED96E8FA-7A58-4544-982F-9322D8A03C76}" srcOrd="0" destOrd="0" presId="urn:microsoft.com/office/officeart/2018/5/layout/CenteredIconLabelDescriptionList"/>
    <dgm:cxn modelId="{465C2E22-0C3C-4697-A412-FC28D3DC3DB6}" type="presOf" srcId="{E2E87D33-E9E3-43F0-B57B-575D2A8CCE21}" destId="{4E679CDA-5F6F-4BDF-BE2E-F1762A5EF7A7}" srcOrd="0" destOrd="0" presId="urn:microsoft.com/office/officeart/2018/5/layout/CenteredIconLabelDescriptionList"/>
    <dgm:cxn modelId="{75616C29-0B3B-4636-BCFA-CC37368C8EE9}" srcId="{E2E87D33-E9E3-43F0-B57B-575D2A8CCE21}" destId="{C93E2900-DBEB-46C7-95F0-664CA8F83F19}" srcOrd="2" destOrd="0" parTransId="{A24F415E-8610-45AF-91F0-42603E7B2C70}" sibTransId="{952D32F8-F67E-4A4A-88AE-F6E351FE89AA}"/>
    <dgm:cxn modelId="{6D644138-0FE9-4902-AC31-BE3633265C4C}" srcId="{02F00EDA-D7AA-4843-B14E-8B6C1E103C76}" destId="{7CF50DED-7AFF-40DB-823C-932498979CC7}" srcOrd="0" destOrd="0" parTransId="{A5FFE7CB-6289-43B1-A6C2-B368AC911C8B}" sibTransId="{8DC13340-4807-4E43-8ABB-4046BFCCDAFA}"/>
    <dgm:cxn modelId="{C4FC9A6A-5576-449B-888E-391A9A977D1E}" srcId="{E2E87D33-E9E3-43F0-B57B-575D2A8CCE21}" destId="{03C944F4-18BF-433E-84A8-140B6C92AA1B}" srcOrd="0" destOrd="0" parTransId="{72366BD1-8A05-4A65-9A81-6F9747BEE086}" sibTransId="{358F6AC5-BD43-4AD9-BA4C-FB9001139145}"/>
    <dgm:cxn modelId="{F88E8550-7576-4187-9796-C207A82C2E43}" type="presOf" srcId="{C93E2900-DBEB-46C7-95F0-664CA8F83F19}" destId="{CFB2904D-8F1F-40AA-99D4-BC45F2593EC7}" srcOrd="0" destOrd="2" presId="urn:microsoft.com/office/officeart/2018/5/layout/CenteredIconLabelDescriptionList"/>
    <dgm:cxn modelId="{FB087F89-F839-4A68-B2C1-D6DBFE80E45A}" srcId="{AD081D0F-92BE-4F78-8783-182351C788D5}" destId="{02F00EDA-D7AA-4843-B14E-8B6C1E103C76}" srcOrd="1" destOrd="0" parTransId="{23C090D4-E7C9-4612-9A4D-1A5BF1B5C979}" sibTransId="{2FF4EED5-0E5C-48C2-9E4E-0A17716727D5}"/>
    <dgm:cxn modelId="{66D80B8D-5D92-4527-9F95-A7F3061E208C}" srcId="{AD081D0F-92BE-4F78-8783-182351C788D5}" destId="{E2E87D33-E9E3-43F0-B57B-575D2A8CCE21}" srcOrd="0" destOrd="0" parTransId="{AD348310-C940-4CE4-B4AC-F87B8E0FCDF2}" sibTransId="{C19E68BF-F662-4855-9B13-6C87F9215684}"/>
    <dgm:cxn modelId="{3A2C1E8E-B60A-486D-B4CB-A49082302C55}" type="presOf" srcId="{A3EFD844-256F-427B-9197-CD75002D4C9A}" destId="{7693187B-513E-43BC-8168-2E24AD0F7082}" srcOrd="0" destOrd="1" presId="urn:microsoft.com/office/officeart/2018/5/layout/CenteredIconLabelDescriptionList"/>
    <dgm:cxn modelId="{B47E19A4-6EC7-4662-9AE0-D6EA15175C8C}" srcId="{E2E87D33-E9E3-43F0-B57B-575D2A8CCE21}" destId="{74D53D91-6755-4D0E-A81B-E17FA121559C}" srcOrd="1" destOrd="0" parTransId="{299CE10A-5395-46BA-9831-A54D5D34FDB8}" sibTransId="{ADB1A609-40F3-4CAD-9BC6-1B56EDFBE760}"/>
    <dgm:cxn modelId="{881F26C6-C6B6-4DEA-A699-7A21D5FC097F}" type="presOf" srcId="{74D53D91-6755-4D0E-A81B-E17FA121559C}" destId="{CFB2904D-8F1F-40AA-99D4-BC45F2593EC7}" srcOrd="0" destOrd="1" presId="urn:microsoft.com/office/officeart/2018/5/layout/CenteredIconLabelDescriptionList"/>
    <dgm:cxn modelId="{CED6F1D3-A44B-4609-AA99-EB7C1A953A41}" type="presOf" srcId="{03C944F4-18BF-433E-84A8-140B6C92AA1B}" destId="{CFB2904D-8F1F-40AA-99D4-BC45F2593EC7}" srcOrd="0" destOrd="0" presId="urn:microsoft.com/office/officeart/2018/5/layout/CenteredIconLabelDescriptionList"/>
    <dgm:cxn modelId="{6B46A4E3-7282-48DC-B137-C1DDF88D2584}" type="presOf" srcId="{7CF50DED-7AFF-40DB-823C-932498979CC7}" destId="{7693187B-513E-43BC-8168-2E24AD0F7082}" srcOrd="0" destOrd="0" presId="urn:microsoft.com/office/officeart/2018/5/layout/CenteredIconLabelDescriptionList"/>
    <dgm:cxn modelId="{719005FD-ED36-45B2-BF50-7615B00524FF}" srcId="{02F00EDA-D7AA-4843-B14E-8B6C1E103C76}" destId="{A3EFD844-256F-427B-9197-CD75002D4C9A}" srcOrd="1" destOrd="0" parTransId="{3135C322-3644-4EFB-8C3D-AB6D418A25AB}" sibTransId="{8B6AF684-481B-4EB0-A29F-7D87E1062191}"/>
    <dgm:cxn modelId="{9CA4EB5A-4A90-4515-BDE9-BED08E1EF920}" type="presParOf" srcId="{ED96E8FA-7A58-4544-982F-9322D8A03C76}" destId="{E41244E4-A196-4F4E-B1DE-C1BA8EDFAED6}" srcOrd="0" destOrd="0" presId="urn:microsoft.com/office/officeart/2018/5/layout/CenteredIconLabelDescriptionList"/>
    <dgm:cxn modelId="{04D6CFCE-94D5-48C0-921C-0FB9BF4CC3EC}" type="presParOf" srcId="{E41244E4-A196-4F4E-B1DE-C1BA8EDFAED6}" destId="{AE9A79CE-2946-4B8A-B220-8B36FAC232E7}" srcOrd="0" destOrd="0" presId="urn:microsoft.com/office/officeart/2018/5/layout/CenteredIconLabelDescriptionList"/>
    <dgm:cxn modelId="{78B9640A-05CB-4AAD-8896-EA141513F997}" type="presParOf" srcId="{E41244E4-A196-4F4E-B1DE-C1BA8EDFAED6}" destId="{6CA0506E-F67C-48AE-8F22-A16D5E2C7422}" srcOrd="1" destOrd="0" presId="urn:microsoft.com/office/officeart/2018/5/layout/CenteredIconLabelDescriptionList"/>
    <dgm:cxn modelId="{EB0FEF00-6B29-43BE-A3A6-7CAA3D0070E0}" type="presParOf" srcId="{E41244E4-A196-4F4E-B1DE-C1BA8EDFAED6}" destId="{4E679CDA-5F6F-4BDF-BE2E-F1762A5EF7A7}" srcOrd="2" destOrd="0" presId="urn:microsoft.com/office/officeart/2018/5/layout/CenteredIconLabelDescriptionList"/>
    <dgm:cxn modelId="{4B0562F1-4C4C-4DE4-BDE5-910E51EDDE7A}" type="presParOf" srcId="{E41244E4-A196-4F4E-B1DE-C1BA8EDFAED6}" destId="{1D3F5E06-4D86-4B85-B71B-ED52128DBC9E}" srcOrd="3" destOrd="0" presId="urn:microsoft.com/office/officeart/2018/5/layout/CenteredIconLabelDescriptionList"/>
    <dgm:cxn modelId="{E5DBEE52-3B0D-42AE-8029-2633119A96E3}" type="presParOf" srcId="{E41244E4-A196-4F4E-B1DE-C1BA8EDFAED6}" destId="{CFB2904D-8F1F-40AA-99D4-BC45F2593EC7}" srcOrd="4" destOrd="0" presId="urn:microsoft.com/office/officeart/2018/5/layout/CenteredIconLabelDescriptionList"/>
    <dgm:cxn modelId="{6E2DB5C0-E968-4800-BFAD-F00F61810790}" type="presParOf" srcId="{ED96E8FA-7A58-4544-982F-9322D8A03C76}" destId="{74B67BF9-DD5D-4635-A4B8-E45D197D973A}" srcOrd="1" destOrd="0" presId="urn:microsoft.com/office/officeart/2018/5/layout/CenteredIconLabelDescriptionList"/>
    <dgm:cxn modelId="{552B285B-520A-4B94-8517-73B1BF911C73}" type="presParOf" srcId="{ED96E8FA-7A58-4544-982F-9322D8A03C76}" destId="{B518E3BD-0006-4F86-8FE8-66AFCF96E353}" srcOrd="2" destOrd="0" presId="urn:microsoft.com/office/officeart/2018/5/layout/CenteredIconLabelDescriptionList"/>
    <dgm:cxn modelId="{CF61F57E-D57F-409B-B8EB-6A346A74CE09}" type="presParOf" srcId="{B518E3BD-0006-4F86-8FE8-66AFCF96E353}" destId="{54F89D0E-3307-4A0C-A947-F294DB358981}" srcOrd="0" destOrd="0" presId="urn:microsoft.com/office/officeart/2018/5/layout/CenteredIconLabelDescriptionList"/>
    <dgm:cxn modelId="{BB5EE86A-6AB9-409B-853F-5F5F3888E267}" type="presParOf" srcId="{B518E3BD-0006-4F86-8FE8-66AFCF96E353}" destId="{68E8F3B1-2216-42D3-AA08-AB5142498365}" srcOrd="1" destOrd="0" presId="urn:microsoft.com/office/officeart/2018/5/layout/CenteredIconLabelDescriptionList"/>
    <dgm:cxn modelId="{CCF53736-450C-4F8A-AC74-5C939C00D8CE}" type="presParOf" srcId="{B518E3BD-0006-4F86-8FE8-66AFCF96E353}" destId="{634E367D-519A-401D-A28F-5ED1E8A2875B}" srcOrd="2" destOrd="0" presId="urn:microsoft.com/office/officeart/2018/5/layout/CenteredIconLabelDescriptionList"/>
    <dgm:cxn modelId="{83911CAE-B8A2-4BF5-83E8-70D52FF40609}" type="presParOf" srcId="{B518E3BD-0006-4F86-8FE8-66AFCF96E353}" destId="{E4C51A51-C4E2-44F4-8E84-375B152D232A}" srcOrd="3" destOrd="0" presId="urn:microsoft.com/office/officeart/2018/5/layout/CenteredIconLabelDescriptionList"/>
    <dgm:cxn modelId="{8CD4F46E-025F-40B2-80EE-EF7F13E0F15E}" type="presParOf" srcId="{B518E3BD-0006-4F86-8FE8-66AFCF96E353}" destId="{7693187B-513E-43BC-8168-2E24AD0F7082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DA76E-EBB9-4333-9F87-59312BD8FE61}">
      <dsp:nvSpPr>
        <dsp:cNvPr id="0" name=""/>
        <dsp:cNvSpPr/>
      </dsp:nvSpPr>
      <dsp:spPr>
        <a:xfrm>
          <a:off x="987762" y="382676"/>
          <a:ext cx="4762195" cy="4762195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70% of learning comes from job-related experiences.</a:t>
          </a:r>
        </a:p>
      </dsp:txBody>
      <dsp:txXfrm>
        <a:off x="3576922" y="1261414"/>
        <a:ext cx="1615744" cy="1587398"/>
      </dsp:txXfrm>
    </dsp:sp>
    <dsp:sp modelId="{7FAB84A5-D939-4FB9-A385-4881CC7885D3}">
      <dsp:nvSpPr>
        <dsp:cNvPr id="0" name=""/>
        <dsp:cNvSpPr/>
      </dsp:nvSpPr>
      <dsp:spPr>
        <a:xfrm>
          <a:off x="742282" y="524408"/>
          <a:ext cx="4762195" cy="4762195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shade val="80000"/>
            <a:hueOff val="-146515"/>
            <a:satOff val="-3681"/>
            <a:lumOff val="1693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20% of learning comes from interactions </a:t>
          </a:r>
          <a:r>
            <a:rPr lang="en-US" sz="2000" kern="1200">
              <a:solidFill>
                <a:schemeClr val="tx1"/>
              </a:solidFill>
            </a:rPr>
            <a:t>with others.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046216" y="3529126"/>
        <a:ext cx="2154326" cy="1474012"/>
      </dsp:txXfrm>
    </dsp:sp>
    <dsp:sp modelId="{D2DB135B-2017-45CA-8A30-5BADBB4A339F}">
      <dsp:nvSpPr>
        <dsp:cNvPr id="0" name=""/>
        <dsp:cNvSpPr/>
      </dsp:nvSpPr>
      <dsp:spPr>
        <a:xfrm>
          <a:off x="742282" y="524408"/>
          <a:ext cx="4762195" cy="4762195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10% of learning comes from formal educational events.</a:t>
          </a:r>
        </a:p>
      </dsp:txBody>
      <dsp:txXfrm>
        <a:off x="1252517" y="1459839"/>
        <a:ext cx="1615744" cy="1587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A79CE-2946-4B8A-B220-8B36FAC232E7}">
      <dsp:nvSpPr>
        <dsp:cNvPr id="0" name=""/>
        <dsp:cNvSpPr/>
      </dsp:nvSpPr>
      <dsp:spPr>
        <a:xfrm>
          <a:off x="1994279" y="300030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79CDA-5F6F-4BDF-BE2E-F1762A5EF7A7}">
      <dsp:nvSpPr>
        <dsp:cNvPr id="0" name=""/>
        <dsp:cNvSpPr/>
      </dsp:nvSpPr>
      <dsp:spPr>
        <a:xfrm>
          <a:off x="590279" y="196577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100" kern="1200" dirty="0"/>
            <a:t>Development can help organizations:</a:t>
          </a:r>
        </a:p>
      </dsp:txBody>
      <dsp:txXfrm>
        <a:off x="590279" y="1965772"/>
        <a:ext cx="4320000" cy="648000"/>
      </dsp:txXfrm>
    </dsp:sp>
    <dsp:sp modelId="{CFB2904D-8F1F-40AA-99D4-BC45F2593EC7}">
      <dsp:nvSpPr>
        <dsp:cNvPr id="0" name=""/>
        <dsp:cNvSpPr/>
      </dsp:nvSpPr>
      <dsp:spPr>
        <a:xfrm>
          <a:off x="590279" y="2685281"/>
          <a:ext cx="4320000" cy="1190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kern="1200" dirty="0"/>
            <a:t>Develop a talent pipeline,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kern="1200" dirty="0"/>
            <a:t>Increase employee engagement, and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kern="1200" dirty="0"/>
            <a:t>Retain valuable managers.</a:t>
          </a:r>
        </a:p>
      </dsp:txBody>
      <dsp:txXfrm>
        <a:off x="590279" y="2685281"/>
        <a:ext cx="4320000" cy="1190156"/>
      </dsp:txXfrm>
    </dsp:sp>
    <dsp:sp modelId="{54F89D0E-3307-4A0C-A947-F294DB358981}">
      <dsp:nvSpPr>
        <dsp:cNvPr id="0" name=""/>
        <dsp:cNvSpPr/>
      </dsp:nvSpPr>
      <dsp:spPr>
        <a:xfrm>
          <a:off x="7070279" y="300030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E367D-519A-401D-A28F-5ED1E8A2875B}">
      <dsp:nvSpPr>
        <dsp:cNvPr id="0" name=""/>
        <dsp:cNvSpPr/>
      </dsp:nvSpPr>
      <dsp:spPr>
        <a:xfrm>
          <a:off x="5666279" y="196577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100" kern="1200" dirty="0"/>
            <a:t>Development can help employees:</a:t>
          </a:r>
        </a:p>
      </dsp:txBody>
      <dsp:txXfrm>
        <a:off x="5666279" y="1965772"/>
        <a:ext cx="4320000" cy="648000"/>
      </dsp:txXfrm>
    </dsp:sp>
    <dsp:sp modelId="{7693187B-513E-43BC-8168-2E24AD0F7082}">
      <dsp:nvSpPr>
        <dsp:cNvPr id="0" name=""/>
        <dsp:cNvSpPr/>
      </dsp:nvSpPr>
      <dsp:spPr>
        <a:xfrm>
          <a:off x="5666279" y="2685281"/>
          <a:ext cx="4320000" cy="1190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kern="1200" dirty="0"/>
            <a:t>Understand their strengths and weaknesses, and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1800" kern="1200" dirty="0"/>
            <a:t>Expand their responsibilities to meet their growth needs.</a:t>
          </a:r>
        </a:p>
      </dsp:txBody>
      <dsp:txXfrm>
        <a:off x="5666279" y="2685281"/>
        <a:ext cx="4320000" cy="1190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7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03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83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21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0059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Career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0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Training versus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Development</a:t>
            </a:r>
            <a:r>
              <a:rPr lang="en-US" sz="2000" dirty="0"/>
              <a:t> includes learning experiences that help employees grow and prepare for the future.</a:t>
            </a:r>
          </a:p>
          <a:p>
            <a:pPr lvl="1"/>
            <a:r>
              <a:rPr lang="en-US" sz="1800" dirty="0"/>
              <a:t>It is often voluntary and not tied to the current job.</a:t>
            </a:r>
          </a:p>
          <a:p>
            <a:pPr lvl="1"/>
            <a:r>
              <a:rPr lang="en-US" sz="1800" dirty="0"/>
              <a:t>Training, by contrast, is often required and related to the current job.</a:t>
            </a:r>
          </a:p>
        </p:txBody>
      </p:sp>
    </p:spTree>
    <p:extLst>
      <p:ext uri="{BB962C8B-B14F-4D97-AF65-F5344CB8AC3E}">
        <p14:creationId xmlns:p14="http://schemas.microsoft.com/office/powerpoint/2010/main" val="875138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en-US" dirty="0"/>
              <a:t>70-20-10 Model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C875EDB-8FD5-4E85-BB78-5457FFBA9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801315"/>
              </p:ext>
            </p:extLst>
          </p:nvPr>
        </p:nvGraphicFramePr>
        <p:xfrm>
          <a:off x="5118100" y="594360"/>
          <a:ext cx="6492240" cy="566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774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Importance of Development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B12920-5C16-4775-9FEB-E04D53CF29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020714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288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2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Career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0" y="2635976"/>
            <a:ext cx="1051560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career</a:t>
            </a:r>
            <a:r>
              <a:rPr lang="en-US" sz="2000" dirty="0"/>
              <a:t> is a sequence of positions held within an occupation. </a:t>
            </a:r>
          </a:p>
          <a:p>
            <a:r>
              <a:rPr lang="en-US" sz="2000" b="1" dirty="0"/>
              <a:t>Career development </a:t>
            </a:r>
            <a:r>
              <a:rPr lang="en-US" sz="2000" dirty="0"/>
              <a:t>is a formal, planned effort to balance individual goals and organizational goals.</a:t>
            </a:r>
          </a:p>
          <a:p>
            <a:pPr lvl="1"/>
            <a:r>
              <a:rPr lang="en-US" sz="1800" b="1" dirty="0"/>
              <a:t>Career planning </a:t>
            </a:r>
            <a:r>
              <a:rPr lang="en-US" sz="1800" dirty="0"/>
              <a:t>is the individual process of becoming more aware of one’s KSAOs, opportunities, and limitations.</a:t>
            </a:r>
          </a:p>
          <a:p>
            <a:pPr lvl="1"/>
            <a:r>
              <a:rPr lang="en-US" sz="1800" b="1" dirty="0"/>
              <a:t>Career management </a:t>
            </a:r>
            <a:r>
              <a:rPr lang="en-US" sz="1800" dirty="0"/>
              <a:t>is the organizational process of preparing, implementing, and monitoring career plans.</a:t>
            </a:r>
          </a:p>
          <a:p>
            <a:endParaRPr lang="en-US" sz="20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06240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862</TotalTime>
  <Words>195</Words>
  <Application>Microsoft Office PowerPoint</Application>
  <PresentationFormat>Widescreen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Career Management</vt:lpstr>
      <vt:lpstr>Training versus Development</vt:lpstr>
      <vt:lpstr>70-20-10 Model </vt:lpstr>
      <vt:lpstr>Importance of Development</vt:lpstr>
      <vt:lpstr>Career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59</cp:revision>
  <cp:lastPrinted>2021-06-14T02:14:25Z</cp:lastPrinted>
  <dcterms:created xsi:type="dcterms:W3CDTF">2021-02-10T03:24:09Z</dcterms:created>
  <dcterms:modified xsi:type="dcterms:W3CDTF">2021-06-19T19:20:02Z</dcterms:modified>
</cp:coreProperties>
</file>