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95" r:id="rId2"/>
    <p:sldId id="326" r:id="rId3"/>
    <p:sldId id="328" r:id="rId4"/>
    <p:sldId id="308" r:id="rId5"/>
    <p:sldId id="327" r:id="rId6"/>
    <p:sldId id="333" r:id="rId7"/>
    <p:sldId id="330" r:id="rId8"/>
    <p:sldId id="307" r:id="rId9"/>
    <p:sldId id="331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8" autoAdjust="0"/>
    <p:restoredTop sz="64978" autoAdjust="0"/>
  </p:normalViewPr>
  <p:slideViewPr>
    <p:cSldViewPr snapToGrid="0">
      <p:cViewPr varScale="1">
        <p:scale>
          <a:sx n="54" d="100"/>
          <a:sy n="54" d="100"/>
        </p:scale>
        <p:origin x="21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Useful for training geographically dispersed stakeholders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Enhances learner control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Standardizes delivery of instruction</a:t>
          </a: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  <a:cs typeface="Calibri" panose="020F0502020204030204" pitchFamily="34" charset="0"/>
            </a:rPr>
            <a:t>Costly and time-consuming to develop</a:t>
          </a:r>
          <a:endParaRPr lang="en-US" sz="2000" dirty="0">
            <a:latin typeface="+mn-lt"/>
          </a:endParaRP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Requires trainees to have self-efficacy and be highly motivated</a:t>
          </a:r>
        </a:p>
        <a:p>
          <a:pPr>
            <a:lnSpc>
              <a:spcPct val="100000"/>
            </a:lnSpc>
          </a:pPr>
          <a:r>
            <a:rPr lang="en-US" sz="2000" dirty="0"/>
            <a:t>• May lack opportunities for practice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Useful for training geographically dispersed trainees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More affordable and customizable than live instruction</a:t>
          </a: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Isolates trainees from trainers and other learners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Requires trainees to be highly motivated</a:t>
          </a:r>
          <a:endParaRPr lang="en-US" sz="2000" dirty="0">
            <a:latin typeface="+mn-lt"/>
          </a:endParaRP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Useful for training geographically dispersed trainees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Enhances learner control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Supplements classroom instruction 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Supports transfer</a:t>
          </a:r>
          <a:endParaRPr lang="en-US" sz="2000" dirty="0">
            <a:latin typeface="+mn-lt"/>
          </a:endParaRP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Not all content is mobile-friendly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May not be effective with trainees who have low self-efficacy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Effectiveness may be hindered by interruptions and distractions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Provides more learner control than presentation-based methods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Provides more interaction than technology-based methods</a:t>
          </a: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Is less preferred by trainees due to high demands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Requires seamless coordination between multiple methods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18893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70881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708813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439567"/>
          <a:ext cx="4320000" cy="1717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Useful for training geographically dispersed stakeholders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Enhances learner control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Standardizes delivery of instruction</a:t>
          </a:r>
        </a:p>
      </dsp:txBody>
      <dsp:txXfrm>
        <a:off x="590279" y="2439567"/>
        <a:ext cx="4320000" cy="1717006"/>
      </dsp:txXfrm>
    </dsp:sp>
    <dsp:sp modelId="{E0913277-4D3C-4B57-A351-662A3210DE02}">
      <dsp:nvSpPr>
        <dsp:cNvPr id="0" name=""/>
        <dsp:cNvSpPr/>
      </dsp:nvSpPr>
      <dsp:spPr>
        <a:xfrm>
          <a:off x="7070279" y="18893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70881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708813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439567"/>
          <a:ext cx="4320000" cy="1717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  <a:cs typeface="Calibri" panose="020F0502020204030204" pitchFamily="34" charset="0"/>
            </a:rPr>
            <a:t>Costly and time-consuming to develop</a:t>
          </a:r>
          <a:endParaRPr lang="en-US" sz="2000" kern="1200" dirty="0">
            <a:latin typeface="+mn-lt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Requires trainees to have self-efficacy and be highly motivated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• May lack opportunities for practice</a:t>
          </a:r>
        </a:p>
      </dsp:txBody>
      <dsp:txXfrm>
        <a:off x="5666279" y="2439567"/>
        <a:ext cx="4320000" cy="17170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22895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9008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900812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623163"/>
          <a:ext cx="4320000" cy="132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Useful for training geographically dispersed trainees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More affordable and customizable than live instruction</a:t>
          </a:r>
        </a:p>
      </dsp:txBody>
      <dsp:txXfrm>
        <a:off x="590279" y="2623163"/>
        <a:ext cx="4320000" cy="1323347"/>
      </dsp:txXfrm>
    </dsp:sp>
    <dsp:sp modelId="{E0913277-4D3C-4B57-A351-662A3210DE02}">
      <dsp:nvSpPr>
        <dsp:cNvPr id="0" name=""/>
        <dsp:cNvSpPr/>
      </dsp:nvSpPr>
      <dsp:spPr>
        <a:xfrm>
          <a:off x="7070279" y="22895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9008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900812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623163"/>
          <a:ext cx="4320000" cy="132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Isolates trainees from trainers and other learners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Requires trainees to be highly motivated</a:t>
          </a:r>
          <a:endParaRPr lang="en-US" sz="2000" kern="1200" dirty="0">
            <a:latin typeface="+mn-lt"/>
          </a:endParaRPr>
        </a:p>
      </dsp:txBody>
      <dsp:txXfrm>
        <a:off x="5666279" y="2623163"/>
        <a:ext cx="4320000" cy="13233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7495" y="0"/>
          <a:ext cx="1510523" cy="14909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4866" y="1668163"/>
          <a:ext cx="4315781" cy="638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4866" y="1668163"/>
        <a:ext cx="4315781" cy="638976"/>
      </dsp:txXfrm>
    </dsp:sp>
    <dsp:sp modelId="{8DE2302A-8C89-4EAF-AE07-CC3C18B1A928}">
      <dsp:nvSpPr>
        <dsp:cNvPr id="0" name=""/>
        <dsp:cNvSpPr/>
      </dsp:nvSpPr>
      <dsp:spPr>
        <a:xfrm>
          <a:off x="594866" y="2389567"/>
          <a:ext cx="4315781" cy="17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Useful for training geographically dispersed trainees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Enhances learner control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Supplements classroom instruction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Supports transfer</a:t>
          </a:r>
          <a:endParaRPr lang="en-US" sz="2000" kern="1200" dirty="0">
            <a:latin typeface="+mn-lt"/>
          </a:endParaRPr>
        </a:p>
      </dsp:txBody>
      <dsp:txXfrm>
        <a:off x="594866" y="2389567"/>
        <a:ext cx="4315781" cy="1785900"/>
      </dsp:txXfrm>
    </dsp:sp>
    <dsp:sp modelId="{E0913277-4D3C-4B57-A351-662A3210DE02}">
      <dsp:nvSpPr>
        <dsp:cNvPr id="0" name=""/>
        <dsp:cNvSpPr/>
      </dsp:nvSpPr>
      <dsp:spPr>
        <a:xfrm>
          <a:off x="7068538" y="0"/>
          <a:ext cx="1510523" cy="14909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5909" y="1668163"/>
          <a:ext cx="4315781" cy="638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5909" y="1668163"/>
        <a:ext cx="4315781" cy="638976"/>
      </dsp:txXfrm>
    </dsp:sp>
    <dsp:sp modelId="{94EC82DC-B0A3-449C-A821-6BAB15D3ACF6}">
      <dsp:nvSpPr>
        <dsp:cNvPr id="0" name=""/>
        <dsp:cNvSpPr/>
      </dsp:nvSpPr>
      <dsp:spPr>
        <a:xfrm>
          <a:off x="5665909" y="2389567"/>
          <a:ext cx="4315781" cy="17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Not all content is mobile-friendly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May not be effective with trainees who have low self-efficacy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Effectiveness may be hindered by interruptions and distractions</a:t>
          </a:r>
        </a:p>
      </dsp:txBody>
      <dsp:txXfrm>
        <a:off x="5665909" y="2389567"/>
        <a:ext cx="4315781" cy="1785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7495" y="0"/>
          <a:ext cx="1510523" cy="14174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4866" y="1585942"/>
          <a:ext cx="4315781" cy="60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4866" y="1585942"/>
        <a:ext cx="4315781" cy="607482"/>
      </dsp:txXfrm>
    </dsp:sp>
    <dsp:sp modelId="{8DE2302A-8C89-4EAF-AE07-CC3C18B1A928}">
      <dsp:nvSpPr>
        <dsp:cNvPr id="0" name=""/>
        <dsp:cNvSpPr/>
      </dsp:nvSpPr>
      <dsp:spPr>
        <a:xfrm>
          <a:off x="594866" y="2271788"/>
          <a:ext cx="4315781" cy="190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Provides more learner control than presentation-based methods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Provides more interaction than technology-based methods</a:t>
          </a:r>
        </a:p>
      </dsp:txBody>
      <dsp:txXfrm>
        <a:off x="594866" y="2271788"/>
        <a:ext cx="4315781" cy="1903679"/>
      </dsp:txXfrm>
    </dsp:sp>
    <dsp:sp modelId="{E0913277-4D3C-4B57-A351-662A3210DE02}">
      <dsp:nvSpPr>
        <dsp:cNvPr id="0" name=""/>
        <dsp:cNvSpPr/>
      </dsp:nvSpPr>
      <dsp:spPr>
        <a:xfrm>
          <a:off x="7068538" y="0"/>
          <a:ext cx="1510523" cy="14174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5909" y="1585942"/>
          <a:ext cx="4315781" cy="60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5909" y="1585942"/>
        <a:ext cx="4315781" cy="607482"/>
      </dsp:txXfrm>
    </dsp:sp>
    <dsp:sp modelId="{94EC82DC-B0A3-449C-A821-6BAB15D3ACF6}">
      <dsp:nvSpPr>
        <dsp:cNvPr id="0" name=""/>
        <dsp:cNvSpPr/>
      </dsp:nvSpPr>
      <dsp:spPr>
        <a:xfrm>
          <a:off x="5665909" y="2271788"/>
          <a:ext cx="4315781" cy="190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Is less preferred by trainees due to high demands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Requires seamless coordination between multiple methods</a:t>
          </a:r>
        </a:p>
      </dsp:txBody>
      <dsp:txXfrm>
        <a:off x="5665909" y="2271788"/>
        <a:ext cx="4315781" cy="1903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9970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00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640594" lvl="1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97780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9477" indent="-179477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1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72593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56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83394" lvl="0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33092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47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1450" indent="-171450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0102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Technology-Based Training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800" dirty="0"/>
          </a:p>
          <a:p>
            <a:endParaRPr lang="en-US" sz="3200" dirty="0"/>
          </a:p>
          <a:p>
            <a:r>
              <a:rPr lang="en-US" sz="3200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244730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5A74F-B596-4865-9BEC-5D8FCD23B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65A78-F214-4C24-9C82-4337075DD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E-learning</a:t>
            </a:r>
            <a:r>
              <a:rPr lang="en-US" sz="2000" dirty="0"/>
              <a:t> refers to training delivered online through the Internet.  </a:t>
            </a:r>
          </a:p>
          <a:p>
            <a:r>
              <a:rPr lang="en-US" sz="2000" dirty="0"/>
              <a:t>This method can be used in the classroom or as part of distance, mobile, and blended learning. </a:t>
            </a:r>
          </a:p>
          <a:p>
            <a:r>
              <a:rPr lang="en-US" sz="2000" dirty="0"/>
              <a:t>Trainees control what, when, and how they learn.</a:t>
            </a:r>
          </a:p>
          <a:p>
            <a:r>
              <a:rPr lang="en-US" sz="2000" dirty="0"/>
              <a:t>Trainers provide feedback, but there is very little interaction between trainees. </a:t>
            </a:r>
          </a:p>
        </p:txBody>
      </p:sp>
    </p:spTree>
    <p:extLst>
      <p:ext uri="{BB962C8B-B14F-4D97-AF65-F5344CB8AC3E}">
        <p14:creationId xmlns:p14="http://schemas.microsoft.com/office/powerpoint/2010/main" val="61821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E-Learning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58769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610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B71AD-3BFB-42D0-BE88-95ACED331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 dirty="0"/>
              <a:t>Distance  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7D6C1-EFED-458F-BBAE-C3C209260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b="1" dirty="0"/>
              <a:t>Distance learning </a:t>
            </a:r>
            <a:r>
              <a:rPr lang="en-US" sz="2000" dirty="0"/>
              <a:t>occurs when trainees and trainers are physically separated.</a:t>
            </a:r>
          </a:p>
          <a:p>
            <a:r>
              <a:rPr lang="en-US" sz="2000" b="1" dirty="0"/>
              <a:t>Synchronous instruction </a:t>
            </a:r>
            <a:r>
              <a:rPr lang="en-US" sz="2000" dirty="0"/>
              <a:t>is delivered in real-time via teleconferencing, web conferencing, and satellite technology.</a:t>
            </a:r>
          </a:p>
          <a:p>
            <a:r>
              <a:rPr lang="en-US" sz="2000" dirty="0"/>
              <a:t>With</a:t>
            </a:r>
            <a:r>
              <a:rPr lang="en-US" sz="2000" b="1" dirty="0"/>
              <a:t> asynchronous instruction</a:t>
            </a:r>
            <a:r>
              <a:rPr lang="en-US" sz="2000" dirty="0"/>
              <a:t>, learners can access content at their convenience via physical materials, webcasts, virtual classrooms, or e-learning.</a:t>
            </a:r>
          </a:p>
        </p:txBody>
      </p:sp>
    </p:spTree>
    <p:extLst>
      <p:ext uri="{BB962C8B-B14F-4D97-AF65-F5344CB8AC3E}">
        <p14:creationId xmlns:p14="http://schemas.microsoft.com/office/powerpoint/2010/main" val="185674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Distance Learning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546447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459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79246B4F-CEC3-442B-92D8-BD098634F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5FBD374-0821-4540-A9E6-6DE9419C0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A27E7C5F-F207-4F84-B0E4-B9A900800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93C59A31-3A05-4470-A4AB-B9FDE6AFFB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003BBC92-CD5E-43E2-92E3-416F7222D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5E9E24BF-C2A3-420A-B4A9-BCEEC2BF6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14E9C41A-D496-46F5-BA6B-9C0BDA5137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B2705B6A-ECD1-438B-87EB-5185A0435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960DF715-F99A-4519-818B-5C8496A16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35A62970-D2C4-4E38-BBD1-3F5865C35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EB000C85-44EE-4A15-8A65-5A82B5E549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BEA52102-0A7F-446C-A8D4-0BFBDC5B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204729B9-8342-4FAA-91AA-6C7916497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E7C0B72D-EF00-46D8-A0B2-C4A9616E28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37A87EDA-7C11-4EEC-AF27-FFFD9D9186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3C73D59B-741F-4B2B-89C9-B9219C378E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F34FFCC5-A45C-439A-BF42-803BDAD600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7A826C44-2E68-42C7-8CB3-A73A9224A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3ECF0188-197C-4CC5-926D-417ECCDA27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548C91D9-D18F-4379-B47B-144B159C76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3B68FF2F-116D-48CE-8915-5629872C6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E495B9FA-536B-48D1-8282-5F1E51D1C4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03604607-25F9-440B-AB2A-38B65645B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5" name="Picture 34" descr="Businessman using digital tablet in meeting">
            <a:extLst>
              <a:ext uri="{FF2B5EF4-FFF2-40B4-BE49-F238E27FC236}">
                <a16:creationId xmlns:a16="http://schemas.microsoft.com/office/drawing/2014/main" id="{13AAEED4-4932-4019-A426-CC7E894D22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760" r="19178" b="-2"/>
          <a:stretch/>
        </p:blipFill>
        <p:spPr>
          <a:xfrm>
            <a:off x="20" y="-1"/>
            <a:ext cx="5246087" cy="6858000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  <p:grpSp>
        <p:nvGrpSpPr>
          <p:cNvPr id="65" name="Group 64">
            <a:extLst>
              <a:ext uri="{FF2B5EF4-FFF2-40B4-BE49-F238E27FC236}">
                <a16:creationId xmlns:a16="http://schemas.microsoft.com/office/drawing/2014/main" id="{65989F4E-E386-486E-9C22-DB9E5592C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89D1164-9929-4921-BBBB-874016220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Isosceles Triangle 22">
              <a:extLst>
                <a:ext uri="{FF2B5EF4-FFF2-40B4-BE49-F238E27FC236}">
                  <a16:creationId xmlns:a16="http://schemas.microsoft.com/office/drawing/2014/main" id="{B075D074-74F5-4AF6-BD57-3FA04CA127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67">
              <a:extLst>
                <a:ext uri="{FF2B5EF4-FFF2-40B4-BE49-F238E27FC236}">
                  <a16:creationId xmlns:a16="http://schemas.microsoft.com/office/drawing/2014/main" id="{AB10B3EF-C0DF-4ACD-86A9-A0CC0FE20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EFBE5FB-50EE-4EEC-946B-48FF5B306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r>
              <a:rPr lang="en-US"/>
              <a:t>Mobile Training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8EA1F-4DB9-4867-B6CC-EA0BD67AE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9808" y="803186"/>
            <a:ext cx="5320512" cy="5248622"/>
          </a:xfrm>
        </p:spPr>
        <p:txBody>
          <a:bodyPr>
            <a:normAutofit/>
          </a:bodyPr>
          <a:lstStyle/>
          <a:p>
            <a:r>
              <a:rPr lang="en-US" sz="2000" b="1" dirty="0"/>
              <a:t>Mobile learning </a:t>
            </a:r>
            <a:r>
              <a:rPr lang="en-US" sz="2000" dirty="0"/>
              <a:t>provides 24/7 access to customized training through a variety of mobile devices, such as smartphones, computers, tablets, or wearables.</a:t>
            </a:r>
          </a:p>
          <a:p>
            <a:pPr lvl="1"/>
            <a:r>
              <a:rPr lang="en-US" sz="1800" dirty="0"/>
              <a:t>Formal mobile learning involves e-learning courses, podcasts, or videos. </a:t>
            </a:r>
          </a:p>
          <a:p>
            <a:pPr lvl="1"/>
            <a:r>
              <a:rPr lang="en-US" sz="1800" dirty="0"/>
              <a:t>Informal mobile learning includes messaging with others via Twitter, blogs, or an intranet. </a:t>
            </a:r>
          </a:p>
        </p:txBody>
      </p:sp>
    </p:spTree>
    <p:extLst>
      <p:ext uri="{BB962C8B-B14F-4D97-AF65-F5344CB8AC3E}">
        <p14:creationId xmlns:p14="http://schemas.microsoft.com/office/powerpoint/2010/main" val="141916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Mobile Training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467174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3114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185506-A148-48A3-80EF-4AD2B67C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41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Blended Learning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4F7BC8-3A73-48F5-87D7-DC754449A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66" y="2635976"/>
            <a:ext cx="10310068" cy="3542776"/>
          </a:xfrm>
        </p:spPr>
        <p:txBody>
          <a:bodyPr>
            <a:normAutofit/>
          </a:bodyPr>
          <a:lstStyle/>
          <a:p>
            <a:r>
              <a:rPr lang="en-US" sz="2000" b="1" dirty="0"/>
              <a:t>Blended</a:t>
            </a:r>
            <a:r>
              <a:rPr lang="en-US" sz="2000" dirty="0"/>
              <a:t> </a:t>
            </a:r>
            <a:r>
              <a:rPr lang="en-US" sz="2000" b="1" dirty="0"/>
              <a:t>learning</a:t>
            </a:r>
            <a:r>
              <a:rPr lang="en-US" sz="2000" dirty="0"/>
              <a:t> combines traditional face-to-face classroom instruction with technology-based methods., usually e-learning. </a:t>
            </a:r>
          </a:p>
          <a:p>
            <a:r>
              <a:rPr lang="en-US" sz="2000" dirty="0"/>
              <a:t>In a </a:t>
            </a:r>
            <a:r>
              <a:rPr lang="en-US" sz="2000" b="1" dirty="0"/>
              <a:t>flipped</a:t>
            </a:r>
            <a:r>
              <a:rPr lang="en-US" sz="2000" dirty="0"/>
              <a:t> </a:t>
            </a:r>
            <a:r>
              <a:rPr lang="en-US" sz="2000" b="1" dirty="0"/>
              <a:t>classroom</a:t>
            </a:r>
            <a:r>
              <a:rPr lang="en-US" sz="2000" dirty="0"/>
              <a:t>, trainees learn content via e-learning, and then apply what they learn through activities and assessments in the classroom.</a:t>
            </a:r>
          </a:p>
        </p:txBody>
      </p:sp>
    </p:spTree>
    <p:extLst>
      <p:ext uri="{BB962C8B-B14F-4D97-AF65-F5344CB8AC3E}">
        <p14:creationId xmlns:p14="http://schemas.microsoft.com/office/powerpoint/2010/main" val="729484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Blended Learning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640225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93074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2010</TotalTime>
  <Words>398</Words>
  <Application>Microsoft Office PowerPoint</Application>
  <PresentationFormat>Widescreen</PresentationFormat>
  <Paragraphs>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Rockwell</vt:lpstr>
      <vt:lpstr>Wingdings</vt:lpstr>
      <vt:lpstr>Atlas</vt:lpstr>
      <vt:lpstr>Technology-Based Training Methods</vt:lpstr>
      <vt:lpstr>E-Learning</vt:lpstr>
      <vt:lpstr>E-Learning</vt:lpstr>
      <vt:lpstr>Distance   Learning</vt:lpstr>
      <vt:lpstr>Distance Learning</vt:lpstr>
      <vt:lpstr>Mobile Training</vt:lpstr>
      <vt:lpstr>Mobile Training</vt:lpstr>
      <vt:lpstr>Blended Learning</vt:lpstr>
      <vt:lpstr>Blended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118</cp:revision>
  <cp:lastPrinted>2021-07-18T05:49:38Z</cp:lastPrinted>
  <dcterms:created xsi:type="dcterms:W3CDTF">2021-02-10T03:24:09Z</dcterms:created>
  <dcterms:modified xsi:type="dcterms:W3CDTF">2021-07-19T17:10:51Z</dcterms:modified>
</cp:coreProperties>
</file>