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7" r:id="rId5"/>
    <p:sldId id="268" r:id="rId6"/>
    <p:sldId id="262" r:id="rId7"/>
    <p:sldId id="260" r:id="rId8"/>
    <p:sldId id="26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43964" autoAdjust="0"/>
  </p:normalViewPr>
  <p:slideViewPr>
    <p:cSldViewPr snapToGrid="0">
      <p:cViewPr varScale="1">
        <p:scale>
          <a:sx n="36" d="100"/>
          <a:sy n="36" d="100"/>
        </p:scale>
        <p:origin x="25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D2E4C-A76A-48E1-9988-E10B0B85ADB8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A11306-E42D-4B9F-AD29-E9165452721F}">
      <dgm:prSet custT="1"/>
      <dgm:spPr>
        <a:solidFill>
          <a:schemeClr val="accent1">
            <a:lumMod val="20000"/>
            <a:lumOff val="80000"/>
            <a:alpha val="89804"/>
          </a:schemeClr>
        </a:solidFill>
        <a:ln>
          <a:solidFill>
            <a:schemeClr val="bg1">
              <a:lumMod val="95000"/>
            </a:schemeClr>
          </a:solidFill>
        </a:ln>
      </dgm:spPr>
      <dgm:t>
        <a:bodyPr lIns="182880" tIns="182880" rIns="182880" bIns="182880"/>
        <a:lstStyle/>
        <a:p>
          <a:r>
            <a:rPr lang="en-US" sz="2000" b="1" dirty="0"/>
            <a:t>Gap analysis</a:t>
          </a:r>
          <a:r>
            <a:rPr lang="en-US" sz="2000" dirty="0"/>
            <a:t> determines what is responsible for the differences between employees’ current and expected performance.</a:t>
          </a:r>
        </a:p>
      </dgm:t>
    </dgm:pt>
    <dgm:pt modelId="{055FE589-B6E8-42F0-A5AB-A3143BF96612}" type="parTrans" cxnId="{5D817F96-B8D1-4412-880D-495AC3D6CDE8}">
      <dgm:prSet/>
      <dgm:spPr/>
      <dgm:t>
        <a:bodyPr/>
        <a:lstStyle/>
        <a:p>
          <a:endParaRPr lang="en-US"/>
        </a:p>
      </dgm:t>
    </dgm:pt>
    <dgm:pt modelId="{181A47B4-86A3-481B-B8F7-7AD68DDC093C}" type="sibTrans" cxnId="{5D817F96-B8D1-4412-880D-495AC3D6CDE8}">
      <dgm:prSet/>
      <dgm:spPr/>
      <dgm:t>
        <a:bodyPr/>
        <a:lstStyle/>
        <a:p>
          <a:endParaRPr lang="en-US"/>
        </a:p>
      </dgm:t>
    </dgm:pt>
    <dgm:pt modelId="{F6275A7B-DE5B-45AD-AD48-1AA132C3646B}">
      <dgm:prSet custT="1"/>
      <dgm:spPr>
        <a:solidFill>
          <a:schemeClr val="accent1">
            <a:lumMod val="20000"/>
            <a:lumOff val="80000"/>
            <a:alpha val="89804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 lIns="182880" tIns="182880" rIns="182880" bIns="182880"/>
        <a:lstStyle/>
        <a:p>
          <a:r>
            <a:rPr lang="en-US" sz="2000" b="1" dirty="0"/>
            <a:t>Root cause analysis </a:t>
          </a:r>
          <a:r>
            <a:rPr lang="en-US" sz="2000" dirty="0"/>
            <a:t>examines whether training is the best solution for a performance issue. </a:t>
          </a:r>
        </a:p>
      </dgm:t>
    </dgm:pt>
    <dgm:pt modelId="{972733DB-0839-472B-904C-2FCF256D8EB0}" type="parTrans" cxnId="{2F36C649-AFC0-41CC-8F22-BEC014F978BE}">
      <dgm:prSet/>
      <dgm:spPr/>
      <dgm:t>
        <a:bodyPr/>
        <a:lstStyle/>
        <a:p>
          <a:endParaRPr lang="en-US"/>
        </a:p>
      </dgm:t>
    </dgm:pt>
    <dgm:pt modelId="{D5B13108-AA66-4839-B533-94A03F73C4C8}" type="sibTrans" cxnId="{2F36C649-AFC0-41CC-8F22-BEC014F978BE}">
      <dgm:prSet/>
      <dgm:spPr/>
      <dgm:t>
        <a:bodyPr/>
        <a:lstStyle/>
        <a:p>
          <a:endParaRPr lang="en-US"/>
        </a:p>
      </dgm:t>
    </dgm:pt>
    <dgm:pt modelId="{81679D53-B1C8-43B3-A002-272536238B87}" type="pres">
      <dgm:prSet presAssocID="{5DBD2E4C-A76A-48E1-9988-E10B0B85AD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6C2ACBF-A6BB-4709-9F97-DC7475E161AF}" type="pres">
      <dgm:prSet presAssocID="{4DA11306-E42D-4B9F-AD29-E9165452721F}" presName="hierRoot1" presStyleCnt="0"/>
      <dgm:spPr/>
    </dgm:pt>
    <dgm:pt modelId="{C8944270-B56B-4AA2-A59B-86F00B0FBFA3}" type="pres">
      <dgm:prSet presAssocID="{4DA11306-E42D-4B9F-AD29-E9165452721F}" presName="composite" presStyleCnt="0"/>
      <dgm:spPr/>
    </dgm:pt>
    <dgm:pt modelId="{D187389D-D828-4855-BE59-8BA0DF6D6262}" type="pres">
      <dgm:prSet presAssocID="{4DA11306-E42D-4B9F-AD29-E9165452721F}" presName="background" presStyleLbl="node0" presStyleIdx="0" presStyleCnt="2"/>
      <dgm:spPr/>
    </dgm:pt>
    <dgm:pt modelId="{6A7BDB15-459F-40A6-8272-703487599465}" type="pres">
      <dgm:prSet presAssocID="{4DA11306-E42D-4B9F-AD29-E9165452721F}" presName="text" presStyleLbl="fgAcc0" presStyleIdx="0" presStyleCnt="2">
        <dgm:presLayoutVars>
          <dgm:chPref val="3"/>
        </dgm:presLayoutVars>
      </dgm:prSet>
      <dgm:spPr/>
    </dgm:pt>
    <dgm:pt modelId="{D00565A5-59B7-4AB7-8D7E-E26BF27BBA18}" type="pres">
      <dgm:prSet presAssocID="{4DA11306-E42D-4B9F-AD29-E9165452721F}" presName="hierChild2" presStyleCnt="0"/>
      <dgm:spPr/>
    </dgm:pt>
    <dgm:pt modelId="{709E441A-20B8-4AD6-B0AE-8FBA16FC05BA}" type="pres">
      <dgm:prSet presAssocID="{F6275A7B-DE5B-45AD-AD48-1AA132C3646B}" presName="hierRoot1" presStyleCnt="0"/>
      <dgm:spPr/>
    </dgm:pt>
    <dgm:pt modelId="{B1BDBFFE-A219-4088-8A7B-E316748E07E8}" type="pres">
      <dgm:prSet presAssocID="{F6275A7B-DE5B-45AD-AD48-1AA132C3646B}" presName="composite" presStyleCnt="0"/>
      <dgm:spPr/>
    </dgm:pt>
    <dgm:pt modelId="{9E88909B-190B-408C-B7AA-1EB76B5BA241}" type="pres">
      <dgm:prSet presAssocID="{F6275A7B-DE5B-45AD-AD48-1AA132C3646B}" presName="background" presStyleLbl="node0" presStyleIdx="1" presStyleCnt="2"/>
      <dgm:spPr/>
    </dgm:pt>
    <dgm:pt modelId="{02B1E35D-7D2A-4414-A2F3-C9A43B1F4932}" type="pres">
      <dgm:prSet presAssocID="{F6275A7B-DE5B-45AD-AD48-1AA132C3646B}" presName="text" presStyleLbl="fgAcc0" presStyleIdx="1" presStyleCnt="2">
        <dgm:presLayoutVars>
          <dgm:chPref val="3"/>
        </dgm:presLayoutVars>
      </dgm:prSet>
      <dgm:spPr/>
    </dgm:pt>
    <dgm:pt modelId="{48191CD0-5FB3-4A30-B779-61C2BFA9BBA6}" type="pres">
      <dgm:prSet presAssocID="{F6275A7B-DE5B-45AD-AD48-1AA132C3646B}" presName="hierChild2" presStyleCnt="0"/>
      <dgm:spPr/>
    </dgm:pt>
  </dgm:ptLst>
  <dgm:cxnLst>
    <dgm:cxn modelId="{2F36C649-AFC0-41CC-8F22-BEC014F978BE}" srcId="{5DBD2E4C-A76A-48E1-9988-E10B0B85ADB8}" destId="{F6275A7B-DE5B-45AD-AD48-1AA132C3646B}" srcOrd="1" destOrd="0" parTransId="{972733DB-0839-472B-904C-2FCF256D8EB0}" sibTransId="{D5B13108-AA66-4839-B533-94A03F73C4C8}"/>
    <dgm:cxn modelId="{2AB5F670-ECEE-4DF0-B733-57F084FBF9E3}" type="presOf" srcId="{F6275A7B-DE5B-45AD-AD48-1AA132C3646B}" destId="{02B1E35D-7D2A-4414-A2F3-C9A43B1F4932}" srcOrd="0" destOrd="0" presId="urn:microsoft.com/office/officeart/2005/8/layout/hierarchy1"/>
    <dgm:cxn modelId="{5D817F96-B8D1-4412-880D-495AC3D6CDE8}" srcId="{5DBD2E4C-A76A-48E1-9988-E10B0B85ADB8}" destId="{4DA11306-E42D-4B9F-AD29-E9165452721F}" srcOrd="0" destOrd="0" parTransId="{055FE589-B6E8-42F0-A5AB-A3143BF96612}" sibTransId="{181A47B4-86A3-481B-B8F7-7AD68DDC093C}"/>
    <dgm:cxn modelId="{6588B297-3E61-4A76-A2BE-8CFEAF0650E9}" type="presOf" srcId="{4DA11306-E42D-4B9F-AD29-E9165452721F}" destId="{6A7BDB15-459F-40A6-8272-703487599465}" srcOrd="0" destOrd="0" presId="urn:microsoft.com/office/officeart/2005/8/layout/hierarchy1"/>
    <dgm:cxn modelId="{4420B4C9-32F6-41A7-80E2-70A894790A5E}" type="presOf" srcId="{5DBD2E4C-A76A-48E1-9988-E10B0B85ADB8}" destId="{81679D53-B1C8-43B3-A002-272536238B87}" srcOrd="0" destOrd="0" presId="urn:microsoft.com/office/officeart/2005/8/layout/hierarchy1"/>
    <dgm:cxn modelId="{B5FC9290-110A-4C01-93E4-F1FF9669423E}" type="presParOf" srcId="{81679D53-B1C8-43B3-A002-272536238B87}" destId="{A6C2ACBF-A6BB-4709-9F97-DC7475E161AF}" srcOrd="0" destOrd="0" presId="urn:microsoft.com/office/officeart/2005/8/layout/hierarchy1"/>
    <dgm:cxn modelId="{ED723C23-1FEE-41D6-9CD3-D63916D14CD2}" type="presParOf" srcId="{A6C2ACBF-A6BB-4709-9F97-DC7475E161AF}" destId="{C8944270-B56B-4AA2-A59B-86F00B0FBFA3}" srcOrd="0" destOrd="0" presId="urn:microsoft.com/office/officeart/2005/8/layout/hierarchy1"/>
    <dgm:cxn modelId="{4593EDE4-FEF7-4EA1-A27B-5D694EA48705}" type="presParOf" srcId="{C8944270-B56B-4AA2-A59B-86F00B0FBFA3}" destId="{D187389D-D828-4855-BE59-8BA0DF6D6262}" srcOrd="0" destOrd="0" presId="urn:microsoft.com/office/officeart/2005/8/layout/hierarchy1"/>
    <dgm:cxn modelId="{9295B665-048B-4C0E-B98F-D4B65D364E9E}" type="presParOf" srcId="{C8944270-B56B-4AA2-A59B-86F00B0FBFA3}" destId="{6A7BDB15-459F-40A6-8272-703487599465}" srcOrd="1" destOrd="0" presId="urn:microsoft.com/office/officeart/2005/8/layout/hierarchy1"/>
    <dgm:cxn modelId="{03A4CB8E-0877-4DDC-893C-4EB949022D85}" type="presParOf" srcId="{A6C2ACBF-A6BB-4709-9F97-DC7475E161AF}" destId="{D00565A5-59B7-4AB7-8D7E-E26BF27BBA18}" srcOrd="1" destOrd="0" presId="urn:microsoft.com/office/officeart/2005/8/layout/hierarchy1"/>
    <dgm:cxn modelId="{80812939-BAF5-4E8D-B762-1737B2E459D5}" type="presParOf" srcId="{81679D53-B1C8-43B3-A002-272536238B87}" destId="{709E441A-20B8-4AD6-B0AE-8FBA16FC05BA}" srcOrd="1" destOrd="0" presId="urn:microsoft.com/office/officeart/2005/8/layout/hierarchy1"/>
    <dgm:cxn modelId="{253F550F-B234-4933-B98F-B039D2BC4546}" type="presParOf" srcId="{709E441A-20B8-4AD6-B0AE-8FBA16FC05BA}" destId="{B1BDBFFE-A219-4088-8A7B-E316748E07E8}" srcOrd="0" destOrd="0" presId="urn:microsoft.com/office/officeart/2005/8/layout/hierarchy1"/>
    <dgm:cxn modelId="{0A6CCB1A-BFD8-4A21-A899-E224C18E32C0}" type="presParOf" srcId="{B1BDBFFE-A219-4088-8A7B-E316748E07E8}" destId="{9E88909B-190B-408C-B7AA-1EB76B5BA241}" srcOrd="0" destOrd="0" presId="urn:microsoft.com/office/officeart/2005/8/layout/hierarchy1"/>
    <dgm:cxn modelId="{4A313D80-0968-4C5D-B396-3A3D95C536A7}" type="presParOf" srcId="{B1BDBFFE-A219-4088-8A7B-E316748E07E8}" destId="{02B1E35D-7D2A-4414-A2F3-C9A43B1F4932}" srcOrd="1" destOrd="0" presId="urn:microsoft.com/office/officeart/2005/8/layout/hierarchy1"/>
    <dgm:cxn modelId="{87780D23-A2DE-4AF8-B5FD-60552160DFB5}" type="presParOf" srcId="{709E441A-20B8-4AD6-B0AE-8FBA16FC05BA}" destId="{48191CD0-5FB3-4A30-B779-61C2BFA9BB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7389D-D828-4855-BE59-8BA0DF6D6262}">
      <dsp:nvSpPr>
        <dsp:cNvPr id="0" name=""/>
        <dsp:cNvSpPr/>
      </dsp:nvSpPr>
      <dsp:spPr>
        <a:xfrm>
          <a:off x="1291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A7BDB15-459F-40A6-8272-703487599465}">
      <dsp:nvSpPr>
        <dsp:cNvPr id="0" name=""/>
        <dsp:cNvSpPr/>
      </dsp:nvSpPr>
      <dsp:spPr>
        <a:xfrm>
          <a:off x="504813" y="888091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89804"/>
          </a:schemeClr>
        </a:solidFill>
        <a:ln w="15875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Gap analysis</a:t>
          </a:r>
          <a:r>
            <a:rPr lang="en-US" sz="2000" kern="1200" dirty="0"/>
            <a:t> determines what is responsible for the differences between employees’ current and expected performance.</a:t>
          </a:r>
        </a:p>
      </dsp:txBody>
      <dsp:txXfrm>
        <a:off x="589096" y="972374"/>
        <a:ext cx="4363137" cy="2709065"/>
      </dsp:txXfrm>
    </dsp:sp>
    <dsp:sp modelId="{9E88909B-190B-408C-B7AA-1EB76B5BA241}">
      <dsp:nvSpPr>
        <dsp:cNvPr id="0" name=""/>
        <dsp:cNvSpPr/>
      </dsp:nvSpPr>
      <dsp:spPr>
        <a:xfrm>
          <a:off x="5540040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B1E35D-7D2A-4414-A2F3-C9A43B1F4932}">
      <dsp:nvSpPr>
        <dsp:cNvPr id="0" name=""/>
        <dsp:cNvSpPr/>
      </dsp:nvSpPr>
      <dsp:spPr>
        <a:xfrm>
          <a:off x="6043562" y="888091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89804"/>
          </a:schemeClr>
        </a:solidFill>
        <a:ln w="15875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Root cause analysis </a:t>
          </a:r>
          <a:r>
            <a:rPr lang="en-US" sz="2000" kern="1200" dirty="0"/>
            <a:t>examines whether training is the best solution for a performance issue. </a:t>
          </a:r>
        </a:p>
      </dsp:txBody>
      <dsp:txXfrm>
        <a:off x="6127845" y="972374"/>
        <a:ext cx="4363137" cy="2709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3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6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93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3394" lvl="0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12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1908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/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/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14560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58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33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9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Person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4B8D9-2BFF-4517-B83F-1D41B523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Person         Analysis      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B4C3-B176-40C8-A846-B297DCFE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Person analysis </a:t>
            </a:r>
            <a:r>
              <a:rPr lang="en-US" sz="2000" dirty="0"/>
              <a:t>examines the cause of performance issues, whether training will solve these issues, who needs training, and whether they are ready for training.</a:t>
            </a:r>
          </a:p>
          <a:p>
            <a:r>
              <a:rPr lang="en-US" sz="2000" dirty="0"/>
              <a:t>The goal is to understand person characteristics, inputs and outputs, consequences, and feedback.</a:t>
            </a:r>
          </a:p>
        </p:txBody>
      </p:sp>
    </p:spTree>
    <p:extLst>
      <p:ext uri="{BB962C8B-B14F-4D97-AF65-F5344CB8AC3E}">
        <p14:creationId xmlns:p14="http://schemas.microsoft.com/office/powerpoint/2010/main" val="57258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4B8D9-2BFF-4517-B83F-1D41B523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Sources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B4C3-B176-40C8-A846-B297DCFE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Person analysis relies on information collected from:</a:t>
            </a:r>
          </a:p>
          <a:p>
            <a:pPr lvl="1"/>
            <a:r>
              <a:rPr lang="en-US" sz="1800" dirty="0"/>
              <a:t>Performance data, </a:t>
            </a:r>
          </a:p>
          <a:p>
            <a:pPr lvl="1"/>
            <a:r>
              <a:rPr lang="en-US" sz="1800" dirty="0"/>
              <a:t>Interviews and focus groups, </a:t>
            </a:r>
          </a:p>
          <a:p>
            <a:pPr lvl="1"/>
            <a:r>
              <a:rPr lang="en-US" sz="1800" dirty="0"/>
              <a:t>Work sampling, </a:t>
            </a:r>
          </a:p>
          <a:p>
            <a:pPr lvl="1"/>
            <a:r>
              <a:rPr lang="en-US" sz="1800" dirty="0"/>
              <a:t>Tests, and</a:t>
            </a:r>
          </a:p>
          <a:p>
            <a:pPr lvl="1"/>
            <a:r>
              <a:rPr lang="en-US" sz="1800" dirty="0"/>
              <a:t>Assessment centers.</a:t>
            </a:r>
          </a:p>
        </p:txBody>
      </p:sp>
    </p:spTree>
    <p:extLst>
      <p:ext uri="{BB962C8B-B14F-4D97-AF65-F5344CB8AC3E}">
        <p14:creationId xmlns:p14="http://schemas.microsoft.com/office/powerpoint/2010/main" val="3983635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9F7F87B-9905-AB47-BA46-641D247A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Person Analysis Tools</a:t>
            </a:r>
          </a:p>
        </p:txBody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C6E89822-93DB-43A9-93A3-5526E5BA7D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708997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704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3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55" name="Rectangle 15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5DB5AB-03FB-1E42-956E-38921699B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Person Characteristics</a:t>
            </a:r>
          </a:p>
        </p:txBody>
      </p:sp>
      <p:sp>
        <p:nvSpPr>
          <p:cNvPr id="157" name="Isosceles Triangle 15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29472-6DE2-DB4B-B0C0-02EC575AC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Person characteristics </a:t>
            </a:r>
            <a:r>
              <a:rPr lang="en-US" sz="2000" dirty="0"/>
              <a:t>include employees’ knowledge, skills, abilities, behavior, and other attributes.</a:t>
            </a:r>
          </a:p>
          <a:p>
            <a:r>
              <a:rPr lang="en-US" sz="2000" b="1" dirty="0"/>
              <a:t>Readiness for training </a:t>
            </a:r>
            <a:r>
              <a:rPr lang="en-US" sz="2000" dirty="0"/>
              <a:t>is the extent to which:</a:t>
            </a:r>
          </a:p>
          <a:p>
            <a:pPr lvl="1"/>
            <a:r>
              <a:rPr lang="en-US" sz="1800" dirty="0"/>
              <a:t>Employees have the prerequisite KSAOs to learn, and</a:t>
            </a:r>
          </a:p>
          <a:p>
            <a:pPr lvl="1"/>
            <a:r>
              <a:rPr lang="en-US" sz="1800" dirty="0"/>
              <a:t>The work environment facilitates learning. </a:t>
            </a:r>
          </a:p>
          <a:p>
            <a:r>
              <a:rPr lang="en-US" sz="2000" dirty="0"/>
              <a:t>A </a:t>
            </a:r>
            <a:r>
              <a:rPr lang="en-US" sz="2000" b="1" dirty="0"/>
              <a:t>literacy audit</a:t>
            </a:r>
            <a:r>
              <a:rPr lang="en-US" sz="2000" dirty="0"/>
              <a:t> can assess trainees’ </a:t>
            </a:r>
            <a:r>
              <a:rPr lang="en-US" sz="2000" b="1" dirty="0"/>
              <a:t>basic skills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45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3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1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55" name="Rectangle 154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5DB5AB-03FB-1E42-956E-38921699B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Person Characteristics</a:t>
            </a:r>
          </a:p>
        </p:txBody>
      </p:sp>
      <p:sp>
        <p:nvSpPr>
          <p:cNvPr id="157" name="Isosceles Triangle 156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29472-6DE2-DB4B-B0C0-02EC575AC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Cognitive ability </a:t>
            </a:r>
            <a:r>
              <a:rPr lang="en-US" sz="2000" dirty="0"/>
              <a:t>refers to trainees’ intellectual capacity, such as verbal comprehension, quantitative ability, and reasoning ability. </a:t>
            </a:r>
          </a:p>
          <a:p>
            <a:r>
              <a:rPr lang="en-US" sz="2000" b="1" dirty="0"/>
              <a:t>Self-efficacy</a:t>
            </a:r>
            <a:r>
              <a:rPr lang="en-US" sz="2000" dirty="0"/>
              <a:t> relates to employees’ beliefs that they can master training content and perform well on the job. </a:t>
            </a:r>
          </a:p>
          <a:p>
            <a:r>
              <a:rPr lang="en-US" sz="2000" dirty="0"/>
              <a:t>Mental capacities and training preferences tend to differ by age.  </a:t>
            </a:r>
          </a:p>
        </p:txBody>
      </p:sp>
    </p:spTree>
    <p:extLst>
      <p:ext uri="{BB962C8B-B14F-4D97-AF65-F5344CB8AC3E}">
        <p14:creationId xmlns:p14="http://schemas.microsoft.com/office/powerpoint/2010/main" val="120881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F7F87B-9905-AB47-BA46-641D247A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62608"/>
            <a:ext cx="1005840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EB5FC-C2E8-8242-AB86-883585A48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Employees should have the </a:t>
            </a:r>
            <a:r>
              <a:rPr lang="en-US" sz="2000" b="1" dirty="0"/>
              <a:t>inputs</a:t>
            </a:r>
            <a:r>
              <a:rPr lang="en-US" sz="2000" dirty="0"/>
              <a:t> or resources they need to perform.</a:t>
            </a:r>
          </a:p>
          <a:p>
            <a:pPr lvl="1"/>
            <a:r>
              <a:rPr lang="en-US" sz="1800" dirty="0"/>
              <a:t>Social support refers to the willingness of managers and peers to provide reinforcement and feedback.</a:t>
            </a:r>
          </a:p>
          <a:p>
            <a:pPr lvl="1"/>
            <a:r>
              <a:rPr lang="en-US" sz="1800" dirty="0"/>
              <a:t>Situational constraints include lack of time, money, equipment, and materials.</a:t>
            </a:r>
          </a:p>
          <a:p>
            <a:r>
              <a:rPr lang="en-US" sz="2000" dirty="0"/>
              <a:t>Employees should understand performance expectations or desired </a:t>
            </a:r>
            <a:r>
              <a:rPr lang="en-US" sz="2000" b="1" dirty="0"/>
              <a:t>outputs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79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F7F87B-9905-AB47-BA46-641D247A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Consequences and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EB5FC-C2E8-8242-AB86-883585A48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633754" cy="5248622"/>
          </a:xfrm>
        </p:spPr>
        <p:txBody>
          <a:bodyPr>
            <a:normAutofit/>
          </a:bodyPr>
          <a:lstStyle/>
          <a:p>
            <a:r>
              <a:rPr lang="en-US" sz="2000" dirty="0"/>
              <a:t>Communicate the job-, personal-, and career-related </a:t>
            </a:r>
            <a:r>
              <a:rPr lang="en-US" sz="2000" b="1" dirty="0"/>
              <a:t>consequences</a:t>
            </a:r>
            <a:r>
              <a:rPr lang="en-US" sz="2000" dirty="0"/>
              <a:t> or rewards for learning and performing well.</a:t>
            </a:r>
          </a:p>
          <a:p>
            <a:r>
              <a:rPr lang="en-US" sz="2000" dirty="0"/>
              <a:t>Employees need specific, detailed, and frequent </a:t>
            </a:r>
            <a:r>
              <a:rPr lang="en-US" sz="2000" b="1" dirty="0"/>
              <a:t>feedback</a:t>
            </a:r>
            <a:r>
              <a:rPr lang="en-US" sz="2000" dirty="0"/>
              <a:t> regarding performance. </a:t>
            </a:r>
          </a:p>
        </p:txBody>
      </p:sp>
    </p:spTree>
    <p:extLst>
      <p:ext uri="{BB962C8B-B14F-4D97-AF65-F5344CB8AC3E}">
        <p14:creationId xmlns:p14="http://schemas.microsoft.com/office/powerpoint/2010/main" val="11681451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313</Words>
  <Application>Microsoft Office PowerPoint</Application>
  <PresentationFormat>Widescreen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Rockwell</vt:lpstr>
      <vt:lpstr>Wingdings</vt:lpstr>
      <vt:lpstr>Atlas</vt:lpstr>
      <vt:lpstr>Person Analysis</vt:lpstr>
      <vt:lpstr>Person         Analysis       Defined</vt:lpstr>
      <vt:lpstr>Sources of Data</vt:lpstr>
      <vt:lpstr>Person Analysis Tools</vt:lpstr>
      <vt:lpstr>Person Characteristics</vt:lpstr>
      <vt:lpstr>Person Characteristics</vt:lpstr>
      <vt:lpstr>Inputs and Outputs</vt:lpstr>
      <vt:lpstr>Consequences and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48</cp:revision>
  <cp:lastPrinted>2021-06-24T03:56:27Z</cp:lastPrinted>
  <dcterms:created xsi:type="dcterms:W3CDTF">2021-02-10T03:24:09Z</dcterms:created>
  <dcterms:modified xsi:type="dcterms:W3CDTF">2021-06-28T04:59:37Z</dcterms:modified>
</cp:coreProperties>
</file>