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03" r:id="rId2"/>
    <p:sldId id="291" r:id="rId3"/>
    <p:sldId id="287" r:id="rId4"/>
    <p:sldId id="304" r:id="rId5"/>
    <p:sldId id="289" r:id="rId6"/>
    <p:sldId id="293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45156" autoAdjust="0"/>
  </p:normalViewPr>
  <p:slideViewPr>
    <p:cSldViewPr snapToGrid="0">
      <p:cViewPr varScale="1">
        <p:scale>
          <a:sx n="37" d="100"/>
          <a:sy n="37" d="100"/>
        </p:scale>
        <p:origin x="2508" y="4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B92C1-E31F-483A-A2A4-3E8BB8C363FB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BDD1F5C-89FB-4B2E-87DF-716A7043A47B}">
      <dgm:prSet custT="1"/>
      <dgm:spPr/>
      <dgm:t>
        <a:bodyPr/>
        <a:lstStyle/>
        <a:p>
          <a:r>
            <a:rPr lang="en-US" sz="2000"/>
            <a:t>Link content to the company’s strategy and trainees’ current jobs.</a:t>
          </a:r>
          <a:endParaRPr lang="en-US" sz="2000" dirty="0"/>
        </a:p>
      </dgm:t>
    </dgm:pt>
    <dgm:pt modelId="{68503798-1D41-4F9B-8C0F-EDA3922EC4ED}" type="parTrans" cxnId="{9E85D1D5-620C-4030-8887-E532F9F10C15}">
      <dgm:prSet/>
      <dgm:spPr/>
      <dgm:t>
        <a:bodyPr/>
        <a:lstStyle/>
        <a:p>
          <a:endParaRPr lang="en-US" sz="2000"/>
        </a:p>
      </dgm:t>
    </dgm:pt>
    <dgm:pt modelId="{3DE62E19-99F7-4496-9407-673D2A0A9407}" type="sibTrans" cxnId="{9E85D1D5-620C-4030-8887-E532F9F10C15}">
      <dgm:prSet/>
      <dgm:spPr/>
      <dgm:t>
        <a:bodyPr/>
        <a:lstStyle/>
        <a:p>
          <a:endParaRPr lang="en-US" sz="2000"/>
        </a:p>
      </dgm:t>
    </dgm:pt>
    <dgm:pt modelId="{A764E31C-85F5-47B8-98B7-37AAF59F6739}">
      <dgm:prSet custT="1"/>
      <dgm:spPr/>
      <dgm:t>
        <a:bodyPr/>
        <a:lstStyle/>
        <a:p>
          <a:r>
            <a:rPr lang="en-US" sz="2000"/>
            <a:t>Make materials available after training. </a:t>
          </a:r>
          <a:endParaRPr lang="en-US" sz="2000" dirty="0"/>
        </a:p>
      </dgm:t>
    </dgm:pt>
    <dgm:pt modelId="{6D0268CF-13E7-45D9-9B2E-A291E67980F8}" type="parTrans" cxnId="{C02CA049-43E7-4694-8443-3FF99A60A737}">
      <dgm:prSet/>
      <dgm:spPr/>
      <dgm:t>
        <a:bodyPr/>
        <a:lstStyle/>
        <a:p>
          <a:endParaRPr lang="en-US" sz="2000"/>
        </a:p>
      </dgm:t>
    </dgm:pt>
    <dgm:pt modelId="{8D795C66-9FA5-4F44-9FAB-60E6045C45BD}" type="sibTrans" cxnId="{C02CA049-43E7-4694-8443-3FF99A60A737}">
      <dgm:prSet/>
      <dgm:spPr/>
      <dgm:t>
        <a:bodyPr/>
        <a:lstStyle/>
        <a:p>
          <a:endParaRPr lang="en-US" sz="2000"/>
        </a:p>
      </dgm:t>
    </dgm:pt>
    <dgm:pt modelId="{FE18D92F-9A80-4EC1-B81C-41907C520209}">
      <dgm:prSet custT="1"/>
      <dgm:spPr/>
      <dgm:t>
        <a:bodyPr/>
        <a:lstStyle/>
        <a:p>
          <a:r>
            <a:rPr lang="en-US" sz="2000"/>
            <a:t>Use stories to demonstrate the value of training.</a:t>
          </a:r>
          <a:endParaRPr lang="en-US" sz="2000" dirty="0"/>
        </a:p>
      </dgm:t>
    </dgm:pt>
    <dgm:pt modelId="{4785E2AC-8DDC-4B9D-950D-5B7724A1FB79}" type="parTrans" cxnId="{7E00F7B4-9532-4073-BDB1-0A1B1610A1FB}">
      <dgm:prSet/>
      <dgm:spPr/>
      <dgm:t>
        <a:bodyPr/>
        <a:lstStyle/>
        <a:p>
          <a:endParaRPr lang="en-US"/>
        </a:p>
      </dgm:t>
    </dgm:pt>
    <dgm:pt modelId="{65F57246-4DC0-4785-B51E-FA237433E24D}" type="sibTrans" cxnId="{7E00F7B4-9532-4073-BDB1-0A1B1610A1FB}">
      <dgm:prSet/>
      <dgm:spPr/>
      <dgm:t>
        <a:bodyPr/>
        <a:lstStyle/>
        <a:p>
          <a:endParaRPr lang="en-US"/>
        </a:p>
      </dgm:t>
    </dgm:pt>
    <dgm:pt modelId="{83B51983-A0FC-4199-A342-8D0B5943EB79}">
      <dgm:prSet custT="1"/>
      <dgm:spPr/>
      <dgm:t>
        <a:bodyPr/>
        <a:lstStyle/>
        <a:p>
          <a:r>
            <a:rPr lang="en-US" sz="2000"/>
            <a:t>Present content using familiar language.</a:t>
          </a:r>
          <a:endParaRPr lang="en-US" sz="2000" dirty="0"/>
        </a:p>
      </dgm:t>
    </dgm:pt>
    <dgm:pt modelId="{FF70ED62-0633-4100-B460-0227F01C00E9}" type="parTrans" cxnId="{78A88F64-1507-49D4-BE6A-9AC2F72C0572}">
      <dgm:prSet/>
      <dgm:spPr/>
      <dgm:t>
        <a:bodyPr/>
        <a:lstStyle/>
        <a:p>
          <a:endParaRPr lang="en-US"/>
        </a:p>
      </dgm:t>
    </dgm:pt>
    <dgm:pt modelId="{A182FF7C-78E9-4626-A890-4A351515B81E}" type="sibTrans" cxnId="{78A88F64-1507-49D4-BE6A-9AC2F72C0572}">
      <dgm:prSet/>
      <dgm:spPr/>
      <dgm:t>
        <a:bodyPr/>
        <a:lstStyle/>
        <a:p>
          <a:endParaRPr lang="en-US"/>
        </a:p>
      </dgm:t>
    </dgm:pt>
    <dgm:pt modelId="{02639141-F70F-4745-92BE-210497C9697B}">
      <dgm:prSet custT="1"/>
      <dgm:spPr/>
      <dgm:t>
        <a:bodyPr/>
        <a:lstStyle/>
        <a:p>
          <a:r>
            <a:rPr lang="en-US" sz="2000" dirty="0"/>
            <a:t>Use examples to highlight good and poor performance. </a:t>
          </a:r>
        </a:p>
      </dgm:t>
    </dgm:pt>
    <dgm:pt modelId="{FA9964C5-1974-453E-A83D-03B13FD2A6CD}" type="parTrans" cxnId="{67278A17-0196-421B-B90C-586F86B83405}">
      <dgm:prSet/>
      <dgm:spPr/>
      <dgm:t>
        <a:bodyPr/>
        <a:lstStyle/>
        <a:p>
          <a:endParaRPr lang="en-US"/>
        </a:p>
      </dgm:t>
    </dgm:pt>
    <dgm:pt modelId="{00D9DE10-4742-448E-8434-A3FADF579F63}" type="sibTrans" cxnId="{67278A17-0196-421B-B90C-586F86B83405}">
      <dgm:prSet/>
      <dgm:spPr/>
      <dgm:t>
        <a:bodyPr/>
        <a:lstStyle/>
        <a:p>
          <a:endParaRPr lang="en-US"/>
        </a:p>
      </dgm:t>
    </dgm:pt>
    <dgm:pt modelId="{D83C820D-CC04-4263-9AD2-32E31561F91B}" type="pres">
      <dgm:prSet presAssocID="{061B92C1-E31F-483A-A2A4-3E8BB8C363FB}" presName="linear" presStyleCnt="0">
        <dgm:presLayoutVars>
          <dgm:animLvl val="lvl"/>
          <dgm:resizeHandles val="exact"/>
        </dgm:presLayoutVars>
      </dgm:prSet>
      <dgm:spPr/>
    </dgm:pt>
    <dgm:pt modelId="{23F0100E-19C0-47B1-BF25-A2215B6601BD}" type="pres">
      <dgm:prSet presAssocID="{4BDD1F5C-89FB-4B2E-87DF-716A7043A47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598D1D9-0D97-4D22-8008-2664EB32C14D}" type="pres">
      <dgm:prSet presAssocID="{3DE62E19-99F7-4496-9407-673D2A0A9407}" presName="spacer" presStyleCnt="0"/>
      <dgm:spPr/>
    </dgm:pt>
    <dgm:pt modelId="{22B28E7B-EFCA-44BB-8AB7-0A9598306830}" type="pres">
      <dgm:prSet presAssocID="{FE18D92F-9A80-4EC1-B81C-41907C52020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60A7EB5-AC80-4448-A1E5-8AFDB8D3FA19}" type="pres">
      <dgm:prSet presAssocID="{65F57246-4DC0-4785-B51E-FA237433E24D}" presName="spacer" presStyleCnt="0"/>
      <dgm:spPr/>
    </dgm:pt>
    <dgm:pt modelId="{8C662F2F-6E41-4622-8B9C-B253BCE6EEE5}" type="pres">
      <dgm:prSet presAssocID="{02639141-F70F-4745-92BE-210497C9697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6D0DCE0-70AE-4CEE-A470-9207AEEEE810}" type="pres">
      <dgm:prSet presAssocID="{00D9DE10-4742-448E-8434-A3FADF579F63}" presName="spacer" presStyleCnt="0"/>
      <dgm:spPr/>
    </dgm:pt>
    <dgm:pt modelId="{EA1F1F50-CCBF-46CC-80DC-03ADF46D239B}" type="pres">
      <dgm:prSet presAssocID="{83B51983-A0FC-4199-A342-8D0B5943EB7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24A55C6-DB78-4D64-A5D8-629CE44BF46D}" type="pres">
      <dgm:prSet presAssocID="{A182FF7C-78E9-4626-A890-4A351515B81E}" presName="spacer" presStyleCnt="0"/>
      <dgm:spPr/>
    </dgm:pt>
    <dgm:pt modelId="{293A16AD-E8CD-423C-A4CF-9C83AD961E77}" type="pres">
      <dgm:prSet presAssocID="{A764E31C-85F5-47B8-98B7-37AAF59F673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9D66016-2DEF-4035-A7A9-A511D1E2E816}" type="presOf" srcId="{061B92C1-E31F-483A-A2A4-3E8BB8C363FB}" destId="{D83C820D-CC04-4263-9AD2-32E31561F91B}" srcOrd="0" destOrd="0" presId="urn:microsoft.com/office/officeart/2005/8/layout/vList2"/>
    <dgm:cxn modelId="{67278A17-0196-421B-B90C-586F86B83405}" srcId="{061B92C1-E31F-483A-A2A4-3E8BB8C363FB}" destId="{02639141-F70F-4745-92BE-210497C9697B}" srcOrd="2" destOrd="0" parTransId="{FA9964C5-1974-453E-A83D-03B13FD2A6CD}" sibTransId="{00D9DE10-4742-448E-8434-A3FADF579F63}"/>
    <dgm:cxn modelId="{5E7A2C20-6153-40BC-AE8B-776C54A8BEF0}" type="presOf" srcId="{4BDD1F5C-89FB-4B2E-87DF-716A7043A47B}" destId="{23F0100E-19C0-47B1-BF25-A2215B6601BD}" srcOrd="0" destOrd="0" presId="urn:microsoft.com/office/officeart/2005/8/layout/vList2"/>
    <dgm:cxn modelId="{4D43843B-4A61-4913-B9D6-80541B5BDA9B}" type="presOf" srcId="{A764E31C-85F5-47B8-98B7-37AAF59F6739}" destId="{293A16AD-E8CD-423C-A4CF-9C83AD961E77}" srcOrd="0" destOrd="0" presId="urn:microsoft.com/office/officeart/2005/8/layout/vList2"/>
    <dgm:cxn modelId="{69755141-00BC-4570-A489-3F0C89BCF1E5}" type="presOf" srcId="{02639141-F70F-4745-92BE-210497C9697B}" destId="{8C662F2F-6E41-4622-8B9C-B253BCE6EEE5}" srcOrd="0" destOrd="0" presId="urn:microsoft.com/office/officeart/2005/8/layout/vList2"/>
    <dgm:cxn modelId="{78A88F64-1507-49D4-BE6A-9AC2F72C0572}" srcId="{061B92C1-E31F-483A-A2A4-3E8BB8C363FB}" destId="{83B51983-A0FC-4199-A342-8D0B5943EB79}" srcOrd="3" destOrd="0" parTransId="{FF70ED62-0633-4100-B460-0227F01C00E9}" sibTransId="{A182FF7C-78E9-4626-A890-4A351515B81E}"/>
    <dgm:cxn modelId="{C02CA049-43E7-4694-8443-3FF99A60A737}" srcId="{061B92C1-E31F-483A-A2A4-3E8BB8C363FB}" destId="{A764E31C-85F5-47B8-98B7-37AAF59F6739}" srcOrd="4" destOrd="0" parTransId="{6D0268CF-13E7-45D9-9B2E-A291E67980F8}" sibTransId="{8D795C66-9FA5-4F44-9FAB-60E6045C45BD}"/>
    <dgm:cxn modelId="{8E9EB86B-56D3-403F-8D2D-065FF00662FE}" type="presOf" srcId="{83B51983-A0FC-4199-A342-8D0B5943EB79}" destId="{EA1F1F50-CCBF-46CC-80DC-03ADF46D239B}" srcOrd="0" destOrd="0" presId="urn:microsoft.com/office/officeart/2005/8/layout/vList2"/>
    <dgm:cxn modelId="{7E00F7B4-9532-4073-BDB1-0A1B1610A1FB}" srcId="{061B92C1-E31F-483A-A2A4-3E8BB8C363FB}" destId="{FE18D92F-9A80-4EC1-B81C-41907C520209}" srcOrd="1" destOrd="0" parTransId="{4785E2AC-8DDC-4B9D-950D-5B7724A1FB79}" sibTransId="{65F57246-4DC0-4785-B51E-FA237433E24D}"/>
    <dgm:cxn modelId="{C771BAC5-132F-4C1B-B99B-A0C8604E0434}" type="presOf" srcId="{FE18D92F-9A80-4EC1-B81C-41907C520209}" destId="{22B28E7B-EFCA-44BB-8AB7-0A9598306830}" srcOrd="0" destOrd="0" presId="urn:microsoft.com/office/officeart/2005/8/layout/vList2"/>
    <dgm:cxn modelId="{9E85D1D5-620C-4030-8887-E532F9F10C15}" srcId="{061B92C1-E31F-483A-A2A4-3E8BB8C363FB}" destId="{4BDD1F5C-89FB-4B2E-87DF-716A7043A47B}" srcOrd="0" destOrd="0" parTransId="{68503798-1D41-4F9B-8C0F-EDA3922EC4ED}" sibTransId="{3DE62E19-99F7-4496-9407-673D2A0A9407}"/>
    <dgm:cxn modelId="{47366842-B41A-4FF5-9ECE-2B09B3B78E69}" type="presParOf" srcId="{D83C820D-CC04-4263-9AD2-32E31561F91B}" destId="{23F0100E-19C0-47B1-BF25-A2215B6601BD}" srcOrd="0" destOrd="0" presId="urn:microsoft.com/office/officeart/2005/8/layout/vList2"/>
    <dgm:cxn modelId="{76A74047-7B14-4CEB-89F4-AD692F485632}" type="presParOf" srcId="{D83C820D-CC04-4263-9AD2-32E31561F91B}" destId="{E598D1D9-0D97-4D22-8008-2664EB32C14D}" srcOrd="1" destOrd="0" presId="urn:microsoft.com/office/officeart/2005/8/layout/vList2"/>
    <dgm:cxn modelId="{63B7D1E4-2538-4802-890F-3AD964BD1773}" type="presParOf" srcId="{D83C820D-CC04-4263-9AD2-32E31561F91B}" destId="{22B28E7B-EFCA-44BB-8AB7-0A9598306830}" srcOrd="2" destOrd="0" presId="urn:microsoft.com/office/officeart/2005/8/layout/vList2"/>
    <dgm:cxn modelId="{360AF99B-7A8D-4D32-A77A-98F49BDFCCC1}" type="presParOf" srcId="{D83C820D-CC04-4263-9AD2-32E31561F91B}" destId="{F60A7EB5-AC80-4448-A1E5-8AFDB8D3FA19}" srcOrd="3" destOrd="0" presId="urn:microsoft.com/office/officeart/2005/8/layout/vList2"/>
    <dgm:cxn modelId="{B4762842-BC28-468A-AAC8-36F2C97B73E0}" type="presParOf" srcId="{D83C820D-CC04-4263-9AD2-32E31561F91B}" destId="{8C662F2F-6E41-4622-8B9C-B253BCE6EEE5}" srcOrd="4" destOrd="0" presId="urn:microsoft.com/office/officeart/2005/8/layout/vList2"/>
    <dgm:cxn modelId="{A06D4605-4604-4FDF-8CBA-B7FC60EC45DA}" type="presParOf" srcId="{D83C820D-CC04-4263-9AD2-32E31561F91B}" destId="{16D0DCE0-70AE-4CEE-A470-9207AEEEE810}" srcOrd="5" destOrd="0" presId="urn:microsoft.com/office/officeart/2005/8/layout/vList2"/>
    <dgm:cxn modelId="{6ECAF649-31D3-424C-9574-20D0102C1970}" type="presParOf" srcId="{D83C820D-CC04-4263-9AD2-32E31561F91B}" destId="{EA1F1F50-CCBF-46CC-80DC-03ADF46D239B}" srcOrd="6" destOrd="0" presId="urn:microsoft.com/office/officeart/2005/8/layout/vList2"/>
    <dgm:cxn modelId="{279D1829-1E4F-44FC-9019-B6B7A5BD22C4}" type="presParOf" srcId="{D83C820D-CC04-4263-9AD2-32E31561F91B}" destId="{B24A55C6-DB78-4D64-A5D8-629CE44BF46D}" srcOrd="7" destOrd="0" presId="urn:microsoft.com/office/officeart/2005/8/layout/vList2"/>
    <dgm:cxn modelId="{B86B19E1-4904-48BB-8192-D8152253C238}" type="presParOf" srcId="{D83C820D-CC04-4263-9AD2-32E31561F91B}" destId="{293A16AD-E8CD-423C-A4CF-9C83AD961E7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0100E-19C0-47B1-BF25-A2215B6601BD}">
      <dsp:nvSpPr>
        <dsp:cNvPr id="0" name=""/>
        <dsp:cNvSpPr/>
      </dsp:nvSpPr>
      <dsp:spPr>
        <a:xfrm>
          <a:off x="0" y="15948"/>
          <a:ext cx="5821767" cy="936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Link content to the company’s strategy and trainees’ current jobs.</a:t>
          </a:r>
          <a:endParaRPr lang="en-US" sz="2000" kern="1200" dirty="0"/>
        </a:p>
      </dsp:txBody>
      <dsp:txXfrm>
        <a:off x="45692" y="61640"/>
        <a:ext cx="5730383" cy="844616"/>
      </dsp:txXfrm>
    </dsp:sp>
    <dsp:sp modelId="{22B28E7B-EFCA-44BB-8AB7-0A9598306830}">
      <dsp:nvSpPr>
        <dsp:cNvPr id="0" name=""/>
        <dsp:cNvSpPr/>
      </dsp:nvSpPr>
      <dsp:spPr>
        <a:xfrm>
          <a:off x="0" y="1095948"/>
          <a:ext cx="5821767" cy="936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Use stories to demonstrate the value of training.</a:t>
          </a:r>
          <a:endParaRPr lang="en-US" sz="2000" kern="1200" dirty="0"/>
        </a:p>
      </dsp:txBody>
      <dsp:txXfrm>
        <a:off x="45692" y="1141640"/>
        <a:ext cx="5730383" cy="844616"/>
      </dsp:txXfrm>
    </dsp:sp>
    <dsp:sp modelId="{8C662F2F-6E41-4622-8B9C-B253BCE6EEE5}">
      <dsp:nvSpPr>
        <dsp:cNvPr id="0" name=""/>
        <dsp:cNvSpPr/>
      </dsp:nvSpPr>
      <dsp:spPr>
        <a:xfrm>
          <a:off x="0" y="2175948"/>
          <a:ext cx="5821767" cy="936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Use examples to highlight good and poor performance. </a:t>
          </a:r>
        </a:p>
      </dsp:txBody>
      <dsp:txXfrm>
        <a:off x="45692" y="2221640"/>
        <a:ext cx="5730383" cy="844616"/>
      </dsp:txXfrm>
    </dsp:sp>
    <dsp:sp modelId="{EA1F1F50-CCBF-46CC-80DC-03ADF46D239B}">
      <dsp:nvSpPr>
        <dsp:cNvPr id="0" name=""/>
        <dsp:cNvSpPr/>
      </dsp:nvSpPr>
      <dsp:spPr>
        <a:xfrm>
          <a:off x="0" y="3255948"/>
          <a:ext cx="5821767" cy="936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Present content using familiar language.</a:t>
          </a:r>
          <a:endParaRPr lang="en-US" sz="2000" kern="1200" dirty="0"/>
        </a:p>
      </dsp:txBody>
      <dsp:txXfrm>
        <a:off x="45692" y="3301640"/>
        <a:ext cx="5730383" cy="844616"/>
      </dsp:txXfrm>
    </dsp:sp>
    <dsp:sp modelId="{293A16AD-E8CD-423C-A4CF-9C83AD961E77}">
      <dsp:nvSpPr>
        <dsp:cNvPr id="0" name=""/>
        <dsp:cNvSpPr/>
      </dsp:nvSpPr>
      <dsp:spPr>
        <a:xfrm>
          <a:off x="0" y="4335949"/>
          <a:ext cx="5821767" cy="936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Make materials available after training. </a:t>
          </a:r>
          <a:endParaRPr lang="en-US" sz="2000" kern="1200" dirty="0"/>
        </a:p>
      </dsp:txBody>
      <dsp:txXfrm>
        <a:off x="45692" y="4381641"/>
        <a:ext cx="5730383" cy="844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970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86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6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13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889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05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Principles of Learning and Transfer of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sz="3200" dirty="0"/>
          </a:p>
          <a:p>
            <a:r>
              <a:rPr lang="en-US" sz="3200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244730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9731F-1E1A-4D44-AEF6-7E51C64A7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Pre-Practice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4BA36-C719-4E33-91EE-CF1EA4B4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At the start of training, ensure that trainers:</a:t>
            </a:r>
          </a:p>
          <a:p>
            <a:pPr lvl="1"/>
            <a:r>
              <a:rPr lang="en-US" sz="1800" dirty="0"/>
              <a:t>Share learning strategies, </a:t>
            </a:r>
          </a:p>
          <a:p>
            <a:pPr lvl="1"/>
            <a:r>
              <a:rPr lang="en-US" sz="1800" dirty="0"/>
              <a:t>Provide </a:t>
            </a:r>
            <a:r>
              <a:rPr lang="en-US" sz="1800" b="1" dirty="0"/>
              <a:t>advanced organizers</a:t>
            </a:r>
            <a:r>
              <a:rPr lang="en-US" sz="1800" dirty="0"/>
              <a:t>, such as outlines, diagrams, and graphs,</a:t>
            </a:r>
          </a:p>
          <a:p>
            <a:pPr lvl="1"/>
            <a:r>
              <a:rPr lang="en-US" sz="1800" dirty="0"/>
              <a:t>Encourage </a:t>
            </a:r>
            <a:r>
              <a:rPr lang="en-US" sz="1800" b="1" dirty="0"/>
              <a:t>metacognition</a:t>
            </a:r>
            <a:r>
              <a:rPr lang="en-US" sz="1800" dirty="0"/>
              <a:t>, the process of reflecting on one’s learning, and</a:t>
            </a:r>
          </a:p>
          <a:p>
            <a:pPr lvl="1"/>
            <a:r>
              <a:rPr lang="en-US" sz="1800" dirty="0"/>
              <a:t>Help trainees set learning goals.</a:t>
            </a:r>
          </a:p>
        </p:txBody>
      </p:sp>
    </p:spTree>
    <p:extLst>
      <p:ext uri="{BB962C8B-B14F-4D97-AF65-F5344CB8AC3E}">
        <p14:creationId xmlns:p14="http://schemas.microsoft.com/office/powerpoint/2010/main" val="331101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A3DFE2-84C7-4737-9A59-704F16BC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Objectives and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B3B74-986B-45C6-A10E-6C7FE2965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At the start of training, ensure that trainees understand the:</a:t>
            </a:r>
          </a:p>
          <a:p>
            <a:pPr lvl="1"/>
            <a:r>
              <a:rPr lang="en-US" sz="1800" b="1" dirty="0"/>
              <a:t>Training objectives</a:t>
            </a:r>
            <a:r>
              <a:rPr lang="en-US" sz="1800" dirty="0"/>
              <a:t> or goals of the program, and </a:t>
            </a:r>
          </a:p>
          <a:p>
            <a:pPr lvl="1"/>
            <a:r>
              <a:rPr lang="en-US" sz="1800" b="1" dirty="0"/>
              <a:t>Learning outcomes</a:t>
            </a:r>
            <a:r>
              <a:rPr lang="en-US" sz="1800" dirty="0"/>
              <a:t>, which are the KSAOs that trainees are expected to demonstrate after participating in the program.</a:t>
            </a:r>
          </a:p>
        </p:txBody>
      </p:sp>
    </p:spTree>
    <p:extLst>
      <p:ext uri="{BB962C8B-B14F-4D97-AF65-F5344CB8AC3E}">
        <p14:creationId xmlns:p14="http://schemas.microsoft.com/office/powerpoint/2010/main" val="47733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49731F-1E1A-4D44-AEF6-7E51C64A7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630936"/>
            <a:ext cx="1060704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4BA36-C719-4E33-91EE-CF1EA4B4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161348"/>
            <a:ext cx="1060704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Employees learn best through 3 types of interaction:</a:t>
            </a:r>
          </a:p>
          <a:p>
            <a:pPr lvl="1"/>
            <a:r>
              <a:rPr lang="en-US" sz="1800" u="sng" dirty="0"/>
              <a:t>Learner-content interaction</a:t>
            </a:r>
            <a:r>
              <a:rPr lang="en-US" sz="1800" b="1" dirty="0"/>
              <a:t> </a:t>
            </a:r>
            <a:r>
              <a:rPr lang="en-US" sz="1800" dirty="0"/>
              <a:t>includes reading and listening to content, completing assignments and activities, and practicing behaviors.</a:t>
            </a:r>
          </a:p>
          <a:p>
            <a:pPr lvl="1"/>
            <a:r>
              <a:rPr lang="en-US" sz="1800" dirty="0"/>
              <a:t>Through </a:t>
            </a:r>
            <a:r>
              <a:rPr lang="en-US" sz="1800" u="sng" dirty="0"/>
              <a:t>learner-instructor interaction</a:t>
            </a:r>
            <a:r>
              <a:rPr lang="en-US" sz="1800" dirty="0"/>
              <a:t>, trainees receive instruction, feedback, reinforcement, and support from trainers. </a:t>
            </a:r>
          </a:p>
          <a:p>
            <a:pPr lvl="1"/>
            <a:r>
              <a:rPr lang="en-US" sz="1800" u="sng" dirty="0"/>
              <a:t>Learner-learner interaction</a:t>
            </a:r>
            <a:r>
              <a:rPr lang="en-US" sz="1800" dirty="0"/>
              <a:t> includes observing others and sharing experiences.</a:t>
            </a:r>
          </a:p>
        </p:txBody>
      </p:sp>
    </p:spTree>
    <p:extLst>
      <p:ext uri="{BB962C8B-B14F-4D97-AF65-F5344CB8AC3E}">
        <p14:creationId xmlns:p14="http://schemas.microsoft.com/office/powerpoint/2010/main" val="6392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C0D66-C224-471C-86D0-8528683CF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/>
              <a:t>Meaningful Training Content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2FEB28-216B-47B3-BB06-A2A20C565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822481"/>
              </p:ext>
            </p:extLst>
          </p:nvPr>
        </p:nvGraphicFramePr>
        <p:xfrm>
          <a:off x="5574890" y="803186"/>
          <a:ext cx="5821767" cy="5287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776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BA0752-955A-48AE-BA9E-F14663938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4" y="841375"/>
            <a:ext cx="82296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Memorable Training Content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7707C-566D-431B-A194-105594763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6" y="2249046"/>
            <a:ext cx="8229600" cy="3802762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To help learners store training content in long-term memory: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Assign pre-training work and encourage note-taking.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Break content into small chunks (</a:t>
            </a:r>
            <a:r>
              <a:rPr lang="en-US" sz="1800" b="1" dirty="0"/>
              <a:t>microlearning</a:t>
            </a:r>
            <a:r>
              <a:rPr lang="en-US" sz="1800" dirty="0"/>
              <a:t>).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Use visuals, like </a:t>
            </a:r>
            <a:r>
              <a:rPr lang="en-US" sz="1800" b="1" dirty="0"/>
              <a:t>concept maps</a:t>
            </a:r>
            <a:r>
              <a:rPr lang="en-US" sz="1800" dirty="0"/>
              <a:t>,</a:t>
            </a:r>
            <a:r>
              <a:rPr lang="en-US" sz="1800" b="1" dirty="0"/>
              <a:t> </a:t>
            </a:r>
            <a:r>
              <a:rPr lang="en-US" sz="1800" dirty="0"/>
              <a:t>to show relationships among ideas.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Demonstrate procedures in the correct sequence.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Use quizzes or </a:t>
            </a:r>
            <a:r>
              <a:rPr lang="en-US" sz="1800" b="1" dirty="0"/>
              <a:t>boosters.</a:t>
            </a:r>
          </a:p>
        </p:txBody>
      </p:sp>
    </p:spTree>
    <p:extLst>
      <p:ext uri="{BB962C8B-B14F-4D97-AF65-F5344CB8AC3E}">
        <p14:creationId xmlns:p14="http://schemas.microsoft.com/office/powerpoint/2010/main" val="6253765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257</Words>
  <Application>Microsoft Office PowerPoint</Application>
  <PresentationFormat>Widescreen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Principles of Learning and Transfer of Training</vt:lpstr>
      <vt:lpstr>Pre-Practice Conditions</vt:lpstr>
      <vt:lpstr>Objectives and Outcomes</vt:lpstr>
      <vt:lpstr>Interaction</vt:lpstr>
      <vt:lpstr>Meaningful Training Content</vt:lpstr>
      <vt:lpstr>Memorable Training 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90</cp:revision>
  <cp:lastPrinted>2021-07-05T19:42:31Z</cp:lastPrinted>
  <dcterms:created xsi:type="dcterms:W3CDTF">2021-02-10T03:24:09Z</dcterms:created>
  <dcterms:modified xsi:type="dcterms:W3CDTF">2021-07-05T20:18:15Z</dcterms:modified>
</cp:coreProperties>
</file>