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64" r:id="rId3"/>
    <p:sldId id="267" r:id="rId4"/>
    <p:sldId id="265" r:id="rId5"/>
    <p:sldId id="268" r:id="rId6"/>
    <p:sldId id="266" r:id="rId7"/>
    <p:sldId id="269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84" autoAdjust="0"/>
  </p:normalViewPr>
  <p:slideViewPr>
    <p:cSldViewPr snapToGrid="0">
      <p:cViewPr varScale="1">
        <p:scale>
          <a:sx n="81" d="100"/>
          <a:sy n="81" d="100"/>
        </p:scale>
        <p:origin x="1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8027" indent="-178027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8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36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115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40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82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42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77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s.pexels.com/photos/38639/mockup-psd-ipad-iphone-38639.jpeg?cs=srgb&amp;dl=pexels-pixabay-38639.jpg&amp;fm=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play.net/learning-bot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Technology-Based Training Tools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1" name="Rectangle 100">
            <a:extLst>
              <a:ext uri="{FF2B5EF4-FFF2-40B4-BE49-F238E27FC236}">
                <a16:creationId xmlns:a16="http://schemas.microsoft.com/office/drawing/2014/main" id="{D275908B-DB12-448E-BB28-EEF9109D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ext, electronics, printer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134A78E3-F80C-4BF4-BE6E-1FD74AC725B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632" r="-1" b="3779"/>
          <a:stretch/>
        </p:blipFill>
        <p:spPr>
          <a:xfrm>
            <a:off x="20" y="227"/>
            <a:ext cx="12191675" cy="6858000"/>
          </a:xfrm>
          <a:prstGeom prst="rect">
            <a:avLst/>
          </a:prstGeom>
        </p:spPr>
      </p:pic>
      <p:sp>
        <p:nvSpPr>
          <p:cNvPr id="103" name="Rectangle 102">
            <a:extLst>
              <a:ext uri="{FF2B5EF4-FFF2-40B4-BE49-F238E27FC236}">
                <a16:creationId xmlns:a16="http://schemas.microsoft.com/office/drawing/2014/main" id="{97817EE6-E8A2-47DB-A2A5-B29A73AFC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648" y="0"/>
            <a:ext cx="6102351" cy="6858000"/>
          </a:xfrm>
          <a:prstGeom prst="rect">
            <a:avLst/>
          </a:prstGeom>
          <a:solidFill>
            <a:srgbClr val="000001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6781405-5A6A-4C3A-BD95-B204EE040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6" name="Freeform 5">
              <a:extLst>
                <a:ext uri="{FF2B5EF4-FFF2-40B4-BE49-F238E27FC236}">
                  <a16:creationId xmlns:a16="http://schemas.microsoft.com/office/drawing/2014/main" id="{677AB4B2-F02C-4DD7-80E3-6B9000773A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6">
              <a:extLst>
                <a:ext uri="{FF2B5EF4-FFF2-40B4-BE49-F238E27FC236}">
                  <a16:creationId xmlns:a16="http://schemas.microsoft.com/office/drawing/2014/main" id="{DD1BCAFC-D239-4C93-950C-E3563B91D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7">
              <a:extLst>
                <a:ext uri="{FF2B5EF4-FFF2-40B4-BE49-F238E27FC236}">
                  <a16:creationId xmlns:a16="http://schemas.microsoft.com/office/drawing/2014/main" id="{D138769D-C64C-4316-9EFB-5087B17DFF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8">
              <a:extLst>
                <a:ext uri="{FF2B5EF4-FFF2-40B4-BE49-F238E27FC236}">
                  <a16:creationId xmlns:a16="http://schemas.microsoft.com/office/drawing/2014/main" id="{14D781CD-9207-40CF-AFB2-5F590A319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9">
              <a:extLst>
                <a:ext uri="{FF2B5EF4-FFF2-40B4-BE49-F238E27FC236}">
                  <a16:creationId xmlns:a16="http://schemas.microsoft.com/office/drawing/2014/main" id="{A4C20FA6-02F3-4B9E-BC2E-EF84B79C4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">
              <a:extLst>
                <a:ext uri="{FF2B5EF4-FFF2-40B4-BE49-F238E27FC236}">
                  <a16:creationId xmlns:a16="http://schemas.microsoft.com/office/drawing/2014/main" id="{3E18794B-E4CC-4531-8318-C360F4DC1F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">
              <a:extLst>
                <a:ext uri="{FF2B5EF4-FFF2-40B4-BE49-F238E27FC236}">
                  <a16:creationId xmlns:a16="http://schemas.microsoft.com/office/drawing/2014/main" id="{0C1A613A-560C-43FC-A8D2-14D4E22DA3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2">
              <a:extLst>
                <a:ext uri="{FF2B5EF4-FFF2-40B4-BE49-F238E27FC236}">
                  <a16:creationId xmlns:a16="http://schemas.microsoft.com/office/drawing/2014/main" id="{F1E49780-92DB-4284-A256-C52904AF0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3">
              <a:extLst>
                <a:ext uri="{FF2B5EF4-FFF2-40B4-BE49-F238E27FC236}">
                  <a16:creationId xmlns:a16="http://schemas.microsoft.com/office/drawing/2014/main" id="{A779B7B4-C3CF-41CD-9091-D5ECA112EF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4">
              <a:extLst>
                <a:ext uri="{FF2B5EF4-FFF2-40B4-BE49-F238E27FC236}">
                  <a16:creationId xmlns:a16="http://schemas.microsoft.com/office/drawing/2014/main" id="{47147151-E013-4967-90A8-784C1C442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5">
              <a:extLst>
                <a:ext uri="{FF2B5EF4-FFF2-40B4-BE49-F238E27FC236}">
                  <a16:creationId xmlns:a16="http://schemas.microsoft.com/office/drawing/2014/main" id="{963559EC-D5D8-4D5A-BD6B-A6833F3156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6">
              <a:extLst>
                <a:ext uri="{FF2B5EF4-FFF2-40B4-BE49-F238E27FC236}">
                  <a16:creationId xmlns:a16="http://schemas.microsoft.com/office/drawing/2014/main" id="{43D25C4B-B69A-4C31-BCD9-B49288BEB9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7">
              <a:extLst>
                <a:ext uri="{FF2B5EF4-FFF2-40B4-BE49-F238E27FC236}">
                  <a16:creationId xmlns:a16="http://schemas.microsoft.com/office/drawing/2014/main" id="{547D2034-1660-46A9-8A88-81B47753EF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8">
              <a:extLst>
                <a:ext uri="{FF2B5EF4-FFF2-40B4-BE49-F238E27FC236}">
                  <a16:creationId xmlns:a16="http://schemas.microsoft.com/office/drawing/2014/main" id="{4B70E7B6-CC9C-487F-B87F-AAC943687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9">
              <a:extLst>
                <a:ext uri="{FF2B5EF4-FFF2-40B4-BE49-F238E27FC236}">
                  <a16:creationId xmlns:a16="http://schemas.microsoft.com/office/drawing/2014/main" id="{344D0B3F-5CD6-4C74-9474-CE5B0DFF22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20">
              <a:extLst>
                <a:ext uri="{FF2B5EF4-FFF2-40B4-BE49-F238E27FC236}">
                  <a16:creationId xmlns:a16="http://schemas.microsoft.com/office/drawing/2014/main" id="{0ADBAD08-2FA6-4951-A635-1C248DAB3C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21">
              <a:extLst>
                <a:ext uri="{FF2B5EF4-FFF2-40B4-BE49-F238E27FC236}">
                  <a16:creationId xmlns:a16="http://schemas.microsoft.com/office/drawing/2014/main" id="{5CCE5554-F9A8-4EF1-B49D-ACA76AE8E9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22">
              <a:extLst>
                <a:ext uri="{FF2B5EF4-FFF2-40B4-BE49-F238E27FC236}">
                  <a16:creationId xmlns:a16="http://schemas.microsoft.com/office/drawing/2014/main" id="{2A306EB9-C3A7-4678-90B1-54547C46D4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23">
              <a:extLst>
                <a:ext uri="{FF2B5EF4-FFF2-40B4-BE49-F238E27FC236}">
                  <a16:creationId xmlns:a16="http://schemas.microsoft.com/office/drawing/2014/main" id="{CFD63CAB-BED9-4720-8600-9D19DB5B9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24">
              <a:extLst>
                <a:ext uri="{FF2B5EF4-FFF2-40B4-BE49-F238E27FC236}">
                  <a16:creationId xmlns:a16="http://schemas.microsoft.com/office/drawing/2014/main" id="{C4550DFD-117D-4AF9-9CDD-9F6F268C4D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25">
              <a:extLst>
                <a:ext uri="{FF2B5EF4-FFF2-40B4-BE49-F238E27FC236}">
                  <a16:creationId xmlns:a16="http://schemas.microsoft.com/office/drawing/2014/main" id="{85874B45-D021-4E50-B5FE-8D3D84EE0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B82325B8-6EBB-48D6-93D5-EBCB308B0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94156" y="1699589"/>
            <a:ext cx="3675191" cy="3470421"/>
            <a:chOff x="697168" y="1816768"/>
            <a:chExt cx="3675191" cy="3470421"/>
          </a:xfrm>
        </p:grpSpPr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ACE125ED-26E1-41DF-9BC1-78C8444FF7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168" y="1816768"/>
              <a:ext cx="3675191" cy="502920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Isosceles Triangle 22">
              <a:extLst>
                <a:ext uri="{FF2B5EF4-FFF2-40B4-BE49-F238E27FC236}">
                  <a16:creationId xmlns:a16="http://schemas.microsoft.com/office/drawing/2014/main" id="{C5322F88-4D81-46B3-909E-B81C35878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CC2B6A9F-6B65-4E20-B2D1-6B0F76F9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107A643-4559-4355-A368-429D70D8C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620" y="2358391"/>
            <a:ext cx="3498979" cy="2453676"/>
          </a:xfrm>
        </p:spPr>
        <p:txBody>
          <a:bodyPr>
            <a:normAutofit/>
          </a:bodyPr>
          <a:lstStyle/>
          <a:p>
            <a:r>
              <a:rPr lang="en-US" dirty="0"/>
              <a:t>Internet of Things (IoT)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B9C11-0C3D-4F8C-A9E7-8A2946DF1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1531" y="803186"/>
            <a:ext cx="4498789" cy="5248622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FFFFFE"/>
                </a:solidFill>
              </a:rPr>
              <a:t>Internet of things (IoT) devices </a:t>
            </a:r>
            <a:r>
              <a:rPr lang="en-US" sz="2000" dirty="0">
                <a:solidFill>
                  <a:srgbClr val="FFFFFE"/>
                </a:solidFill>
              </a:rPr>
              <a:t>refers to smart devices, like phones and tablets, with sensors and access to the internet.</a:t>
            </a:r>
          </a:p>
          <a:p>
            <a:r>
              <a:rPr lang="en-US" sz="2000" dirty="0">
                <a:solidFill>
                  <a:srgbClr val="FFFFFE"/>
                </a:solidFill>
              </a:rPr>
              <a:t>These devices connect learners to training content and SMEs. </a:t>
            </a:r>
          </a:p>
          <a:p>
            <a:r>
              <a:rPr lang="en-US" sz="2000" dirty="0">
                <a:solidFill>
                  <a:srgbClr val="FFFFFE"/>
                </a:solidFill>
              </a:rPr>
              <a:t>Training can be continuous, on-demand, and personalized to meet learners’ needs. </a:t>
            </a:r>
          </a:p>
        </p:txBody>
      </p:sp>
    </p:spTree>
    <p:extLst>
      <p:ext uri="{BB962C8B-B14F-4D97-AF65-F5344CB8AC3E}">
        <p14:creationId xmlns:p14="http://schemas.microsoft.com/office/powerpoint/2010/main" val="24167331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28D1E49-2A21-4A83-A0E0-FB1597B4B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88B852E-5494-418B-A833-75CF016A9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4" name="Freeform 5">
              <a:extLst>
                <a:ext uri="{FF2B5EF4-FFF2-40B4-BE49-F238E27FC236}">
                  <a16:creationId xmlns:a16="http://schemas.microsoft.com/office/drawing/2014/main" id="{DF31E3C1-1A46-4329-9F80-B576692FE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6">
              <a:extLst>
                <a:ext uri="{FF2B5EF4-FFF2-40B4-BE49-F238E27FC236}">
                  <a16:creationId xmlns:a16="http://schemas.microsoft.com/office/drawing/2014/main" id="{294B4592-99CA-47B1-816F-CE2D44F65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">
              <a:extLst>
                <a:ext uri="{FF2B5EF4-FFF2-40B4-BE49-F238E27FC236}">
                  <a16:creationId xmlns:a16="http://schemas.microsoft.com/office/drawing/2014/main" id="{BF690E4C-72F8-4AC5-AF99-562763CC67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8">
              <a:extLst>
                <a:ext uri="{FF2B5EF4-FFF2-40B4-BE49-F238E27FC236}">
                  <a16:creationId xmlns:a16="http://schemas.microsoft.com/office/drawing/2014/main" id="{F834CDD4-CAB8-4ACC-9AAC-5399C743DE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9">
              <a:extLst>
                <a:ext uri="{FF2B5EF4-FFF2-40B4-BE49-F238E27FC236}">
                  <a16:creationId xmlns:a16="http://schemas.microsoft.com/office/drawing/2014/main" id="{1AEB045A-6821-475B-A28E-047437ABE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0">
              <a:extLst>
                <a:ext uri="{FF2B5EF4-FFF2-40B4-BE49-F238E27FC236}">
                  <a16:creationId xmlns:a16="http://schemas.microsoft.com/office/drawing/2014/main" id="{D9B790C0-3D34-4626-BAFB-6EB473F40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1">
              <a:extLst>
                <a:ext uri="{FF2B5EF4-FFF2-40B4-BE49-F238E27FC236}">
                  <a16:creationId xmlns:a16="http://schemas.microsoft.com/office/drawing/2014/main" id="{EDA4D87F-91A4-4628-9A6E-F01820A7E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2">
              <a:extLst>
                <a:ext uri="{FF2B5EF4-FFF2-40B4-BE49-F238E27FC236}">
                  <a16:creationId xmlns:a16="http://schemas.microsoft.com/office/drawing/2014/main" id="{045DAB88-124C-459C-A889-DAE9C9BE2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3">
              <a:extLst>
                <a:ext uri="{FF2B5EF4-FFF2-40B4-BE49-F238E27FC236}">
                  <a16:creationId xmlns:a16="http://schemas.microsoft.com/office/drawing/2014/main" id="{85D44010-1DAA-4CAC-B83F-7E3E8C455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4">
              <a:extLst>
                <a:ext uri="{FF2B5EF4-FFF2-40B4-BE49-F238E27FC236}">
                  <a16:creationId xmlns:a16="http://schemas.microsoft.com/office/drawing/2014/main" id="{E8C01D66-5C93-4A2E-AA74-DE97574EA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5">
              <a:extLst>
                <a:ext uri="{FF2B5EF4-FFF2-40B4-BE49-F238E27FC236}">
                  <a16:creationId xmlns:a16="http://schemas.microsoft.com/office/drawing/2014/main" id="{E2E1A6E1-6C4A-47D3-81E2-9F8624F1BB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6">
              <a:extLst>
                <a:ext uri="{FF2B5EF4-FFF2-40B4-BE49-F238E27FC236}">
                  <a16:creationId xmlns:a16="http://schemas.microsoft.com/office/drawing/2014/main" id="{3E849CB5-4526-49DC-B77B-A20FDB7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7">
              <a:extLst>
                <a:ext uri="{FF2B5EF4-FFF2-40B4-BE49-F238E27FC236}">
                  <a16:creationId xmlns:a16="http://schemas.microsoft.com/office/drawing/2014/main" id="{5A18C8A4-FB2A-44C1-93D3-26C6DDFE0C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8">
              <a:extLst>
                <a:ext uri="{FF2B5EF4-FFF2-40B4-BE49-F238E27FC236}">
                  <a16:creationId xmlns:a16="http://schemas.microsoft.com/office/drawing/2014/main" id="{85D014FD-8C5A-4071-B19E-4910AAB61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9">
              <a:extLst>
                <a:ext uri="{FF2B5EF4-FFF2-40B4-BE49-F238E27FC236}">
                  <a16:creationId xmlns:a16="http://schemas.microsoft.com/office/drawing/2014/main" id="{A37D7262-3596-4026-9AD4-E94332E52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20">
              <a:extLst>
                <a:ext uri="{FF2B5EF4-FFF2-40B4-BE49-F238E27FC236}">
                  <a16:creationId xmlns:a16="http://schemas.microsoft.com/office/drawing/2014/main" id="{187E37E0-AAC3-4B33-AF36-334ACCBD33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1">
              <a:extLst>
                <a:ext uri="{FF2B5EF4-FFF2-40B4-BE49-F238E27FC236}">
                  <a16:creationId xmlns:a16="http://schemas.microsoft.com/office/drawing/2014/main" id="{409758BB-8A0E-4BEB-BC0C-F410AD98C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2">
              <a:extLst>
                <a:ext uri="{FF2B5EF4-FFF2-40B4-BE49-F238E27FC236}">
                  <a16:creationId xmlns:a16="http://schemas.microsoft.com/office/drawing/2014/main" id="{97C4EFE2-9D25-4978-BD9A-873B492702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23">
              <a:extLst>
                <a:ext uri="{FF2B5EF4-FFF2-40B4-BE49-F238E27FC236}">
                  <a16:creationId xmlns:a16="http://schemas.microsoft.com/office/drawing/2014/main" id="{9CCAF82A-A0E0-4B55-A97B-EFFAE79AF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4">
              <a:extLst>
                <a:ext uri="{FF2B5EF4-FFF2-40B4-BE49-F238E27FC236}">
                  <a16:creationId xmlns:a16="http://schemas.microsoft.com/office/drawing/2014/main" id="{4F800DD8-3954-4F73-8807-16F1CFAC1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25">
              <a:extLst>
                <a:ext uri="{FF2B5EF4-FFF2-40B4-BE49-F238E27FC236}">
                  <a16:creationId xmlns:a16="http://schemas.microsoft.com/office/drawing/2014/main" id="{84E1C91A-4B06-4852-918C-6380FA98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107A643-4559-4355-A368-429D70D8C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795527"/>
            <a:ext cx="10488547" cy="119091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Wearables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030" y="2250281"/>
            <a:ext cx="4959318" cy="367823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See the source image">
            <a:extLst>
              <a:ext uri="{FF2B5EF4-FFF2-40B4-BE49-F238E27FC236}">
                <a16:creationId xmlns:a16="http://schemas.microsoft.com/office/drawing/2014/main" id="{C913D0F0-5E1C-47F7-AD03-55D79BE28A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0" r="-1" b="755"/>
          <a:stretch/>
        </p:blipFill>
        <p:spPr bwMode="auto">
          <a:xfrm>
            <a:off x="1103257" y="2416047"/>
            <a:ext cx="4626864" cy="3346704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B9C11-0C3D-4F8C-A9E7-8A2946DF1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0703" y="2228850"/>
            <a:ext cx="5028928" cy="3699669"/>
          </a:xfrm>
        </p:spPr>
        <p:txBody>
          <a:bodyPr>
            <a:normAutofit/>
          </a:bodyPr>
          <a:lstStyle/>
          <a:p>
            <a:r>
              <a:rPr lang="en-US" sz="2000" b="1" dirty="0"/>
              <a:t>Wearables</a:t>
            </a:r>
            <a:r>
              <a:rPr lang="en-US" sz="2000" dirty="0"/>
              <a:t> refer to smart devices that worn on the body, such as watches, bands, and eyewear. </a:t>
            </a:r>
          </a:p>
          <a:p>
            <a:r>
              <a:rPr lang="en-US" sz="2000" dirty="0"/>
              <a:t>Smart eyewear provides:</a:t>
            </a:r>
          </a:p>
          <a:p>
            <a:pPr lvl="1"/>
            <a:r>
              <a:rPr lang="en-US" sz="1800" dirty="0"/>
              <a:t>Hands-free, voice-activated access to training content, and </a:t>
            </a:r>
          </a:p>
          <a:p>
            <a:pPr lvl="1"/>
            <a:r>
              <a:rPr lang="en-US" sz="1800" dirty="0"/>
              <a:t>Real-time notifications and alerts.</a:t>
            </a:r>
          </a:p>
        </p:txBody>
      </p:sp>
    </p:spTree>
    <p:extLst>
      <p:ext uri="{BB962C8B-B14F-4D97-AF65-F5344CB8AC3E}">
        <p14:creationId xmlns:p14="http://schemas.microsoft.com/office/powerpoint/2010/main" val="280789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49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8" name="Group 51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53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07A643-4559-4355-A368-429D70D8C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8322503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Gamification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B9C11-0C3D-4F8C-A9E7-8A2946DF1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8203439" cy="3802762"/>
          </a:xfrm>
        </p:spPr>
        <p:txBody>
          <a:bodyPr anchor="t">
            <a:normAutofit/>
          </a:bodyPr>
          <a:lstStyle/>
          <a:p>
            <a:r>
              <a:rPr lang="en-US" sz="2000" dirty="0"/>
              <a:t>Game-based training incorporates principles of gaming design to engage trainees and maximize learning.</a:t>
            </a:r>
          </a:p>
          <a:p>
            <a:pPr lvl="1"/>
            <a:r>
              <a:rPr lang="en-US" sz="1800" dirty="0"/>
              <a:t>Content can be delivered through short interactive lessons.</a:t>
            </a:r>
          </a:p>
          <a:p>
            <a:pPr lvl="1"/>
            <a:r>
              <a:rPr lang="en-US" sz="1800" dirty="0"/>
              <a:t>Trainees can interact with other trainees and receive feedback. </a:t>
            </a:r>
          </a:p>
          <a:p>
            <a:pPr lvl="1"/>
            <a:r>
              <a:rPr lang="en-US" sz="1800" dirty="0"/>
              <a:t>The design can encourage collaboration or competition.</a:t>
            </a:r>
          </a:p>
          <a:p>
            <a:r>
              <a:rPr lang="en-US" sz="2000" dirty="0"/>
              <a:t>Games based on </a:t>
            </a:r>
            <a:r>
              <a:rPr lang="en-US" sz="2000" b="1" dirty="0"/>
              <a:t>digital twins</a:t>
            </a:r>
            <a:r>
              <a:rPr lang="en-US" sz="2000" dirty="0"/>
              <a:t> allow trainees to explore digital representations of concepts in a 3D environment.</a:t>
            </a:r>
          </a:p>
        </p:txBody>
      </p:sp>
    </p:spTree>
    <p:extLst>
      <p:ext uri="{BB962C8B-B14F-4D97-AF65-F5344CB8AC3E}">
        <p14:creationId xmlns:p14="http://schemas.microsoft.com/office/powerpoint/2010/main" val="229335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107A643-4559-4355-A368-429D70D8C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774" y="630936"/>
            <a:ext cx="6362702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Artificial Intelligence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B9C11-0C3D-4F8C-A9E7-8A2946DF1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774" y="2161348"/>
            <a:ext cx="6362702" cy="3890460"/>
          </a:xfrm>
        </p:spPr>
        <p:txBody>
          <a:bodyPr anchor="ctr">
            <a:normAutofit/>
          </a:bodyPr>
          <a:lstStyle/>
          <a:p>
            <a:r>
              <a:rPr lang="en-US" sz="2000" b="1" dirty="0"/>
              <a:t>Artificial intelligence (AI) </a:t>
            </a:r>
            <a:r>
              <a:rPr lang="en-US" sz="2000" dirty="0"/>
              <a:t>is technology that tries to mimic human intelligence.</a:t>
            </a:r>
          </a:p>
          <a:p>
            <a:r>
              <a:rPr lang="en-US" sz="2000" dirty="0"/>
              <a:t>AI can deliver customized training through </a:t>
            </a:r>
            <a:r>
              <a:rPr lang="en-US" sz="2000" b="1" dirty="0"/>
              <a:t>learning bots</a:t>
            </a:r>
            <a:r>
              <a:rPr lang="en-US" sz="2000" dirty="0"/>
              <a:t>, which can answer trainees’ questions and make recommendations. </a:t>
            </a:r>
          </a:p>
          <a:p>
            <a:r>
              <a:rPr lang="en-US" sz="2000" dirty="0"/>
              <a:t>AI can also identify training needs, provide feedback, and coach employees. </a:t>
            </a:r>
          </a:p>
        </p:txBody>
      </p:sp>
      <p:pic>
        <p:nvPicPr>
          <p:cNvPr id="120" name="Picture 2" descr="Example of a learning bot training session">
            <a:hlinkClick r:id="rId3"/>
            <a:extLst>
              <a:ext uri="{FF2B5EF4-FFF2-40B4-BE49-F238E27FC236}">
                <a16:creationId xmlns:a16="http://schemas.microsoft.com/office/drawing/2014/main" id="{1FD62D86-CFB5-4D8E-90D4-64746ED3C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352" y="1006316"/>
            <a:ext cx="2758440" cy="4831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177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07A643-4559-4355-A368-429D70D8C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762608"/>
            <a:ext cx="10481519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Tin Can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B9C11-0C3D-4F8C-A9E7-8A2946DF1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721" y="2635976"/>
            <a:ext cx="10406905" cy="3542776"/>
          </a:xfrm>
        </p:spPr>
        <p:txBody>
          <a:bodyPr>
            <a:normAutofit/>
          </a:bodyPr>
          <a:lstStyle/>
          <a:p>
            <a:r>
              <a:rPr lang="en-US" sz="2000" b="1" dirty="0"/>
              <a:t>Experience API (</a:t>
            </a:r>
            <a:r>
              <a:rPr lang="en-US" sz="2000" b="1" dirty="0" err="1"/>
              <a:t>xAPI</a:t>
            </a:r>
            <a:r>
              <a:rPr lang="en-US" sz="2000" b="1" dirty="0"/>
              <a:t>) </a:t>
            </a:r>
            <a:r>
              <a:rPr lang="en-US" sz="2000" dirty="0"/>
              <a:t>or</a:t>
            </a:r>
            <a:r>
              <a:rPr lang="en-US" sz="2000" b="1" dirty="0"/>
              <a:t> tin can API </a:t>
            </a:r>
            <a:r>
              <a:rPr lang="en-US" sz="2000" dirty="0"/>
              <a:t>is a software specification that enables different learning tools to communicate with one another. </a:t>
            </a:r>
          </a:p>
          <a:p>
            <a:r>
              <a:rPr lang="en-US" sz="2000" dirty="0"/>
              <a:t>The </a:t>
            </a:r>
            <a:r>
              <a:rPr lang="en-US" sz="2000" b="1" dirty="0"/>
              <a:t>learning records store (LRS) </a:t>
            </a:r>
            <a:r>
              <a:rPr lang="en-US" sz="2000" dirty="0"/>
              <a:t>collects, organizes, and tracks employees’ formal and informal learning experiences.</a:t>
            </a:r>
            <a:endParaRPr lang="en-US" sz="2000" b="1" dirty="0"/>
          </a:p>
          <a:p>
            <a:r>
              <a:rPr lang="en-US" sz="2000" dirty="0"/>
              <a:t>Data can be used assess the relationship between learning and business outcomes.</a:t>
            </a:r>
          </a:p>
        </p:txBody>
      </p:sp>
    </p:spTree>
    <p:extLst>
      <p:ext uri="{BB962C8B-B14F-4D97-AF65-F5344CB8AC3E}">
        <p14:creationId xmlns:p14="http://schemas.microsoft.com/office/powerpoint/2010/main" val="26946676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07A643-4559-4355-A368-429D70D8C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762608"/>
            <a:ext cx="10481519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Tin Can API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EED2618-870F-452C-8787-67104BB907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8251" b="4915"/>
          <a:stretch/>
        </p:blipFill>
        <p:spPr>
          <a:xfrm>
            <a:off x="2078037" y="2558197"/>
            <a:ext cx="8035926" cy="3924992"/>
          </a:xfrm>
        </p:spPr>
      </p:pic>
    </p:spTree>
    <p:extLst>
      <p:ext uri="{BB962C8B-B14F-4D97-AF65-F5344CB8AC3E}">
        <p14:creationId xmlns:p14="http://schemas.microsoft.com/office/powerpoint/2010/main" val="8123395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3463</TotalTime>
  <Words>278</Words>
  <Application>Microsoft Office PowerPoint</Application>
  <PresentationFormat>Widescreen</PresentationFormat>
  <Paragraphs>32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Rockwell</vt:lpstr>
      <vt:lpstr>Wingdings</vt:lpstr>
      <vt:lpstr>Atlas</vt:lpstr>
      <vt:lpstr>Technology-Based Training Tools</vt:lpstr>
      <vt:lpstr>Internet of Things (IoT)</vt:lpstr>
      <vt:lpstr>Wearables</vt:lpstr>
      <vt:lpstr>Gamification</vt:lpstr>
      <vt:lpstr>Artificial Intelligence</vt:lpstr>
      <vt:lpstr>Tin Can API</vt:lpstr>
      <vt:lpstr>Tin Can API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79</cp:revision>
  <cp:lastPrinted>2021-07-23T18:12:16Z</cp:lastPrinted>
  <dcterms:created xsi:type="dcterms:W3CDTF">2021-02-10T03:24:09Z</dcterms:created>
  <dcterms:modified xsi:type="dcterms:W3CDTF">2021-07-25T08:26:58Z</dcterms:modified>
</cp:coreProperties>
</file>