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77" r:id="rId3"/>
    <p:sldId id="282" r:id="rId4"/>
    <p:sldId id="281" r:id="rId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4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46" autoAdjust="0"/>
    <p:restoredTop sz="62295" autoAdjust="0"/>
  </p:normalViewPr>
  <p:slideViewPr>
    <p:cSldViewPr snapToGrid="0">
      <p:cViewPr varScale="1">
        <p:scale>
          <a:sx n="52" d="100"/>
          <a:sy n="52" d="100"/>
        </p:scale>
        <p:origin x="2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246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9BE1E1-DA7A-4A3D-A32C-BF8CD2072F91}" type="doc">
      <dgm:prSet loTypeId="urn:microsoft.com/office/officeart/2005/8/layout/matrix3" loCatId="matrix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42621354-F7C8-41D2-B8E3-34E051032F9F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US" sz="1800" b="1" dirty="0">
              <a:solidFill>
                <a:schemeClr val="tx1"/>
              </a:solidFill>
            </a:rPr>
            <a:t>Financial</a:t>
          </a:r>
        </a:p>
        <a:p>
          <a:r>
            <a:rPr lang="en-US" sz="1800" dirty="0">
              <a:solidFill>
                <a:schemeClr val="tx1"/>
              </a:solidFill>
            </a:rPr>
            <a:t>Profitability, market growth, shareholder value</a:t>
          </a:r>
        </a:p>
      </dgm:t>
    </dgm:pt>
    <dgm:pt modelId="{C6142264-37C1-4CCD-9A80-4FAA901C9CBF}" type="parTrans" cxnId="{AF267311-53F8-46A5-AD72-192B11DA5D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F7185299-BB84-4BD7-B74C-8FD1B1D470C3}" type="sibTrans" cxnId="{AF267311-53F8-46A5-AD72-192B11DA5DB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4C4CF04-4956-4C1F-877A-DEECE83C8AD6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Internal Business Processes</a:t>
          </a:r>
        </a:p>
        <a:p>
          <a:r>
            <a:rPr lang="en-US" sz="1800" dirty="0">
              <a:solidFill>
                <a:schemeClr val="tx1"/>
              </a:solidFill>
            </a:rPr>
            <a:t> Efficiency, quality</a:t>
          </a:r>
        </a:p>
      </dgm:t>
    </dgm:pt>
    <dgm:pt modelId="{F7EA9C55-A0CD-4701-A9B7-15F2E8E68E63}" type="parTrans" cxnId="{2F83DADF-8D41-4EB4-8431-94D93427FC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5EABAC9-89CE-4294-9A09-759A70E50330}" type="sibTrans" cxnId="{2F83DADF-8D41-4EB4-8431-94D93427FC5D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AD2B67D7-9674-4FBA-A4FF-07FA8CE145E1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Learning and Growth</a:t>
          </a:r>
        </a:p>
        <a:p>
          <a:r>
            <a:rPr lang="en-US" sz="1800" dirty="0">
              <a:solidFill>
                <a:schemeClr val="tx1"/>
              </a:solidFill>
            </a:rPr>
            <a:t> Human capital, technology, culture</a:t>
          </a:r>
        </a:p>
      </dgm:t>
    </dgm:pt>
    <dgm:pt modelId="{9D091E4B-2FA3-428E-A445-1C60FEBD3595}" type="parTrans" cxnId="{D3281378-7F80-44F6-A8F1-4E67708AAD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8102A0C-BCA9-4C56-8BC1-7E996EC048E6}" type="sibTrans" cxnId="{D3281378-7F80-44F6-A8F1-4E67708AADA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F7E3699-DA63-4B52-A316-035D4007524C}">
      <dgm:prSet custT="1"/>
      <dgm:spPr/>
      <dgm:t>
        <a:bodyPr/>
        <a:lstStyle/>
        <a:p>
          <a:r>
            <a:rPr lang="en-US" sz="1800" b="1" dirty="0">
              <a:solidFill>
                <a:schemeClr val="tx1"/>
              </a:solidFill>
            </a:rPr>
            <a:t>Customer</a:t>
          </a:r>
        </a:p>
        <a:p>
          <a:r>
            <a:rPr lang="en-US" sz="1800" dirty="0">
              <a:solidFill>
                <a:schemeClr val="tx1"/>
              </a:solidFill>
            </a:rPr>
            <a:t>Customer value and loyalty</a:t>
          </a:r>
        </a:p>
      </dgm:t>
    </dgm:pt>
    <dgm:pt modelId="{D15BB501-AFC5-4E24-86D8-AB824F428BAA}" type="parTrans" cxnId="{62452D69-7E16-44E1-9186-CCB474097A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7988BBF-5DC8-4C87-A5E4-25FBA1167078}" type="sibTrans" cxnId="{62452D69-7E16-44E1-9186-CCB474097A55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DDECA6F-4AF2-4360-BB8E-E87074C6A90F}" type="pres">
      <dgm:prSet presAssocID="{119BE1E1-DA7A-4A3D-A32C-BF8CD2072F91}" presName="matrix" presStyleCnt="0">
        <dgm:presLayoutVars>
          <dgm:chMax val="1"/>
          <dgm:dir/>
          <dgm:resizeHandles val="exact"/>
        </dgm:presLayoutVars>
      </dgm:prSet>
      <dgm:spPr/>
    </dgm:pt>
    <dgm:pt modelId="{A51351CF-E8F7-4908-91BC-4357C48BEEFE}" type="pres">
      <dgm:prSet presAssocID="{119BE1E1-DA7A-4A3D-A32C-BF8CD2072F91}" presName="diamond" presStyleLbl="bgShp" presStyleIdx="0" presStyleCnt="1"/>
      <dgm:spPr>
        <a:solidFill>
          <a:schemeClr val="bg1">
            <a:lumMod val="75000"/>
          </a:schemeClr>
        </a:solidFill>
        <a:ln>
          <a:solidFill>
            <a:schemeClr val="bg1">
              <a:lumMod val="75000"/>
            </a:schemeClr>
          </a:solidFill>
        </a:ln>
      </dgm:spPr>
    </dgm:pt>
    <dgm:pt modelId="{FDF3D0C8-DF61-4545-BAE4-7A93D70C5F13}" type="pres">
      <dgm:prSet presAssocID="{119BE1E1-DA7A-4A3D-A32C-BF8CD2072F91}" presName="quad1" presStyleLbl="node1" presStyleIdx="0" presStyleCnt="4" custScaleX="246668" custLinFactNeighborX="-71412">
        <dgm:presLayoutVars>
          <dgm:chMax val="0"/>
          <dgm:chPref val="0"/>
          <dgm:bulletEnabled val="1"/>
        </dgm:presLayoutVars>
      </dgm:prSet>
      <dgm:spPr/>
    </dgm:pt>
    <dgm:pt modelId="{CE7C38C4-5C9C-4A5F-B4C2-8DC5187354AE}" type="pres">
      <dgm:prSet presAssocID="{119BE1E1-DA7A-4A3D-A32C-BF8CD2072F91}" presName="quad2" presStyleLbl="node1" presStyleIdx="1" presStyleCnt="4" custScaleX="246668" custLinFactNeighborX="71410">
        <dgm:presLayoutVars>
          <dgm:chMax val="0"/>
          <dgm:chPref val="0"/>
          <dgm:bulletEnabled val="1"/>
        </dgm:presLayoutVars>
      </dgm:prSet>
      <dgm:spPr/>
    </dgm:pt>
    <dgm:pt modelId="{FA172A46-BDE8-408F-B775-522F5390206C}" type="pres">
      <dgm:prSet presAssocID="{119BE1E1-DA7A-4A3D-A32C-BF8CD2072F91}" presName="quad3" presStyleLbl="node1" presStyleIdx="2" presStyleCnt="4" custScaleX="246668" custLinFactNeighborX="-71412">
        <dgm:presLayoutVars>
          <dgm:chMax val="0"/>
          <dgm:chPref val="0"/>
          <dgm:bulletEnabled val="1"/>
        </dgm:presLayoutVars>
      </dgm:prSet>
      <dgm:spPr/>
    </dgm:pt>
    <dgm:pt modelId="{45C97B40-7B79-4D61-B2A2-B782BF1A40F0}" type="pres">
      <dgm:prSet presAssocID="{119BE1E1-DA7A-4A3D-A32C-BF8CD2072F91}" presName="quad4" presStyleLbl="node1" presStyleIdx="3" presStyleCnt="4" custScaleX="246668" custLinFactNeighborX="71410">
        <dgm:presLayoutVars>
          <dgm:chMax val="0"/>
          <dgm:chPref val="0"/>
          <dgm:bulletEnabled val="1"/>
        </dgm:presLayoutVars>
      </dgm:prSet>
      <dgm:spPr/>
    </dgm:pt>
  </dgm:ptLst>
  <dgm:cxnLst>
    <dgm:cxn modelId="{A6A20803-11BC-478A-8CBF-B1455348BE3A}" type="presOf" srcId="{119BE1E1-DA7A-4A3D-A32C-BF8CD2072F91}" destId="{9DDECA6F-4AF2-4360-BB8E-E87074C6A90F}" srcOrd="0" destOrd="0" presId="urn:microsoft.com/office/officeart/2005/8/layout/matrix3"/>
    <dgm:cxn modelId="{AF267311-53F8-46A5-AD72-192B11DA5DB5}" srcId="{119BE1E1-DA7A-4A3D-A32C-BF8CD2072F91}" destId="{42621354-F7C8-41D2-B8E3-34E051032F9F}" srcOrd="0" destOrd="0" parTransId="{C6142264-37C1-4CCD-9A80-4FAA901C9CBF}" sibTransId="{F7185299-BB84-4BD7-B74C-8FD1B1D470C3}"/>
    <dgm:cxn modelId="{A6245242-D6D9-483E-9DA2-C05FC60BF023}" type="presOf" srcId="{42621354-F7C8-41D2-B8E3-34E051032F9F}" destId="{FDF3D0C8-DF61-4545-BAE4-7A93D70C5F13}" srcOrd="0" destOrd="0" presId="urn:microsoft.com/office/officeart/2005/8/layout/matrix3"/>
    <dgm:cxn modelId="{62452D69-7E16-44E1-9186-CCB474097A55}" srcId="{119BE1E1-DA7A-4A3D-A32C-BF8CD2072F91}" destId="{DF7E3699-DA63-4B52-A316-035D4007524C}" srcOrd="3" destOrd="0" parTransId="{D15BB501-AFC5-4E24-86D8-AB824F428BAA}" sibTransId="{67988BBF-5DC8-4C87-A5E4-25FBA1167078}"/>
    <dgm:cxn modelId="{158B474A-D598-45F0-8648-362D8F203B6F}" type="presOf" srcId="{DF7E3699-DA63-4B52-A316-035D4007524C}" destId="{45C97B40-7B79-4D61-B2A2-B782BF1A40F0}" srcOrd="0" destOrd="0" presId="urn:microsoft.com/office/officeart/2005/8/layout/matrix3"/>
    <dgm:cxn modelId="{6283B34F-01D2-4156-905D-3ED0D4909114}" type="presOf" srcId="{AD2B67D7-9674-4FBA-A4FF-07FA8CE145E1}" destId="{FA172A46-BDE8-408F-B775-522F5390206C}" srcOrd="0" destOrd="0" presId="urn:microsoft.com/office/officeart/2005/8/layout/matrix3"/>
    <dgm:cxn modelId="{D3281378-7F80-44F6-A8F1-4E67708AADA9}" srcId="{119BE1E1-DA7A-4A3D-A32C-BF8CD2072F91}" destId="{AD2B67D7-9674-4FBA-A4FF-07FA8CE145E1}" srcOrd="2" destOrd="0" parTransId="{9D091E4B-2FA3-428E-A445-1C60FEBD3595}" sibTransId="{B8102A0C-BCA9-4C56-8BC1-7E996EC048E6}"/>
    <dgm:cxn modelId="{2F83DADF-8D41-4EB4-8431-94D93427FC5D}" srcId="{119BE1E1-DA7A-4A3D-A32C-BF8CD2072F91}" destId="{04C4CF04-4956-4C1F-877A-DEECE83C8AD6}" srcOrd="1" destOrd="0" parTransId="{F7EA9C55-A0CD-4701-A9B7-15F2E8E68E63}" sibTransId="{35EABAC9-89CE-4294-9A09-759A70E50330}"/>
    <dgm:cxn modelId="{D86A9DF3-54B0-4A06-96AA-3D414B42A9DF}" type="presOf" srcId="{04C4CF04-4956-4C1F-877A-DEECE83C8AD6}" destId="{CE7C38C4-5C9C-4A5F-B4C2-8DC5187354AE}" srcOrd="0" destOrd="0" presId="urn:microsoft.com/office/officeart/2005/8/layout/matrix3"/>
    <dgm:cxn modelId="{B7A59E30-E6FB-489B-9C67-3E80CBDB184E}" type="presParOf" srcId="{9DDECA6F-4AF2-4360-BB8E-E87074C6A90F}" destId="{A51351CF-E8F7-4908-91BC-4357C48BEEFE}" srcOrd="0" destOrd="0" presId="urn:microsoft.com/office/officeart/2005/8/layout/matrix3"/>
    <dgm:cxn modelId="{0B614ACA-B9D2-4187-9A66-C4521EBC590B}" type="presParOf" srcId="{9DDECA6F-4AF2-4360-BB8E-E87074C6A90F}" destId="{FDF3D0C8-DF61-4545-BAE4-7A93D70C5F13}" srcOrd="1" destOrd="0" presId="urn:microsoft.com/office/officeart/2005/8/layout/matrix3"/>
    <dgm:cxn modelId="{57D4B683-E7EB-4FA6-98AB-D4226A8924B8}" type="presParOf" srcId="{9DDECA6F-4AF2-4360-BB8E-E87074C6A90F}" destId="{CE7C38C4-5C9C-4A5F-B4C2-8DC5187354AE}" srcOrd="2" destOrd="0" presId="urn:microsoft.com/office/officeart/2005/8/layout/matrix3"/>
    <dgm:cxn modelId="{1989AB26-23F2-406F-B1F1-6F7B5CC9B354}" type="presParOf" srcId="{9DDECA6F-4AF2-4360-BB8E-E87074C6A90F}" destId="{FA172A46-BDE8-408F-B775-522F5390206C}" srcOrd="3" destOrd="0" presId="urn:microsoft.com/office/officeart/2005/8/layout/matrix3"/>
    <dgm:cxn modelId="{DB6E1BA0-CE01-4205-A00A-06A2C548E402}" type="presParOf" srcId="{9DDECA6F-4AF2-4360-BB8E-E87074C6A90F}" destId="{45C97B40-7B79-4D61-B2A2-B782BF1A40F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1351CF-E8F7-4908-91BC-4357C48BEEFE}">
      <dsp:nvSpPr>
        <dsp:cNvPr id="0" name=""/>
        <dsp:cNvSpPr/>
      </dsp:nvSpPr>
      <dsp:spPr>
        <a:xfrm>
          <a:off x="2127041" y="0"/>
          <a:ext cx="4039017" cy="4039017"/>
        </a:xfrm>
        <a:prstGeom prst="diamond">
          <a:avLst/>
        </a:prstGeom>
        <a:solidFill>
          <a:schemeClr val="bg1">
            <a:lumMod val="75000"/>
          </a:schemeClr>
        </a:solidFill>
        <a:ln>
          <a:solidFill>
            <a:schemeClr val="bg1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F3D0C8-DF61-4545-BAE4-7A93D70C5F13}">
      <dsp:nvSpPr>
        <dsp:cNvPr id="0" name=""/>
        <dsp:cNvSpPr/>
      </dsp:nvSpPr>
      <dsp:spPr>
        <a:xfrm>
          <a:off x="230685" y="383706"/>
          <a:ext cx="3885555" cy="1575216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US" sz="1800" b="1" kern="1200" dirty="0">
              <a:solidFill>
                <a:schemeClr val="tx1"/>
              </a:solidFill>
            </a:rPr>
            <a:t>Financial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Profitability, market growth, shareholder value</a:t>
          </a:r>
        </a:p>
      </dsp:txBody>
      <dsp:txXfrm>
        <a:off x="307581" y="460602"/>
        <a:ext cx="3731763" cy="1421424"/>
      </dsp:txXfrm>
    </dsp:sp>
    <dsp:sp modelId="{CE7C38C4-5C9C-4A5F-B4C2-8DC5187354AE}">
      <dsp:nvSpPr>
        <dsp:cNvPr id="0" name=""/>
        <dsp:cNvSpPr/>
      </dsp:nvSpPr>
      <dsp:spPr>
        <a:xfrm>
          <a:off x="4176828" y="383706"/>
          <a:ext cx="3885555" cy="1575216"/>
        </a:xfrm>
        <a:prstGeom prst="roundRect">
          <a:avLst/>
        </a:prstGeom>
        <a:solidFill>
          <a:schemeClr val="accent1">
            <a:shade val="80000"/>
            <a:hueOff val="-97677"/>
            <a:satOff val="-2454"/>
            <a:lumOff val="1129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Internal Business Processes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 Efficiency, quality</a:t>
          </a:r>
        </a:p>
      </dsp:txBody>
      <dsp:txXfrm>
        <a:off x="4253724" y="460602"/>
        <a:ext cx="3731763" cy="1421424"/>
      </dsp:txXfrm>
    </dsp:sp>
    <dsp:sp modelId="{FA172A46-BDE8-408F-B775-522F5390206C}">
      <dsp:nvSpPr>
        <dsp:cNvPr id="0" name=""/>
        <dsp:cNvSpPr/>
      </dsp:nvSpPr>
      <dsp:spPr>
        <a:xfrm>
          <a:off x="230685" y="2080093"/>
          <a:ext cx="3885555" cy="1575216"/>
        </a:xfrm>
        <a:prstGeom prst="roundRect">
          <a:avLst/>
        </a:prstGeom>
        <a:solidFill>
          <a:schemeClr val="accent1">
            <a:shade val="80000"/>
            <a:hueOff val="-195353"/>
            <a:satOff val="-4908"/>
            <a:lumOff val="2258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Learning and Growth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 Human capital, technology, culture</a:t>
          </a:r>
        </a:p>
      </dsp:txBody>
      <dsp:txXfrm>
        <a:off x="307581" y="2156989"/>
        <a:ext cx="3731763" cy="1421424"/>
      </dsp:txXfrm>
    </dsp:sp>
    <dsp:sp modelId="{45C97B40-7B79-4D61-B2A2-B782BF1A40F0}">
      <dsp:nvSpPr>
        <dsp:cNvPr id="0" name=""/>
        <dsp:cNvSpPr/>
      </dsp:nvSpPr>
      <dsp:spPr>
        <a:xfrm>
          <a:off x="4176828" y="2080093"/>
          <a:ext cx="3885555" cy="1575216"/>
        </a:xfrm>
        <a:prstGeom prst="roundRect">
          <a:avLst/>
        </a:prstGeom>
        <a:solidFill>
          <a:schemeClr val="accent1">
            <a:shade val="80000"/>
            <a:hueOff val="-293030"/>
            <a:satOff val="-7362"/>
            <a:lumOff val="3387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chemeClr val="tx1"/>
              </a:solidFill>
            </a:rPr>
            <a:t>Customer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Customer value and loyalty</a:t>
          </a:r>
        </a:p>
      </dsp:txBody>
      <dsp:txXfrm>
        <a:off x="4253724" y="2156989"/>
        <a:ext cx="3731763" cy="1421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CFED60A-E986-410E-BBA0-47B5F6165392}" type="datetimeFigureOut">
              <a:rPr lang="en-US" smtClean="0"/>
              <a:t>6/14/2021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0AE7CA2-BBC1-4364-97FE-7386B5FD4B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438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738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0AE7CA2-BBC1-4364-97FE-7386B5FD4B0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69294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AE7CA2-BBC1-4364-97FE-7386B5FD4B0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3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6/14/2021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Balanced Scorecards</a:t>
            </a:r>
          </a:p>
        </p:txBody>
      </p:sp>
    </p:spTree>
    <p:extLst>
      <p:ext uri="{BB962C8B-B14F-4D97-AF65-F5344CB8AC3E}">
        <p14:creationId xmlns:p14="http://schemas.microsoft.com/office/powerpoint/2010/main" val="1245836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Rectangle 37">
            <a:extLst>
              <a:ext uri="{FF2B5EF4-FFF2-40B4-BE49-F238E27FC236}">
                <a16:creationId xmlns:a16="http://schemas.microsoft.com/office/drawing/2014/main" id="{D75627FE-0AC5-4349-AC08-45A58BEC9B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87AAF7B-2090-475D-9C3E-FDC03DD87A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1" name="Freeform 5">
              <a:extLst>
                <a:ext uri="{FF2B5EF4-FFF2-40B4-BE49-F238E27FC236}">
                  <a16:creationId xmlns:a16="http://schemas.microsoft.com/office/drawing/2014/main" id="{F2DCEC33-4B31-44BC-99CB-9E4845DC4C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42" name="Freeform 6">
              <a:extLst>
                <a:ext uri="{FF2B5EF4-FFF2-40B4-BE49-F238E27FC236}">
                  <a16:creationId xmlns:a16="http://schemas.microsoft.com/office/drawing/2014/main" id="{204E0A10-D288-4B22-87A1-737B0A37D1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7">
              <a:extLst>
                <a:ext uri="{FF2B5EF4-FFF2-40B4-BE49-F238E27FC236}">
                  <a16:creationId xmlns:a16="http://schemas.microsoft.com/office/drawing/2014/main" id="{9A3E042E-4911-425A-84BB-04BF90D077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8">
              <a:extLst>
                <a:ext uri="{FF2B5EF4-FFF2-40B4-BE49-F238E27FC236}">
                  <a16:creationId xmlns:a16="http://schemas.microsoft.com/office/drawing/2014/main" id="{3A49226D-3129-4C5A-9641-3D03BEEA79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9">
              <a:extLst>
                <a:ext uri="{FF2B5EF4-FFF2-40B4-BE49-F238E27FC236}">
                  <a16:creationId xmlns:a16="http://schemas.microsoft.com/office/drawing/2014/main" id="{9CC3C315-B515-4DD8-AC22-9D8417B37F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0">
              <a:extLst>
                <a:ext uri="{FF2B5EF4-FFF2-40B4-BE49-F238E27FC236}">
                  <a16:creationId xmlns:a16="http://schemas.microsoft.com/office/drawing/2014/main" id="{1A961828-F78F-4D56-A98E-037806C637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1">
              <a:extLst>
                <a:ext uri="{FF2B5EF4-FFF2-40B4-BE49-F238E27FC236}">
                  <a16:creationId xmlns:a16="http://schemas.microsoft.com/office/drawing/2014/main" id="{739D4F9D-3728-42C1-8302-452D51321C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2">
              <a:extLst>
                <a:ext uri="{FF2B5EF4-FFF2-40B4-BE49-F238E27FC236}">
                  <a16:creationId xmlns:a16="http://schemas.microsoft.com/office/drawing/2014/main" id="{B4D9647E-354D-4CA8-B4A7-39172E5EAC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3">
              <a:extLst>
                <a:ext uri="{FF2B5EF4-FFF2-40B4-BE49-F238E27FC236}">
                  <a16:creationId xmlns:a16="http://schemas.microsoft.com/office/drawing/2014/main" id="{A3EC74E0-5222-4ACC-BCEC-1AA189D3BC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4">
              <a:extLst>
                <a:ext uri="{FF2B5EF4-FFF2-40B4-BE49-F238E27FC236}">
                  <a16:creationId xmlns:a16="http://schemas.microsoft.com/office/drawing/2014/main" id="{C0AE72B4-084D-42E6-ABED-5FD4650D4B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5">
              <a:extLst>
                <a:ext uri="{FF2B5EF4-FFF2-40B4-BE49-F238E27FC236}">
                  <a16:creationId xmlns:a16="http://schemas.microsoft.com/office/drawing/2014/main" id="{C9D1F5DD-8D50-4098-8D2B-10E2847527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6">
              <a:extLst>
                <a:ext uri="{FF2B5EF4-FFF2-40B4-BE49-F238E27FC236}">
                  <a16:creationId xmlns:a16="http://schemas.microsoft.com/office/drawing/2014/main" id="{D48F3941-C3C7-4589-AA46-067F6BB2D0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7">
              <a:extLst>
                <a:ext uri="{FF2B5EF4-FFF2-40B4-BE49-F238E27FC236}">
                  <a16:creationId xmlns:a16="http://schemas.microsoft.com/office/drawing/2014/main" id="{C16BBE9A-4BE3-4401-82C5-8041DB14E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8">
              <a:extLst>
                <a:ext uri="{FF2B5EF4-FFF2-40B4-BE49-F238E27FC236}">
                  <a16:creationId xmlns:a16="http://schemas.microsoft.com/office/drawing/2014/main" id="{06180330-CCD3-4D14-A652-D60C28252D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9">
              <a:extLst>
                <a:ext uri="{FF2B5EF4-FFF2-40B4-BE49-F238E27FC236}">
                  <a16:creationId xmlns:a16="http://schemas.microsoft.com/office/drawing/2014/main" id="{616C90F6-4133-43A5-B47C-7750FE2819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0">
              <a:extLst>
                <a:ext uri="{FF2B5EF4-FFF2-40B4-BE49-F238E27FC236}">
                  <a16:creationId xmlns:a16="http://schemas.microsoft.com/office/drawing/2014/main" id="{D7C03F90-E828-4414-8A53-92069FFB68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1">
              <a:extLst>
                <a:ext uri="{FF2B5EF4-FFF2-40B4-BE49-F238E27FC236}">
                  <a16:creationId xmlns:a16="http://schemas.microsoft.com/office/drawing/2014/main" id="{6ADDE443-75AA-4F32-A2EE-272C4347CE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2">
              <a:extLst>
                <a:ext uri="{FF2B5EF4-FFF2-40B4-BE49-F238E27FC236}">
                  <a16:creationId xmlns:a16="http://schemas.microsoft.com/office/drawing/2014/main" id="{ACD281C1-1D59-453F-A33A-D83E39EB0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3">
              <a:extLst>
                <a:ext uri="{FF2B5EF4-FFF2-40B4-BE49-F238E27FC236}">
                  <a16:creationId xmlns:a16="http://schemas.microsoft.com/office/drawing/2014/main" id="{60217FAC-29FE-4D6B-9BB4-FF41AA756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4">
              <a:extLst>
                <a:ext uri="{FF2B5EF4-FFF2-40B4-BE49-F238E27FC236}">
                  <a16:creationId xmlns:a16="http://schemas.microsoft.com/office/drawing/2014/main" id="{0D3CC33A-6E36-4A72-9965-8E20FB05D1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5">
              <a:extLst>
                <a:ext uri="{FF2B5EF4-FFF2-40B4-BE49-F238E27FC236}">
                  <a16:creationId xmlns:a16="http://schemas.microsoft.com/office/drawing/2014/main" id="{F128F04E-05CD-4035-A32B-6E9ABAB931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58CB2BF-DD64-A841-AA9F-BF8A45B96F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459" y="960120"/>
            <a:ext cx="3865695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Balanced Scorecard Defined</a:t>
            </a:r>
          </a:p>
        </p:txBody>
      </p: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68B6AB33-DFE6-4FE4-94FE-C9E25424AD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52263" y="1200150"/>
            <a:ext cx="0" cy="3543972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ED841-2FFE-584C-8F11-7BEAA9941D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3164" y="960120"/>
            <a:ext cx="6217920" cy="4171278"/>
          </a:xfrm>
        </p:spPr>
        <p:txBody>
          <a:bodyPr>
            <a:normAutofit/>
          </a:bodyPr>
          <a:lstStyle/>
          <a:p>
            <a:r>
              <a:rPr lang="en-US" sz="2000" dirty="0"/>
              <a:t>Some companies use a </a:t>
            </a:r>
            <a:r>
              <a:rPr lang="en-US" sz="2000" b="1" dirty="0"/>
              <a:t>balanced scorecard </a:t>
            </a:r>
            <a:r>
              <a:rPr lang="en-US" sz="2000" dirty="0"/>
              <a:t>to align their strategy with initiatives and activities. </a:t>
            </a:r>
          </a:p>
          <a:p>
            <a:r>
              <a:rPr lang="en-US" sz="2000" dirty="0"/>
              <a:t>These scorecards include the measures and targets that will be used to assess whether the objectives were achieved. </a:t>
            </a:r>
          </a:p>
          <a:p>
            <a:r>
              <a:rPr lang="en-US" sz="2000" dirty="0"/>
              <a:t>They measure performance from 4 perspectives: financial, customers, internal processes, </a:t>
            </a:r>
            <a:r>
              <a:rPr lang="en-US" sz="2000"/>
              <a:t>and learning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37716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:a16="http://schemas.microsoft.com/office/drawing/2014/main" id="{E2366EBA-92FD-44AE-87A9-25E5135EB2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6920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437F5FC-01F7-4EB4-81E7-C27D917E95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4" name="Freeform 5">
              <a:extLst>
                <a:ext uri="{FF2B5EF4-FFF2-40B4-BE49-F238E27FC236}">
                  <a16:creationId xmlns:a16="http://schemas.microsoft.com/office/drawing/2014/main" id="{4B0CFF10-4805-4BFA-961B-1F60DAEB94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6">
              <a:extLst>
                <a:ext uri="{FF2B5EF4-FFF2-40B4-BE49-F238E27FC236}">
                  <a16:creationId xmlns:a16="http://schemas.microsoft.com/office/drawing/2014/main" id="{BE054536-C03E-4857-B4AE-D687A58F9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7">
              <a:extLst>
                <a:ext uri="{FF2B5EF4-FFF2-40B4-BE49-F238E27FC236}">
                  <a16:creationId xmlns:a16="http://schemas.microsoft.com/office/drawing/2014/main" id="{FE33E51C-23D8-43F5-98C4-A2ED2C4C99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8">
              <a:extLst>
                <a:ext uri="{FF2B5EF4-FFF2-40B4-BE49-F238E27FC236}">
                  <a16:creationId xmlns:a16="http://schemas.microsoft.com/office/drawing/2014/main" id="{89E18891-DEB2-4CFD-A907-2868B2A91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9">
              <a:extLst>
                <a:ext uri="{FF2B5EF4-FFF2-40B4-BE49-F238E27FC236}">
                  <a16:creationId xmlns:a16="http://schemas.microsoft.com/office/drawing/2014/main" id="{0002C1BB-DB60-4314-A2FC-203E54D94C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0">
              <a:extLst>
                <a:ext uri="{FF2B5EF4-FFF2-40B4-BE49-F238E27FC236}">
                  <a16:creationId xmlns:a16="http://schemas.microsoft.com/office/drawing/2014/main" id="{9B75BDFA-6D78-4FB1-9F21-5280855C49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1">
              <a:extLst>
                <a:ext uri="{FF2B5EF4-FFF2-40B4-BE49-F238E27FC236}">
                  <a16:creationId xmlns:a16="http://schemas.microsoft.com/office/drawing/2014/main" id="{0B632D6B-A327-41AB-BBCF-9A03AD2AB7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2">
              <a:extLst>
                <a:ext uri="{FF2B5EF4-FFF2-40B4-BE49-F238E27FC236}">
                  <a16:creationId xmlns:a16="http://schemas.microsoft.com/office/drawing/2014/main" id="{F514BBC5-1736-4813-BECB-5A6B6738E5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3">
              <a:extLst>
                <a:ext uri="{FF2B5EF4-FFF2-40B4-BE49-F238E27FC236}">
                  <a16:creationId xmlns:a16="http://schemas.microsoft.com/office/drawing/2014/main" id="{94A2C868-7AEC-4209-BFA3-7185B11D33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4">
              <a:extLst>
                <a:ext uri="{FF2B5EF4-FFF2-40B4-BE49-F238E27FC236}">
                  <a16:creationId xmlns:a16="http://schemas.microsoft.com/office/drawing/2014/main" id="{FF56CB70-2B25-4695-ADC8-6092D0D1129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5">
              <a:extLst>
                <a:ext uri="{FF2B5EF4-FFF2-40B4-BE49-F238E27FC236}">
                  <a16:creationId xmlns:a16="http://schemas.microsoft.com/office/drawing/2014/main" id="{BA411BEF-2182-4458-B9AF-1634B5C2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6">
              <a:extLst>
                <a:ext uri="{FF2B5EF4-FFF2-40B4-BE49-F238E27FC236}">
                  <a16:creationId xmlns:a16="http://schemas.microsoft.com/office/drawing/2014/main" id="{53F27E63-3F11-4C85-AC72-1EE8508C4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7">
              <a:extLst>
                <a:ext uri="{FF2B5EF4-FFF2-40B4-BE49-F238E27FC236}">
                  <a16:creationId xmlns:a16="http://schemas.microsoft.com/office/drawing/2014/main" id="{68B589BA-F70F-4E0B-94B9-EEB83EDF3F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8">
              <a:extLst>
                <a:ext uri="{FF2B5EF4-FFF2-40B4-BE49-F238E27FC236}">
                  <a16:creationId xmlns:a16="http://schemas.microsoft.com/office/drawing/2014/main" id="{9D0B991D-CB0A-415F-8D77-A5565F66F0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9">
              <a:extLst>
                <a:ext uri="{FF2B5EF4-FFF2-40B4-BE49-F238E27FC236}">
                  <a16:creationId xmlns:a16="http://schemas.microsoft.com/office/drawing/2014/main" id="{701E99DE-74F0-41D1-BBF4-5A57053BB6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0">
              <a:extLst>
                <a:ext uri="{FF2B5EF4-FFF2-40B4-BE49-F238E27FC236}">
                  <a16:creationId xmlns:a16="http://schemas.microsoft.com/office/drawing/2014/main" id="{C02EE40A-8F17-4182-9495-9506463B7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bg1">
                  <a:alpha val="3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1">
              <a:extLst>
                <a:ext uri="{FF2B5EF4-FFF2-40B4-BE49-F238E27FC236}">
                  <a16:creationId xmlns:a16="http://schemas.microsoft.com/office/drawing/2014/main" id="{924210CA-0A35-4127-925F-D4084B7DC3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2">
              <a:extLst>
                <a:ext uri="{FF2B5EF4-FFF2-40B4-BE49-F238E27FC236}">
                  <a16:creationId xmlns:a16="http://schemas.microsoft.com/office/drawing/2014/main" id="{DC13CEF1-DD2D-474C-B81C-820CEF3D9C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23">
              <a:extLst>
                <a:ext uri="{FF2B5EF4-FFF2-40B4-BE49-F238E27FC236}">
                  <a16:creationId xmlns:a16="http://schemas.microsoft.com/office/drawing/2014/main" id="{F889481A-8038-43E6-8EF1-A5F802CEDF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24">
              <a:extLst>
                <a:ext uri="{FF2B5EF4-FFF2-40B4-BE49-F238E27FC236}">
                  <a16:creationId xmlns:a16="http://schemas.microsoft.com/office/drawing/2014/main" id="{128BD14A-9093-4854-A73A-F666B2ED2D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25">
              <a:extLst>
                <a:ext uri="{FF2B5EF4-FFF2-40B4-BE49-F238E27FC236}">
                  <a16:creationId xmlns:a16="http://schemas.microsoft.com/office/drawing/2014/main" id="{22D884F4-76EC-4371-B903-E79CF191E3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bg1">
                  <a:alpha val="3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 useBgFill="1">
        <p:nvSpPr>
          <p:cNvPr id="66" name="Rectangle 65">
            <a:extLst>
              <a:ext uri="{FF2B5EF4-FFF2-40B4-BE49-F238E27FC236}">
                <a16:creationId xmlns:a16="http://schemas.microsoft.com/office/drawing/2014/main" id="{7C462C46-EFB7-4580-9921-DFC346FCC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23665" y="0"/>
            <a:ext cx="10268336" cy="68692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314EE9-FA51-44E4-9537-F73DA39BE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80485" y="841375"/>
            <a:ext cx="8292340" cy="1230570"/>
          </a:xfrm>
        </p:spPr>
        <p:txBody>
          <a:bodyPr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Balanced Scorecard</a:t>
            </a:r>
          </a:p>
        </p:txBody>
      </p:sp>
      <p:sp>
        <p:nvSpPr>
          <p:cNvPr id="68" name="Isosceles Triangle 67">
            <a:extLst>
              <a:ext uri="{FF2B5EF4-FFF2-40B4-BE49-F238E27FC236}">
                <a16:creationId xmlns:a16="http://schemas.microsoft.com/office/drawing/2014/main" id="{B8B918B4-AB10-4E3A-916E-A9625586EA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797903" y="954813"/>
            <a:ext cx="300774" cy="25928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aphicFrame>
        <p:nvGraphicFramePr>
          <p:cNvPr id="65" name="Content Placeholder 5">
            <a:extLst>
              <a:ext uri="{FF2B5EF4-FFF2-40B4-BE49-F238E27FC236}">
                <a16:creationId xmlns:a16="http://schemas.microsoft.com/office/drawing/2014/main" id="{702F2431-5772-40F2-8C2C-3CC6F18AFBC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79725" y="2249487"/>
          <a:ext cx="8293100" cy="40390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45478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ee the source image">
            <a:extLst>
              <a:ext uri="{FF2B5EF4-FFF2-40B4-BE49-F238E27FC236}">
                <a16:creationId xmlns:a16="http://schemas.microsoft.com/office/drawing/2014/main" id="{5CECCCAF-819F-42E1-855E-3F700A6B9F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33363"/>
            <a:ext cx="9753600" cy="6391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9854648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91</Words>
  <Application>Microsoft Office PowerPoint</Application>
  <PresentationFormat>Widescreen</PresentationFormat>
  <Paragraphs>17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Rockwell</vt:lpstr>
      <vt:lpstr>Wingdings</vt:lpstr>
      <vt:lpstr>Atlas</vt:lpstr>
      <vt:lpstr>Balanced Scorecards</vt:lpstr>
      <vt:lpstr>Balanced Scorecard Defined</vt:lpstr>
      <vt:lpstr>Balanced Scorecard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69</cp:revision>
  <cp:lastPrinted>2021-06-12T04:19:02Z</cp:lastPrinted>
  <dcterms:created xsi:type="dcterms:W3CDTF">2021-02-10T03:24:09Z</dcterms:created>
  <dcterms:modified xsi:type="dcterms:W3CDTF">2021-06-14T18:03:49Z</dcterms:modified>
</cp:coreProperties>
</file>