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95" r:id="rId2"/>
    <p:sldId id="261" r:id="rId3"/>
    <p:sldId id="278" r:id="rId4"/>
    <p:sldId id="265" r:id="rId5"/>
    <p:sldId id="266" r:id="rId6"/>
    <p:sldId id="277" r:id="rId7"/>
    <p:sldId id="267" r:id="rId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45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03" autoAdjust="0"/>
    <p:restoredTop sz="57079" autoAdjust="0"/>
  </p:normalViewPr>
  <p:slideViewPr>
    <p:cSldViewPr snapToGrid="0">
      <p:cViewPr varScale="1">
        <p:scale>
          <a:sx n="47" d="100"/>
          <a:sy n="47" d="100"/>
        </p:scale>
        <p:origin x="1386" y="5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5" d="100"/>
          <a:sy n="65" d="100"/>
        </p:scale>
        <p:origin x="3246"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BCEE22-B1ED-414C-A97F-4465AE4C5BB1}" type="doc">
      <dgm:prSet loTypeId="urn:microsoft.com/office/officeart/2005/8/layout/arrow4" loCatId="relationship" qsTypeId="urn:microsoft.com/office/officeart/2005/8/quickstyle/simple1" qsCatId="simple" csTypeId="urn:microsoft.com/office/officeart/2005/8/colors/accent1_2" csCatId="accent1" phldr="1"/>
      <dgm:spPr/>
      <dgm:t>
        <a:bodyPr/>
        <a:lstStyle/>
        <a:p>
          <a:endParaRPr lang="en-US"/>
        </a:p>
      </dgm:t>
    </dgm:pt>
    <dgm:pt modelId="{7EE491B5-F0FB-420C-898B-0ACED92247FC}">
      <dgm:prSet phldrT="[Text]" custT="1"/>
      <dgm:spPr/>
      <dgm:t>
        <a:bodyPr/>
        <a:lstStyle/>
        <a:p>
          <a:r>
            <a:rPr lang="en-US" sz="2000" dirty="0"/>
            <a:t>To encourage desirable behaviors, use:</a:t>
          </a:r>
        </a:p>
      </dgm:t>
    </dgm:pt>
    <dgm:pt modelId="{001F6003-CC5A-414E-A67F-66E1C2F8A594}" type="parTrans" cxnId="{36682A1B-45D6-4F06-80E9-BDF1BD46F3A7}">
      <dgm:prSet/>
      <dgm:spPr/>
      <dgm:t>
        <a:bodyPr/>
        <a:lstStyle/>
        <a:p>
          <a:endParaRPr lang="en-US"/>
        </a:p>
      </dgm:t>
    </dgm:pt>
    <dgm:pt modelId="{430602D5-2CEF-4632-8F20-906D44AB435E}" type="sibTrans" cxnId="{36682A1B-45D6-4F06-80E9-BDF1BD46F3A7}">
      <dgm:prSet/>
      <dgm:spPr/>
      <dgm:t>
        <a:bodyPr/>
        <a:lstStyle/>
        <a:p>
          <a:endParaRPr lang="en-US"/>
        </a:p>
      </dgm:t>
    </dgm:pt>
    <dgm:pt modelId="{540B1668-2448-475C-A262-DC2A3D21A4A4}">
      <dgm:prSet/>
      <dgm:spPr/>
      <dgm:t>
        <a:bodyPr/>
        <a:lstStyle/>
        <a:p>
          <a:r>
            <a:rPr lang="en-US" sz="1800" b="1" dirty="0"/>
            <a:t>Positive reinforcement </a:t>
          </a:r>
          <a:r>
            <a:rPr lang="en-US" sz="1800" dirty="0"/>
            <a:t>to </a:t>
          </a:r>
          <a:r>
            <a:rPr lang="en-US" sz="1800" i="1" dirty="0"/>
            <a:t>add</a:t>
          </a:r>
          <a:r>
            <a:rPr lang="en-US" sz="1800" dirty="0"/>
            <a:t> a </a:t>
          </a:r>
          <a:r>
            <a:rPr lang="en-US" sz="1800" i="1" dirty="0"/>
            <a:t>desirable</a:t>
          </a:r>
          <a:r>
            <a:rPr lang="en-US" sz="1800" dirty="0"/>
            <a:t> outcome.</a:t>
          </a:r>
        </a:p>
      </dgm:t>
    </dgm:pt>
    <dgm:pt modelId="{49422CB3-305E-4F78-B943-5056EE32EC6F}" type="parTrans" cxnId="{D437FD5D-3D98-4401-92FB-14F29C787A01}">
      <dgm:prSet/>
      <dgm:spPr/>
      <dgm:t>
        <a:bodyPr/>
        <a:lstStyle/>
        <a:p>
          <a:endParaRPr lang="en-US"/>
        </a:p>
      </dgm:t>
    </dgm:pt>
    <dgm:pt modelId="{457583CA-FE6D-430B-966A-837766175D19}" type="sibTrans" cxnId="{D437FD5D-3D98-4401-92FB-14F29C787A01}">
      <dgm:prSet/>
      <dgm:spPr/>
      <dgm:t>
        <a:bodyPr/>
        <a:lstStyle/>
        <a:p>
          <a:endParaRPr lang="en-US"/>
        </a:p>
      </dgm:t>
    </dgm:pt>
    <dgm:pt modelId="{4730B380-62F2-403E-947B-0F770B9C01FB}">
      <dgm:prSet/>
      <dgm:spPr/>
      <dgm:t>
        <a:bodyPr/>
        <a:lstStyle/>
        <a:p>
          <a:r>
            <a:rPr lang="en-US" sz="1800" b="1" dirty="0"/>
            <a:t>Negative reinforcement</a:t>
          </a:r>
          <a:r>
            <a:rPr lang="en-US" sz="1800" dirty="0"/>
            <a:t> to </a:t>
          </a:r>
          <a:r>
            <a:rPr lang="en-US" sz="1800" i="1" dirty="0"/>
            <a:t>remove</a:t>
          </a:r>
          <a:r>
            <a:rPr lang="en-US" sz="1800" dirty="0"/>
            <a:t> an </a:t>
          </a:r>
          <a:r>
            <a:rPr lang="en-US" sz="1800" i="1" dirty="0"/>
            <a:t>undesirable</a:t>
          </a:r>
          <a:r>
            <a:rPr lang="en-US" sz="1800" dirty="0"/>
            <a:t> outcome.</a:t>
          </a:r>
        </a:p>
      </dgm:t>
    </dgm:pt>
    <dgm:pt modelId="{DFB77E05-87F7-412F-876D-207D95E6C7EF}" type="parTrans" cxnId="{218F6711-C447-4E97-BAD9-6D12155404F0}">
      <dgm:prSet/>
      <dgm:spPr/>
      <dgm:t>
        <a:bodyPr/>
        <a:lstStyle/>
        <a:p>
          <a:endParaRPr lang="en-US"/>
        </a:p>
      </dgm:t>
    </dgm:pt>
    <dgm:pt modelId="{EF406910-2780-4E74-A362-85F506EF7CD5}" type="sibTrans" cxnId="{218F6711-C447-4E97-BAD9-6D12155404F0}">
      <dgm:prSet/>
      <dgm:spPr/>
      <dgm:t>
        <a:bodyPr/>
        <a:lstStyle/>
        <a:p>
          <a:endParaRPr lang="en-US"/>
        </a:p>
      </dgm:t>
    </dgm:pt>
    <dgm:pt modelId="{065CDFCB-084F-40FA-9A31-8C31969A7BB5}">
      <dgm:prSet custT="1"/>
      <dgm:spPr/>
      <dgm:t>
        <a:bodyPr/>
        <a:lstStyle/>
        <a:p>
          <a:r>
            <a:rPr lang="en-US" sz="2000" dirty="0"/>
            <a:t>To discourage undesirable behaviors, use:</a:t>
          </a:r>
        </a:p>
      </dgm:t>
    </dgm:pt>
    <dgm:pt modelId="{C8F50E11-F641-40DC-9CE6-2DB1D6F30977}" type="parTrans" cxnId="{47A41208-30D2-4802-88EC-4C9DB78D5E01}">
      <dgm:prSet/>
      <dgm:spPr/>
      <dgm:t>
        <a:bodyPr/>
        <a:lstStyle/>
        <a:p>
          <a:endParaRPr lang="en-US"/>
        </a:p>
      </dgm:t>
    </dgm:pt>
    <dgm:pt modelId="{20CF4535-323B-48F7-A496-99A8DA71924B}" type="sibTrans" cxnId="{47A41208-30D2-4802-88EC-4C9DB78D5E01}">
      <dgm:prSet/>
      <dgm:spPr/>
      <dgm:t>
        <a:bodyPr/>
        <a:lstStyle/>
        <a:p>
          <a:endParaRPr lang="en-US"/>
        </a:p>
      </dgm:t>
    </dgm:pt>
    <dgm:pt modelId="{4FA7D394-F68E-485D-B9B4-032847ADB8AB}">
      <dgm:prSet/>
      <dgm:spPr/>
      <dgm:t>
        <a:bodyPr/>
        <a:lstStyle/>
        <a:p>
          <a:r>
            <a:rPr lang="en-US" sz="1800" b="1" dirty="0"/>
            <a:t>Positive punishment </a:t>
          </a:r>
          <a:r>
            <a:rPr lang="en-US" sz="1800" dirty="0"/>
            <a:t>to </a:t>
          </a:r>
          <a:r>
            <a:rPr lang="en-US" sz="1800" i="1" dirty="0"/>
            <a:t>add</a:t>
          </a:r>
          <a:r>
            <a:rPr lang="en-US" sz="1800" dirty="0"/>
            <a:t> an </a:t>
          </a:r>
          <a:r>
            <a:rPr lang="en-US" sz="1800" i="1" dirty="0"/>
            <a:t>undesirable</a:t>
          </a:r>
          <a:r>
            <a:rPr lang="en-US" sz="1800" dirty="0"/>
            <a:t> outcome.</a:t>
          </a:r>
        </a:p>
      </dgm:t>
    </dgm:pt>
    <dgm:pt modelId="{AE976429-D830-4840-A0A3-9E5A9C678F8B}" type="parTrans" cxnId="{A5310C46-36DB-45EC-9874-A5A12DCEA86A}">
      <dgm:prSet/>
      <dgm:spPr/>
      <dgm:t>
        <a:bodyPr/>
        <a:lstStyle/>
        <a:p>
          <a:endParaRPr lang="en-US"/>
        </a:p>
      </dgm:t>
    </dgm:pt>
    <dgm:pt modelId="{017ADB7C-0EA8-4D0D-9005-6E4D2ACBA174}" type="sibTrans" cxnId="{A5310C46-36DB-45EC-9874-A5A12DCEA86A}">
      <dgm:prSet/>
      <dgm:spPr/>
      <dgm:t>
        <a:bodyPr/>
        <a:lstStyle/>
        <a:p>
          <a:endParaRPr lang="en-US"/>
        </a:p>
      </dgm:t>
    </dgm:pt>
    <dgm:pt modelId="{DFE9CCB2-8ED6-4495-8C4F-52729A781217}">
      <dgm:prSet/>
      <dgm:spPr/>
      <dgm:t>
        <a:bodyPr/>
        <a:lstStyle/>
        <a:p>
          <a:r>
            <a:rPr lang="en-US" sz="1800" b="1"/>
            <a:t>Negative punishment</a:t>
          </a:r>
          <a:r>
            <a:rPr lang="en-US" sz="1800"/>
            <a:t> to </a:t>
          </a:r>
          <a:r>
            <a:rPr lang="en-US" sz="1800" i="1"/>
            <a:t>remove</a:t>
          </a:r>
          <a:r>
            <a:rPr lang="en-US" sz="1800"/>
            <a:t> a </a:t>
          </a:r>
          <a:r>
            <a:rPr lang="en-US" sz="1800" i="1"/>
            <a:t>desirable</a:t>
          </a:r>
          <a:r>
            <a:rPr lang="en-US" sz="1800"/>
            <a:t> outcome.</a:t>
          </a:r>
          <a:endParaRPr lang="en-US" sz="1800" dirty="0"/>
        </a:p>
      </dgm:t>
    </dgm:pt>
    <dgm:pt modelId="{9E29C7C7-7998-4E5D-86D8-31EE79B619F0}" type="parTrans" cxnId="{1303E478-D25C-4756-AAED-F2FE107F4441}">
      <dgm:prSet/>
      <dgm:spPr/>
      <dgm:t>
        <a:bodyPr/>
        <a:lstStyle/>
        <a:p>
          <a:endParaRPr lang="en-US"/>
        </a:p>
      </dgm:t>
    </dgm:pt>
    <dgm:pt modelId="{F60A7EFD-AD15-4EB1-8C8E-71B6AC3E5445}" type="sibTrans" cxnId="{1303E478-D25C-4756-AAED-F2FE107F4441}">
      <dgm:prSet/>
      <dgm:spPr/>
      <dgm:t>
        <a:bodyPr/>
        <a:lstStyle/>
        <a:p>
          <a:endParaRPr lang="en-US"/>
        </a:p>
      </dgm:t>
    </dgm:pt>
    <dgm:pt modelId="{16710443-3F18-4F12-B1E5-148A2B5AA9DD}" type="pres">
      <dgm:prSet presAssocID="{FDBCEE22-B1ED-414C-A97F-4465AE4C5BB1}" presName="compositeShape" presStyleCnt="0">
        <dgm:presLayoutVars>
          <dgm:chMax val="2"/>
          <dgm:dir/>
          <dgm:resizeHandles val="exact"/>
        </dgm:presLayoutVars>
      </dgm:prSet>
      <dgm:spPr/>
    </dgm:pt>
    <dgm:pt modelId="{6F81A27F-6305-4064-A726-65CB26EA6305}" type="pres">
      <dgm:prSet presAssocID="{7EE491B5-F0FB-420C-898B-0ACED92247FC}" presName="upArrow" presStyleLbl="node1" presStyleIdx="0" presStyleCnt="2" custScaleX="68426" custScaleY="91235" custLinFactNeighborX="-17880"/>
      <dgm:spPr/>
    </dgm:pt>
    <dgm:pt modelId="{975C313B-D151-4D2F-A4E4-3BF5ABE04D54}" type="pres">
      <dgm:prSet presAssocID="{7EE491B5-F0FB-420C-898B-0ACED92247FC}" presName="upArrowText" presStyleLbl="revTx" presStyleIdx="0" presStyleCnt="2" custScaleX="110537" custLinFactNeighborX="4275">
        <dgm:presLayoutVars>
          <dgm:chMax val="0"/>
          <dgm:bulletEnabled val="1"/>
        </dgm:presLayoutVars>
      </dgm:prSet>
      <dgm:spPr/>
    </dgm:pt>
    <dgm:pt modelId="{C01A8178-FDD0-4F61-8F4D-D265082B6D6C}" type="pres">
      <dgm:prSet presAssocID="{065CDFCB-084F-40FA-9A31-8C31969A7BB5}" presName="downArrow" presStyleLbl="node1" presStyleIdx="1" presStyleCnt="2" custScaleX="68426" custScaleY="91235" custLinFactNeighborX="-17880"/>
      <dgm:spPr/>
    </dgm:pt>
    <dgm:pt modelId="{FD85B379-88CF-4BE5-84B2-455FA8C1DC12}" type="pres">
      <dgm:prSet presAssocID="{065CDFCB-084F-40FA-9A31-8C31969A7BB5}" presName="downArrowText" presStyleLbl="revTx" presStyleIdx="1" presStyleCnt="2" custScaleX="110537" custLinFactNeighborX="4275">
        <dgm:presLayoutVars>
          <dgm:chMax val="0"/>
          <dgm:bulletEnabled val="1"/>
        </dgm:presLayoutVars>
      </dgm:prSet>
      <dgm:spPr/>
    </dgm:pt>
  </dgm:ptLst>
  <dgm:cxnLst>
    <dgm:cxn modelId="{47A41208-30D2-4802-88EC-4C9DB78D5E01}" srcId="{FDBCEE22-B1ED-414C-A97F-4465AE4C5BB1}" destId="{065CDFCB-084F-40FA-9A31-8C31969A7BB5}" srcOrd="1" destOrd="0" parTransId="{C8F50E11-F641-40DC-9CE6-2DB1D6F30977}" sibTransId="{20CF4535-323B-48F7-A496-99A8DA71924B}"/>
    <dgm:cxn modelId="{218F6711-C447-4E97-BAD9-6D12155404F0}" srcId="{7EE491B5-F0FB-420C-898B-0ACED92247FC}" destId="{4730B380-62F2-403E-947B-0F770B9C01FB}" srcOrd="1" destOrd="0" parTransId="{DFB77E05-87F7-412F-876D-207D95E6C7EF}" sibTransId="{EF406910-2780-4E74-A362-85F506EF7CD5}"/>
    <dgm:cxn modelId="{36682A1B-45D6-4F06-80E9-BDF1BD46F3A7}" srcId="{FDBCEE22-B1ED-414C-A97F-4465AE4C5BB1}" destId="{7EE491B5-F0FB-420C-898B-0ACED92247FC}" srcOrd="0" destOrd="0" parTransId="{001F6003-CC5A-414E-A67F-66E1C2F8A594}" sibTransId="{430602D5-2CEF-4632-8F20-906D44AB435E}"/>
    <dgm:cxn modelId="{D437FD5D-3D98-4401-92FB-14F29C787A01}" srcId="{7EE491B5-F0FB-420C-898B-0ACED92247FC}" destId="{540B1668-2448-475C-A262-DC2A3D21A4A4}" srcOrd="0" destOrd="0" parTransId="{49422CB3-305E-4F78-B943-5056EE32EC6F}" sibTransId="{457583CA-FE6D-430B-966A-837766175D19}"/>
    <dgm:cxn modelId="{A5310C46-36DB-45EC-9874-A5A12DCEA86A}" srcId="{065CDFCB-084F-40FA-9A31-8C31969A7BB5}" destId="{4FA7D394-F68E-485D-B9B4-032847ADB8AB}" srcOrd="0" destOrd="0" parTransId="{AE976429-D830-4840-A0A3-9E5A9C678F8B}" sibTransId="{017ADB7C-0EA8-4D0D-9005-6E4D2ACBA174}"/>
    <dgm:cxn modelId="{16BC276A-DA63-4D1D-BAED-127A4460B473}" type="presOf" srcId="{DFE9CCB2-8ED6-4495-8C4F-52729A781217}" destId="{FD85B379-88CF-4BE5-84B2-455FA8C1DC12}" srcOrd="0" destOrd="2" presId="urn:microsoft.com/office/officeart/2005/8/layout/arrow4"/>
    <dgm:cxn modelId="{A5DE616E-105A-4F80-9C5A-5EAB8188A75E}" type="presOf" srcId="{7EE491B5-F0FB-420C-898B-0ACED92247FC}" destId="{975C313B-D151-4D2F-A4E4-3BF5ABE04D54}" srcOrd="0" destOrd="0" presId="urn:microsoft.com/office/officeart/2005/8/layout/arrow4"/>
    <dgm:cxn modelId="{1BD9BE78-87B8-4AB8-95C6-5A270212C876}" type="presOf" srcId="{FDBCEE22-B1ED-414C-A97F-4465AE4C5BB1}" destId="{16710443-3F18-4F12-B1E5-148A2B5AA9DD}" srcOrd="0" destOrd="0" presId="urn:microsoft.com/office/officeart/2005/8/layout/arrow4"/>
    <dgm:cxn modelId="{1303E478-D25C-4756-AAED-F2FE107F4441}" srcId="{065CDFCB-084F-40FA-9A31-8C31969A7BB5}" destId="{DFE9CCB2-8ED6-4495-8C4F-52729A781217}" srcOrd="1" destOrd="0" parTransId="{9E29C7C7-7998-4E5D-86D8-31EE79B619F0}" sibTransId="{F60A7EFD-AD15-4EB1-8C8E-71B6AC3E5445}"/>
    <dgm:cxn modelId="{36632BAB-77C3-41E0-B8B5-ED9EBFB00437}" type="presOf" srcId="{4730B380-62F2-403E-947B-0F770B9C01FB}" destId="{975C313B-D151-4D2F-A4E4-3BF5ABE04D54}" srcOrd="0" destOrd="2" presId="urn:microsoft.com/office/officeart/2005/8/layout/arrow4"/>
    <dgm:cxn modelId="{2F3B08B3-7DA5-4855-8FBE-15FC1314100F}" type="presOf" srcId="{065CDFCB-084F-40FA-9A31-8C31969A7BB5}" destId="{FD85B379-88CF-4BE5-84B2-455FA8C1DC12}" srcOrd="0" destOrd="0" presId="urn:microsoft.com/office/officeart/2005/8/layout/arrow4"/>
    <dgm:cxn modelId="{8406A1B4-8497-4C8D-9257-CFB81114EE7C}" type="presOf" srcId="{4FA7D394-F68E-485D-B9B4-032847ADB8AB}" destId="{FD85B379-88CF-4BE5-84B2-455FA8C1DC12}" srcOrd="0" destOrd="1" presId="urn:microsoft.com/office/officeart/2005/8/layout/arrow4"/>
    <dgm:cxn modelId="{E13EE3E2-E1D7-4A74-90AA-4E294B5C82A2}" type="presOf" srcId="{540B1668-2448-475C-A262-DC2A3D21A4A4}" destId="{975C313B-D151-4D2F-A4E4-3BF5ABE04D54}" srcOrd="0" destOrd="1" presId="urn:microsoft.com/office/officeart/2005/8/layout/arrow4"/>
    <dgm:cxn modelId="{035D440E-2C3B-4D4D-94BF-C3541C2CF0CF}" type="presParOf" srcId="{16710443-3F18-4F12-B1E5-148A2B5AA9DD}" destId="{6F81A27F-6305-4064-A726-65CB26EA6305}" srcOrd="0" destOrd="0" presId="urn:microsoft.com/office/officeart/2005/8/layout/arrow4"/>
    <dgm:cxn modelId="{4B2B60EB-51AA-4136-A0F6-C9830B4A77D5}" type="presParOf" srcId="{16710443-3F18-4F12-B1E5-148A2B5AA9DD}" destId="{975C313B-D151-4D2F-A4E4-3BF5ABE04D54}" srcOrd="1" destOrd="0" presId="urn:microsoft.com/office/officeart/2005/8/layout/arrow4"/>
    <dgm:cxn modelId="{0BB928E3-3754-4DCE-A193-30FBD98312A4}" type="presParOf" srcId="{16710443-3F18-4F12-B1E5-148A2B5AA9DD}" destId="{C01A8178-FDD0-4F61-8F4D-D265082B6D6C}" srcOrd="2" destOrd="0" presId="urn:microsoft.com/office/officeart/2005/8/layout/arrow4"/>
    <dgm:cxn modelId="{7457BC20-725C-4134-BCCB-9F77357BCDF0}" type="presParOf" srcId="{16710443-3F18-4F12-B1E5-148A2B5AA9DD}" destId="{FD85B379-88CF-4BE5-84B2-455FA8C1DC12}" srcOrd="3" destOrd="0" presId="urn:microsoft.com/office/officeart/2005/8/layout/arrow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14D86E-55A3-4192-ABEC-D51897DC660B}"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n-US"/>
        </a:p>
      </dgm:t>
    </dgm:pt>
    <dgm:pt modelId="{853C179C-50A0-4C0E-A839-1A6D0281E5B7}">
      <dgm:prSet phldrT="[Text]" custT="1"/>
      <dgm:spPr/>
      <dgm:t>
        <a:bodyPr/>
        <a:lstStyle/>
        <a:p>
          <a:r>
            <a:rPr lang="en-US" sz="2000" dirty="0"/>
            <a:t>Learning Orientation</a:t>
          </a:r>
        </a:p>
      </dgm:t>
    </dgm:pt>
    <dgm:pt modelId="{302A22D9-9A9F-4AE4-BBE2-2B05DA59707D}" type="parTrans" cxnId="{69B88DDF-AACA-4445-A887-6ED31E935CC1}">
      <dgm:prSet/>
      <dgm:spPr/>
      <dgm:t>
        <a:bodyPr/>
        <a:lstStyle/>
        <a:p>
          <a:endParaRPr lang="en-US"/>
        </a:p>
      </dgm:t>
    </dgm:pt>
    <dgm:pt modelId="{B5D136B4-9B79-4BA0-86D3-FB0276B2730E}" type="sibTrans" cxnId="{69B88DDF-AACA-4445-A887-6ED31E935CC1}">
      <dgm:prSet/>
      <dgm:spPr/>
      <dgm:t>
        <a:bodyPr/>
        <a:lstStyle/>
        <a:p>
          <a:endParaRPr lang="en-US"/>
        </a:p>
      </dgm:t>
    </dgm:pt>
    <dgm:pt modelId="{2CF0A196-1F88-4DF4-BDA4-07C786C54CB9}">
      <dgm:prSet custT="1"/>
      <dgm:spPr/>
      <dgm:t>
        <a:bodyPr/>
        <a:lstStyle/>
        <a:p>
          <a:r>
            <a:rPr lang="en-US" sz="1800" dirty="0"/>
            <a:t>They view mistakes as useful for learning.</a:t>
          </a:r>
        </a:p>
      </dgm:t>
    </dgm:pt>
    <dgm:pt modelId="{18BBA190-2958-4D49-B79D-0817D616C671}" type="parTrans" cxnId="{6AD55B81-A396-4E55-BF2E-3D0447762ED7}">
      <dgm:prSet/>
      <dgm:spPr/>
      <dgm:t>
        <a:bodyPr/>
        <a:lstStyle/>
        <a:p>
          <a:endParaRPr lang="en-US"/>
        </a:p>
      </dgm:t>
    </dgm:pt>
    <dgm:pt modelId="{6EB04BA2-8B5E-4B69-827F-14FB373E6810}" type="sibTrans" cxnId="{6AD55B81-A396-4E55-BF2E-3D0447762ED7}">
      <dgm:prSet/>
      <dgm:spPr/>
      <dgm:t>
        <a:bodyPr/>
        <a:lstStyle/>
        <a:p>
          <a:endParaRPr lang="en-US"/>
        </a:p>
      </dgm:t>
    </dgm:pt>
    <dgm:pt modelId="{0A3C4395-E77D-43D2-B4D5-0B7C5E76A981}">
      <dgm:prSet custT="1"/>
      <dgm:spPr/>
      <dgm:t>
        <a:bodyPr/>
        <a:lstStyle/>
        <a:p>
          <a:r>
            <a:rPr lang="en-US" sz="2000" dirty="0"/>
            <a:t>Performance Orientation</a:t>
          </a:r>
        </a:p>
      </dgm:t>
    </dgm:pt>
    <dgm:pt modelId="{52A15C36-AE9E-40E6-8F51-39F9B5A32930}" type="parTrans" cxnId="{C7433634-6252-433E-A2CB-7EE0B1BAB891}">
      <dgm:prSet/>
      <dgm:spPr/>
      <dgm:t>
        <a:bodyPr/>
        <a:lstStyle/>
        <a:p>
          <a:endParaRPr lang="en-US"/>
        </a:p>
      </dgm:t>
    </dgm:pt>
    <dgm:pt modelId="{C8CD3B8B-381E-46C1-989F-304149B34C73}" type="sibTrans" cxnId="{C7433634-6252-433E-A2CB-7EE0B1BAB891}">
      <dgm:prSet/>
      <dgm:spPr/>
      <dgm:t>
        <a:bodyPr/>
        <a:lstStyle/>
        <a:p>
          <a:endParaRPr lang="en-US"/>
        </a:p>
      </dgm:t>
    </dgm:pt>
    <dgm:pt modelId="{7AC66EFF-B41F-41EF-A633-B440F61775F4}">
      <dgm:prSet custT="1"/>
      <dgm:spPr/>
      <dgm:t>
        <a:bodyPr/>
        <a:lstStyle/>
        <a:p>
          <a:r>
            <a:rPr lang="en-US" sz="1800" dirty="0"/>
            <a:t>They view mistakes as foolish. </a:t>
          </a:r>
        </a:p>
      </dgm:t>
    </dgm:pt>
    <dgm:pt modelId="{A9E45A37-923C-4358-B3F3-6C62581EF865}" type="parTrans" cxnId="{D4D0798D-1BE7-486C-8CB6-27A839031F62}">
      <dgm:prSet/>
      <dgm:spPr/>
      <dgm:t>
        <a:bodyPr/>
        <a:lstStyle/>
        <a:p>
          <a:endParaRPr lang="en-US"/>
        </a:p>
      </dgm:t>
    </dgm:pt>
    <dgm:pt modelId="{80519A9B-65F3-42C1-81F6-9ADFFD9B619C}" type="sibTrans" cxnId="{D4D0798D-1BE7-486C-8CB6-27A839031F62}">
      <dgm:prSet/>
      <dgm:spPr/>
      <dgm:t>
        <a:bodyPr/>
        <a:lstStyle/>
        <a:p>
          <a:endParaRPr lang="en-US"/>
        </a:p>
      </dgm:t>
    </dgm:pt>
    <dgm:pt modelId="{104545AD-E959-4C29-9ACD-420E35D03CBA}">
      <dgm:prSet phldrT="[Text]" custT="1"/>
      <dgm:spPr/>
      <dgm:t>
        <a:bodyPr/>
        <a:lstStyle/>
        <a:p>
          <a:r>
            <a:rPr lang="en-US" sz="1800" dirty="0"/>
            <a:t>Trainees focus on increasing their capabilities.</a:t>
          </a:r>
        </a:p>
      </dgm:t>
    </dgm:pt>
    <dgm:pt modelId="{55B68CA9-6531-477F-9A73-A0D4B81EAE58}" type="parTrans" cxnId="{75A45806-9BC5-4253-A4AF-2F52260B8137}">
      <dgm:prSet/>
      <dgm:spPr/>
      <dgm:t>
        <a:bodyPr/>
        <a:lstStyle/>
        <a:p>
          <a:endParaRPr lang="en-US"/>
        </a:p>
      </dgm:t>
    </dgm:pt>
    <dgm:pt modelId="{CE9D2B71-14AA-4FB8-B333-C654E4798617}" type="sibTrans" cxnId="{75A45806-9BC5-4253-A4AF-2F52260B8137}">
      <dgm:prSet/>
      <dgm:spPr/>
      <dgm:t>
        <a:bodyPr/>
        <a:lstStyle/>
        <a:p>
          <a:endParaRPr lang="en-US"/>
        </a:p>
      </dgm:t>
    </dgm:pt>
    <dgm:pt modelId="{132BA405-98E4-4B7F-AF83-AD785BDD4D28}">
      <dgm:prSet custT="1"/>
      <dgm:spPr/>
      <dgm:t>
        <a:bodyPr/>
        <a:lstStyle/>
        <a:p>
          <a:r>
            <a:rPr lang="en-US" sz="1800" dirty="0"/>
            <a:t>Trainees focus on task performance and looking good in comparison to others.</a:t>
          </a:r>
        </a:p>
      </dgm:t>
    </dgm:pt>
    <dgm:pt modelId="{CB172248-9EF8-45F6-8C66-A142DFE5DDFE}" type="parTrans" cxnId="{E2E304DA-DE7E-418C-B9D3-E1E55B17E2D2}">
      <dgm:prSet/>
      <dgm:spPr/>
      <dgm:t>
        <a:bodyPr/>
        <a:lstStyle/>
        <a:p>
          <a:endParaRPr lang="en-US"/>
        </a:p>
      </dgm:t>
    </dgm:pt>
    <dgm:pt modelId="{96CD0667-4222-4D4E-8EB9-AA295B563EA7}" type="sibTrans" cxnId="{E2E304DA-DE7E-418C-B9D3-E1E55B17E2D2}">
      <dgm:prSet/>
      <dgm:spPr/>
      <dgm:t>
        <a:bodyPr/>
        <a:lstStyle/>
        <a:p>
          <a:endParaRPr lang="en-US"/>
        </a:p>
      </dgm:t>
    </dgm:pt>
    <dgm:pt modelId="{6A96CBCF-53A8-4B61-90F1-0C8B57DF2D08}" type="pres">
      <dgm:prSet presAssocID="{2F14D86E-55A3-4192-ABEC-D51897DC660B}" presName="Name0" presStyleCnt="0">
        <dgm:presLayoutVars>
          <dgm:dir/>
          <dgm:animLvl val="lvl"/>
          <dgm:resizeHandles val="exact"/>
        </dgm:presLayoutVars>
      </dgm:prSet>
      <dgm:spPr/>
    </dgm:pt>
    <dgm:pt modelId="{9AC4503C-A537-4ED3-9AE1-EDE1C3FCF8BF}" type="pres">
      <dgm:prSet presAssocID="{853C179C-50A0-4C0E-A839-1A6D0281E5B7}" presName="composite" presStyleCnt="0"/>
      <dgm:spPr/>
    </dgm:pt>
    <dgm:pt modelId="{5E419BC5-17A4-4A89-8CAA-E186E849CCB3}" type="pres">
      <dgm:prSet presAssocID="{853C179C-50A0-4C0E-A839-1A6D0281E5B7}" presName="parTx" presStyleLbl="alignNode1" presStyleIdx="0" presStyleCnt="2">
        <dgm:presLayoutVars>
          <dgm:chMax val="0"/>
          <dgm:chPref val="0"/>
          <dgm:bulletEnabled val="1"/>
        </dgm:presLayoutVars>
      </dgm:prSet>
      <dgm:spPr/>
    </dgm:pt>
    <dgm:pt modelId="{3F880BF8-11EB-4406-8AF4-BE5C5D9E5EF6}" type="pres">
      <dgm:prSet presAssocID="{853C179C-50A0-4C0E-A839-1A6D0281E5B7}" presName="desTx" presStyleLbl="alignAccFollowNode1" presStyleIdx="0" presStyleCnt="2">
        <dgm:presLayoutVars>
          <dgm:bulletEnabled val="1"/>
        </dgm:presLayoutVars>
      </dgm:prSet>
      <dgm:spPr/>
    </dgm:pt>
    <dgm:pt modelId="{B734E3DE-27EA-4FDF-95ED-83EE54F70BA7}" type="pres">
      <dgm:prSet presAssocID="{B5D136B4-9B79-4BA0-86D3-FB0276B2730E}" presName="space" presStyleCnt="0"/>
      <dgm:spPr/>
    </dgm:pt>
    <dgm:pt modelId="{44982E12-5DB4-4163-99D0-05AC037E172E}" type="pres">
      <dgm:prSet presAssocID="{0A3C4395-E77D-43D2-B4D5-0B7C5E76A981}" presName="composite" presStyleCnt="0"/>
      <dgm:spPr/>
    </dgm:pt>
    <dgm:pt modelId="{4351923A-AC95-4234-9542-0B346DDA2F97}" type="pres">
      <dgm:prSet presAssocID="{0A3C4395-E77D-43D2-B4D5-0B7C5E76A981}" presName="parTx" presStyleLbl="alignNode1" presStyleIdx="1" presStyleCnt="2">
        <dgm:presLayoutVars>
          <dgm:chMax val="0"/>
          <dgm:chPref val="0"/>
          <dgm:bulletEnabled val="1"/>
        </dgm:presLayoutVars>
      </dgm:prSet>
      <dgm:spPr/>
    </dgm:pt>
    <dgm:pt modelId="{5D996D9B-F085-4DC7-99A1-657D92D40B37}" type="pres">
      <dgm:prSet presAssocID="{0A3C4395-E77D-43D2-B4D5-0B7C5E76A981}" presName="desTx" presStyleLbl="alignAccFollowNode1" presStyleIdx="1" presStyleCnt="2">
        <dgm:presLayoutVars>
          <dgm:bulletEnabled val="1"/>
        </dgm:presLayoutVars>
      </dgm:prSet>
      <dgm:spPr/>
    </dgm:pt>
  </dgm:ptLst>
  <dgm:cxnLst>
    <dgm:cxn modelId="{75A45806-9BC5-4253-A4AF-2F52260B8137}" srcId="{853C179C-50A0-4C0E-A839-1A6D0281E5B7}" destId="{104545AD-E959-4C29-9ACD-420E35D03CBA}" srcOrd="0" destOrd="0" parTransId="{55B68CA9-6531-477F-9A73-A0D4B81EAE58}" sibTransId="{CE9D2B71-14AA-4FB8-B333-C654E4798617}"/>
    <dgm:cxn modelId="{84917D0E-6480-4F6F-B67F-1892803CD048}" type="presOf" srcId="{2CF0A196-1F88-4DF4-BDA4-07C786C54CB9}" destId="{3F880BF8-11EB-4406-8AF4-BE5C5D9E5EF6}" srcOrd="0" destOrd="1" presId="urn:microsoft.com/office/officeart/2005/8/layout/hList1"/>
    <dgm:cxn modelId="{499C3519-569A-4852-AFD6-9C5AEA35A2A6}" type="presOf" srcId="{7AC66EFF-B41F-41EF-A633-B440F61775F4}" destId="{5D996D9B-F085-4DC7-99A1-657D92D40B37}" srcOrd="0" destOrd="1" presId="urn:microsoft.com/office/officeart/2005/8/layout/hList1"/>
    <dgm:cxn modelId="{0DAE1226-1DB0-415E-BB8E-914403C05D46}" type="presOf" srcId="{2F14D86E-55A3-4192-ABEC-D51897DC660B}" destId="{6A96CBCF-53A8-4B61-90F1-0C8B57DF2D08}" srcOrd="0" destOrd="0" presId="urn:microsoft.com/office/officeart/2005/8/layout/hList1"/>
    <dgm:cxn modelId="{3648EA2B-EC00-4F9C-9692-FAEE445E5FEA}" type="presOf" srcId="{104545AD-E959-4C29-9ACD-420E35D03CBA}" destId="{3F880BF8-11EB-4406-8AF4-BE5C5D9E5EF6}" srcOrd="0" destOrd="0" presId="urn:microsoft.com/office/officeart/2005/8/layout/hList1"/>
    <dgm:cxn modelId="{C7433634-6252-433E-A2CB-7EE0B1BAB891}" srcId="{2F14D86E-55A3-4192-ABEC-D51897DC660B}" destId="{0A3C4395-E77D-43D2-B4D5-0B7C5E76A981}" srcOrd="1" destOrd="0" parTransId="{52A15C36-AE9E-40E6-8F51-39F9B5A32930}" sibTransId="{C8CD3B8B-381E-46C1-989F-304149B34C73}"/>
    <dgm:cxn modelId="{6AD55B81-A396-4E55-BF2E-3D0447762ED7}" srcId="{853C179C-50A0-4C0E-A839-1A6D0281E5B7}" destId="{2CF0A196-1F88-4DF4-BDA4-07C786C54CB9}" srcOrd="1" destOrd="0" parTransId="{18BBA190-2958-4D49-B79D-0817D616C671}" sibTransId="{6EB04BA2-8B5E-4B69-827F-14FB373E6810}"/>
    <dgm:cxn modelId="{D4D0798D-1BE7-486C-8CB6-27A839031F62}" srcId="{0A3C4395-E77D-43D2-B4D5-0B7C5E76A981}" destId="{7AC66EFF-B41F-41EF-A633-B440F61775F4}" srcOrd="1" destOrd="0" parTransId="{A9E45A37-923C-4358-B3F3-6C62581EF865}" sibTransId="{80519A9B-65F3-42C1-81F6-9ADFFD9B619C}"/>
    <dgm:cxn modelId="{BFA499AB-66C3-4014-A7D8-2BDB7058787D}" type="presOf" srcId="{0A3C4395-E77D-43D2-B4D5-0B7C5E76A981}" destId="{4351923A-AC95-4234-9542-0B346DDA2F97}" srcOrd="0" destOrd="0" presId="urn:microsoft.com/office/officeart/2005/8/layout/hList1"/>
    <dgm:cxn modelId="{76515ED8-A7DA-459C-976B-905A3AEFAF4F}" type="presOf" srcId="{853C179C-50A0-4C0E-A839-1A6D0281E5B7}" destId="{5E419BC5-17A4-4A89-8CAA-E186E849CCB3}" srcOrd="0" destOrd="0" presId="urn:microsoft.com/office/officeart/2005/8/layout/hList1"/>
    <dgm:cxn modelId="{E2E304DA-DE7E-418C-B9D3-E1E55B17E2D2}" srcId="{0A3C4395-E77D-43D2-B4D5-0B7C5E76A981}" destId="{132BA405-98E4-4B7F-AF83-AD785BDD4D28}" srcOrd="0" destOrd="0" parTransId="{CB172248-9EF8-45F6-8C66-A142DFE5DDFE}" sibTransId="{96CD0667-4222-4D4E-8EB9-AA295B563EA7}"/>
    <dgm:cxn modelId="{69B88DDF-AACA-4445-A887-6ED31E935CC1}" srcId="{2F14D86E-55A3-4192-ABEC-D51897DC660B}" destId="{853C179C-50A0-4C0E-A839-1A6D0281E5B7}" srcOrd="0" destOrd="0" parTransId="{302A22D9-9A9F-4AE4-BBE2-2B05DA59707D}" sibTransId="{B5D136B4-9B79-4BA0-86D3-FB0276B2730E}"/>
    <dgm:cxn modelId="{AC3BE0F9-3038-4281-B6DA-71281BA0ECDA}" type="presOf" srcId="{132BA405-98E4-4B7F-AF83-AD785BDD4D28}" destId="{5D996D9B-F085-4DC7-99A1-657D92D40B37}" srcOrd="0" destOrd="0" presId="urn:microsoft.com/office/officeart/2005/8/layout/hList1"/>
    <dgm:cxn modelId="{2AE9E6BD-5CFF-4DC7-B64E-7D1CEC265D5F}" type="presParOf" srcId="{6A96CBCF-53A8-4B61-90F1-0C8B57DF2D08}" destId="{9AC4503C-A537-4ED3-9AE1-EDE1C3FCF8BF}" srcOrd="0" destOrd="0" presId="urn:microsoft.com/office/officeart/2005/8/layout/hList1"/>
    <dgm:cxn modelId="{0B2EA1DB-EE72-4CE1-A3B3-B514644DF1BC}" type="presParOf" srcId="{9AC4503C-A537-4ED3-9AE1-EDE1C3FCF8BF}" destId="{5E419BC5-17A4-4A89-8CAA-E186E849CCB3}" srcOrd="0" destOrd="0" presId="urn:microsoft.com/office/officeart/2005/8/layout/hList1"/>
    <dgm:cxn modelId="{B20A9B25-4730-4CA3-A3C5-BC162EDFF7E7}" type="presParOf" srcId="{9AC4503C-A537-4ED3-9AE1-EDE1C3FCF8BF}" destId="{3F880BF8-11EB-4406-8AF4-BE5C5D9E5EF6}" srcOrd="1" destOrd="0" presId="urn:microsoft.com/office/officeart/2005/8/layout/hList1"/>
    <dgm:cxn modelId="{6A648439-890B-4D16-8426-932BCDAFE7A6}" type="presParOf" srcId="{6A96CBCF-53A8-4B61-90F1-0C8B57DF2D08}" destId="{B734E3DE-27EA-4FDF-95ED-83EE54F70BA7}" srcOrd="1" destOrd="0" presId="urn:microsoft.com/office/officeart/2005/8/layout/hList1"/>
    <dgm:cxn modelId="{82D9EAFA-A420-43F8-954A-8A9C391F3D17}" type="presParOf" srcId="{6A96CBCF-53A8-4B61-90F1-0C8B57DF2D08}" destId="{44982E12-5DB4-4163-99D0-05AC037E172E}" srcOrd="2" destOrd="0" presId="urn:microsoft.com/office/officeart/2005/8/layout/hList1"/>
    <dgm:cxn modelId="{DBA0F8BC-43BA-4638-8A42-2AC667663861}" type="presParOf" srcId="{44982E12-5DB4-4163-99D0-05AC037E172E}" destId="{4351923A-AC95-4234-9542-0B346DDA2F97}" srcOrd="0" destOrd="0" presId="urn:microsoft.com/office/officeart/2005/8/layout/hList1"/>
    <dgm:cxn modelId="{96B18D4A-D2CA-4FDF-BA53-6C7DAD1A3CD0}" type="presParOf" srcId="{44982E12-5DB4-4163-99D0-05AC037E172E}" destId="{5D996D9B-F085-4DC7-99A1-657D92D40B3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81A27F-6305-4064-A726-65CB26EA6305}">
      <dsp:nvSpPr>
        <dsp:cNvPr id="0" name=""/>
        <dsp:cNvSpPr/>
      </dsp:nvSpPr>
      <dsp:spPr>
        <a:xfrm>
          <a:off x="771109" y="65885"/>
          <a:ext cx="1371598" cy="1371603"/>
        </a:xfrm>
        <a:prstGeom prst="upArrow">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5C313B-D151-4D2F-A4E4-3BF5ABE04D54}">
      <dsp:nvSpPr>
        <dsp:cNvPr id="0" name=""/>
        <dsp:cNvSpPr/>
      </dsp:nvSpPr>
      <dsp:spPr>
        <a:xfrm>
          <a:off x="2815235" y="0"/>
          <a:ext cx="6949468" cy="1503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0" rIns="142240" bIns="142240" numCol="1" spcCol="1270" anchor="ctr" anchorCtr="0">
          <a:noAutofit/>
        </a:bodyPr>
        <a:lstStyle/>
        <a:p>
          <a:pPr marL="0" lvl="0" indent="0" algn="l" defTabSz="889000">
            <a:lnSpc>
              <a:spcPct val="90000"/>
            </a:lnSpc>
            <a:spcBef>
              <a:spcPct val="0"/>
            </a:spcBef>
            <a:spcAft>
              <a:spcPct val="35000"/>
            </a:spcAft>
            <a:buNone/>
          </a:pPr>
          <a:r>
            <a:rPr lang="en-US" sz="2000" kern="1200" dirty="0"/>
            <a:t>To encourage desirable behaviors, use:</a:t>
          </a:r>
        </a:p>
        <a:p>
          <a:pPr marL="171450" lvl="1" indent="-171450" algn="l" defTabSz="800100">
            <a:lnSpc>
              <a:spcPct val="90000"/>
            </a:lnSpc>
            <a:spcBef>
              <a:spcPct val="0"/>
            </a:spcBef>
            <a:spcAft>
              <a:spcPct val="15000"/>
            </a:spcAft>
            <a:buChar char="•"/>
          </a:pPr>
          <a:r>
            <a:rPr lang="en-US" sz="1800" b="1" kern="1200" dirty="0"/>
            <a:t>Positive reinforcement </a:t>
          </a:r>
          <a:r>
            <a:rPr lang="en-US" sz="1800" kern="1200" dirty="0"/>
            <a:t>to </a:t>
          </a:r>
          <a:r>
            <a:rPr lang="en-US" sz="1800" i="1" kern="1200" dirty="0"/>
            <a:t>add</a:t>
          </a:r>
          <a:r>
            <a:rPr lang="en-US" sz="1800" kern="1200" dirty="0"/>
            <a:t> a </a:t>
          </a:r>
          <a:r>
            <a:rPr lang="en-US" sz="1800" i="1" kern="1200" dirty="0"/>
            <a:t>desirable</a:t>
          </a:r>
          <a:r>
            <a:rPr lang="en-US" sz="1800" kern="1200" dirty="0"/>
            <a:t> outcome.</a:t>
          </a:r>
        </a:p>
        <a:p>
          <a:pPr marL="171450" lvl="1" indent="-171450" algn="l" defTabSz="800100">
            <a:lnSpc>
              <a:spcPct val="90000"/>
            </a:lnSpc>
            <a:spcBef>
              <a:spcPct val="0"/>
            </a:spcBef>
            <a:spcAft>
              <a:spcPct val="15000"/>
            </a:spcAft>
            <a:buChar char="•"/>
          </a:pPr>
          <a:r>
            <a:rPr lang="en-US" sz="1800" b="1" kern="1200" dirty="0"/>
            <a:t>Negative reinforcement</a:t>
          </a:r>
          <a:r>
            <a:rPr lang="en-US" sz="1800" kern="1200" dirty="0"/>
            <a:t> to </a:t>
          </a:r>
          <a:r>
            <a:rPr lang="en-US" sz="1800" i="1" kern="1200" dirty="0"/>
            <a:t>remove</a:t>
          </a:r>
          <a:r>
            <a:rPr lang="en-US" sz="1800" kern="1200" dirty="0"/>
            <a:t> an </a:t>
          </a:r>
          <a:r>
            <a:rPr lang="en-US" sz="1800" i="1" kern="1200" dirty="0"/>
            <a:t>undesirable</a:t>
          </a:r>
          <a:r>
            <a:rPr lang="en-US" sz="1800" kern="1200" dirty="0"/>
            <a:t> outcome.</a:t>
          </a:r>
        </a:p>
      </dsp:txBody>
      <dsp:txXfrm>
        <a:off x="2815235" y="0"/>
        <a:ext cx="6949468" cy="1503373"/>
      </dsp:txXfrm>
    </dsp:sp>
    <dsp:sp modelId="{C01A8178-FDD0-4F61-8F4D-D265082B6D6C}">
      <dsp:nvSpPr>
        <dsp:cNvPr id="0" name=""/>
        <dsp:cNvSpPr/>
      </dsp:nvSpPr>
      <dsp:spPr>
        <a:xfrm>
          <a:off x="1372458" y="1694540"/>
          <a:ext cx="1371598" cy="1371603"/>
        </a:xfrm>
        <a:prstGeom prst="downArrow">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85B379-88CF-4BE5-84B2-455FA8C1DC12}">
      <dsp:nvSpPr>
        <dsp:cNvPr id="0" name=""/>
        <dsp:cNvSpPr/>
      </dsp:nvSpPr>
      <dsp:spPr>
        <a:xfrm>
          <a:off x="3416585" y="1628655"/>
          <a:ext cx="6949468" cy="1503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0" rIns="142240" bIns="142240" numCol="1" spcCol="1270" anchor="ctr" anchorCtr="0">
          <a:noAutofit/>
        </a:bodyPr>
        <a:lstStyle/>
        <a:p>
          <a:pPr marL="0" lvl="0" indent="0" algn="l" defTabSz="889000">
            <a:lnSpc>
              <a:spcPct val="90000"/>
            </a:lnSpc>
            <a:spcBef>
              <a:spcPct val="0"/>
            </a:spcBef>
            <a:spcAft>
              <a:spcPct val="35000"/>
            </a:spcAft>
            <a:buNone/>
          </a:pPr>
          <a:r>
            <a:rPr lang="en-US" sz="2000" kern="1200" dirty="0"/>
            <a:t>To discourage undesirable behaviors, use:</a:t>
          </a:r>
        </a:p>
        <a:p>
          <a:pPr marL="171450" lvl="1" indent="-171450" algn="l" defTabSz="800100">
            <a:lnSpc>
              <a:spcPct val="90000"/>
            </a:lnSpc>
            <a:spcBef>
              <a:spcPct val="0"/>
            </a:spcBef>
            <a:spcAft>
              <a:spcPct val="15000"/>
            </a:spcAft>
            <a:buChar char="•"/>
          </a:pPr>
          <a:r>
            <a:rPr lang="en-US" sz="1800" b="1" kern="1200" dirty="0"/>
            <a:t>Positive punishment </a:t>
          </a:r>
          <a:r>
            <a:rPr lang="en-US" sz="1800" kern="1200" dirty="0"/>
            <a:t>to </a:t>
          </a:r>
          <a:r>
            <a:rPr lang="en-US" sz="1800" i="1" kern="1200" dirty="0"/>
            <a:t>add</a:t>
          </a:r>
          <a:r>
            <a:rPr lang="en-US" sz="1800" kern="1200" dirty="0"/>
            <a:t> an </a:t>
          </a:r>
          <a:r>
            <a:rPr lang="en-US" sz="1800" i="1" kern="1200" dirty="0"/>
            <a:t>undesirable</a:t>
          </a:r>
          <a:r>
            <a:rPr lang="en-US" sz="1800" kern="1200" dirty="0"/>
            <a:t> outcome.</a:t>
          </a:r>
        </a:p>
        <a:p>
          <a:pPr marL="171450" lvl="1" indent="-171450" algn="l" defTabSz="800100">
            <a:lnSpc>
              <a:spcPct val="90000"/>
            </a:lnSpc>
            <a:spcBef>
              <a:spcPct val="0"/>
            </a:spcBef>
            <a:spcAft>
              <a:spcPct val="15000"/>
            </a:spcAft>
            <a:buChar char="•"/>
          </a:pPr>
          <a:r>
            <a:rPr lang="en-US" sz="1800" b="1" kern="1200"/>
            <a:t>Negative punishment</a:t>
          </a:r>
          <a:r>
            <a:rPr lang="en-US" sz="1800" kern="1200"/>
            <a:t> to </a:t>
          </a:r>
          <a:r>
            <a:rPr lang="en-US" sz="1800" i="1" kern="1200"/>
            <a:t>remove</a:t>
          </a:r>
          <a:r>
            <a:rPr lang="en-US" sz="1800" kern="1200"/>
            <a:t> a </a:t>
          </a:r>
          <a:r>
            <a:rPr lang="en-US" sz="1800" i="1" kern="1200"/>
            <a:t>desirable</a:t>
          </a:r>
          <a:r>
            <a:rPr lang="en-US" sz="1800" kern="1200"/>
            <a:t> outcome.</a:t>
          </a:r>
          <a:endParaRPr lang="en-US" sz="1800" kern="1200" dirty="0"/>
        </a:p>
      </dsp:txBody>
      <dsp:txXfrm>
        <a:off x="3416585" y="1628655"/>
        <a:ext cx="6949468" cy="15033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419BC5-17A4-4A89-8CAA-E186E849CCB3}">
      <dsp:nvSpPr>
        <dsp:cNvPr id="0" name=""/>
        <dsp:cNvSpPr/>
      </dsp:nvSpPr>
      <dsp:spPr>
        <a:xfrm>
          <a:off x="37" y="24382"/>
          <a:ext cx="3589198" cy="950400"/>
        </a:xfrm>
        <a:prstGeom prst="rect">
          <a:avLst/>
        </a:prstGeom>
        <a:solidFill>
          <a:schemeClr val="dk2">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t>Learning Orientation</a:t>
          </a:r>
        </a:p>
      </dsp:txBody>
      <dsp:txXfrm>
        <a:off x="37" y="24382"/>
        <a:ext cx="3589198" cy="950400"/>
      </dsp:txXfrm>
    </dsp:sp>
    <dsp:sp modelId="{3F880BF8-11EB-4406-8AF4-BE5C5D9E5EF6}">
      <dsp:nvSpPr>
        <dsp:cNvPr id="0" name=""/>
        <dsp:cNvSpPr/>
      </dsp:nvSpPr>
      <dsp:spPr>
        <a:xfrm>
          <a:off x="37" y="974782"/>
          <a:ext cx="3589198" cy="1449360"/>
        </a:xfrm>
        <a:prstGeom prst="rect">
          <a:avLst/>
        </a:prstGeom>
        <a:solidFill>
          <a:schemeClr val="dk2">
            <a:alpha val="90000"/>
            <a:tint val="40000"/>
            <a:hueOff val="0"/>
            <a:satOff val="0"/>
            <a:lumOff val="0"/>
            <a:alphaOff val="0"/>
          </a:schemeClr>
        </a:solidFill>
        <a:ln w="15875"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t>Trainees focus on increasing their capabilities.</a:t>
          </a:r>
        </a:p>
        <a:p>
          <a:pPr marL="171450" lvl="1" indent="-171450" algn="l" defTabSz="800100">
            <a:lnSpc>
              <a:spcPct val="90000"/>
            </a:lnSpc>
            <a:spcBef>
              <a:spcPct val="0"/>
            </a:spcBef>
            <a:spcAft>
              <a:spcPct val="15000"/>
            </a:spcAft>
            <a:buChar char="•"/>
          </a:pPr>
          <a:r>
            <a:rPr lang="en-US" sz="1800" kern="1200" dirty="0"/>
            <a:t>They view mistakes as useful for learning.</a:t>
          </a:r>
        </a:p>
      </dsp:txBody>
      <dsp:txXfrm>
        <a:off x="37" y="974782"/>
        <a:ext cx="3589198" cy="1449360"/>
      </dsp:txXfrm>
    </dsp:sp>
    <dsp:sp modelId="{4351923A-AC95-4234-9542-0B346DDA2F97}">
      <dsp:nvSpPr>
        <dsp:cNvPr id="0" name=""/>
        <dsp:cNvSpPr/>
      </dsp:nvSpPr>
      <dsp:spPr>
        <a:xfrm>
          <a:off x="4091723" y="24382"/>
          <a:ext cx="3589198" cy="950400"/>
        </a:xfrm>
        <a:prstGeom prst="rect">
          <a:avLst/>
        </a:prstGeom>
        <a:solidFill>
          <a:schemeClr val="dk2">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t>Performance Orientation</a:t>
          </a:r>
        </a:p>
      </dsp:txBody>
      <dsp:txXfrm>
        <a:off x="4091723" y="24382"/>
        <a:ext cx="3589198" cy="950400"/>
      </dsp:txXfrm>
    </dsp:sp>
    <dsp:sp modelId="{5D996D9B-F085-4DC7-99A1-657D92D40B37}">
      <dsp:nvSpPr>
        <dsp:cNvPr id="0" name=""/>
        <dsp:cNvSpPr/>
      </dsp:nvSpPr>
      <dsp:spPr>
        <a:xfrm>
          <a:off x="4091723" y="974782"/>
          <a:ext cx="3589198" cy="1449360"/>
        </a:xfrm>
        <a:prstGeom prst="rect">
          <a:avLst/>
        </a:prstGeom>
        <a:solidFill>
          <a:schemeClr val="dk2">
            <a:alpha val="90000"/>
            <a:tint val="40000"/>
            <a:hueOff val="0"/>
            <a:satOff val="0"/>
            <a:lumOff val="0"/>
            <a:alphaOff val="0"/>
          </a:schemeClr>
        </a:solidFill>
        <a:ln w="15875"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t>Trainees focus on task performance and looking good in comparison to others.</a:t>
          </a:r>
        </a:p>
        <a:p>
          <a:pPr marL="171450" lvl="1" indent="-171450" algn="l" defTabSz="800100">
            <a:lnSpc>
              <a:spcPct val="90000"/>
            </a:lnSpc>
            <a:spcBef>
              <a:spcPct val="0"/>
            </a:spcBef>
            <a:spcAft>
              <a:spcPct val="15000"/>
            </a:spcAft>
            <a:buChar char="•"/>
          </a:pPr>
          <a:r>
            <a:rPr lang="en-US" sz="1800" kern="1200" dirty="0"/>
            <a:t>They view mistakes as foolish. </a:t>
          </a:r>
        </a:p>
      </dsp:txBody>
      <dsp:txXfrm>
        <a:off x="4091723" y="974782"/>
        <a:ext cx="3589198" cy="1449360"/>
      </dsp:txXfrm>
    </dsp:sp>
  </dsp:spTree>
</dsp:drawing>
</file>

<file path=ppt/diagrams/layout1.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D53F0A8-A4A3-42E2-B7A7-87F5BD78BF47}" type="datetimeFigureOut">
              <a:rPr lang="en-US" smtClean="0"/>
              <a:t>7/5/2021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3C8EADC-945F-4E53-92BA-2A9A67E45E6D}" type="slidenum">
              <a:rPr lang="en-US" smtClean="0"/>
              <a:t>‹#›</a:t>
            </a:fld>
            <a:endParaRPr lang="en-US"/>
          </a:p>
        </p:txBody>
      </p:sp>
    </p:spTree>
    <p:extLst>
      <p:ext uri="{BB962C8B-B14F-4D97-AF65-F5344CB8AC3E}">
        <p14:creationId xmlns:p14="http://schemas.microsoft.com/office/powerpoint/2010/main" val="2985458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spcBef>
                <a:spcPts val="0"/>
              </a:spcBef>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3C8EADC-945F-4E53-92BA-2A9A67E45E6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9970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2"/>
            <a:ext cx="5608320" cy="4822508"/>
          </a:xfrm>
        </p:spPr>
        <p:txBody>
          <a:bodyPr/>
          <a:lstStyle/>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63C8EADC-945F-4E53-92BA-2A9A67E45E6D}" type="slidenum">
              <a:rPr lang="en-US" smtClean="0"/>
              <a:t>2</a:t>
            </a:fld>
            <a:endParaRPr lang="en-US"/>
          </a:p>
        </p:txBody>
      </p:sp>
    </p:spTree>
    <p:extLst>
      <p:ext uri="{BB962C8B-B14F-4D97-AF65-F5344CB8AC3E}">
        <p14:creationId xmlns:p14="http://schemas.microsoft.com/office/powerpoint/2010/main" val="1435040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63C8EADC-945F-4E53-92BA-2A9A67E45E6D}" type="slidenum">
              <a:rPr lang="en-US" smtClean="0"/>
              <a:t>3</a:t>
            </a:fld>
            <a:endParaRPr lang="en-US"/>
          </a:p>
        </p:txBody>
      </p:sp>
    </p:spTree>
    <p:extLst>
      <p:ext uri="{BB962C8B-B14F-4D97-AF65-F5344CB8AC3E}">
        <p14:creationId xmlns:p14="http://schemas.microsoft.com/office/powerpoint/2010/main" val="3976504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C8EADC-945F-4E53-92BA-2A9A67E45E6D}" type="slidenum">
              <a:rPr lang="en-US" smtClean="0"/>
              <a:t>4</a:t>
            </a:fld>
            <a:endParaRPr lang="en-US"/>
          </a:p>
        </p:txBody>
      </p:sp>
    </p:spTree>
    <p:extLst>
      <p:ext uri="{BB962C8B-B14F-4D97-AF65-F5344CB8AC3E}">
        <p14:creationId xmlns:p14="http://schemas.microsoft.com/office/powerpoint/2010/main" val="3771915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63C8EADC-945F-4E53-92BA-2A9A67E45E6D}" type="slidenum">
              <a:rPr lang="en-US" smtClean="0"/>
              <a:t>5</a:t>
            </a:fld>
            <a:endParaRPr lang="en-US"/>
          </a:p>
        </p:txBody>
      </p:sp>
    </p:spTree>
    <p:extLst>
      <p:ext uri="{BB962C8B-B14F-4D97-AF65-F5344CB8AC3E}">
        <p14:creationId xmlns:p14="http://schemas.microsoft.com/office/powerpoint/2010/main" val="3651096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2"/>
            <a:ext cx="5608320" cy="4822508"/>
          </a:xfrm>
        </p:spPr>
        <p:txBody>
          <a:bodyPr/>
          <a:lstStyle/>
          <a:p>
            <a:endParaRPr lang="en-US" dirty="0"/>
          </a:p>
        </p:txBody>
      </p:sp>
      <p:sp>
        <p:nvSpPr>
          <p:cNvPr id="4" name="Slide Number Placeholder 3"/>
          <p:cNvSpPr>
            <a:spLocks noGrp="1"/>
          </p:cNvSpPr>
          <p:nvPr>
            <p:ph type="sldNum" sz="quarter" idx="5"/>
          </p:nvPr>
        </p:nvSpPr>
        <p:spPr/>
        <p:txBody>
          <a:bodyPr/>
          <a:lstStyle/>
          <a:p>
            <a:fld id="{63C8EADC-945F-4E53-92BA-2A9A67E45E6D}" type="slidenum">
              <a:rPr lang="en-US" smtClean="0"/>
              <a:t>6</a:t>
            </a:fld>
            <a:endParaRPr lang="en-US"/>
          </a:p>
        </p:txBody>
      </p:sp>
    </p:spTree>
    <p:extLst>
      <p:ext uri="{BB962C8B-B14F-4D97-AF65-F5344CB8AC3E}">
        <p14:creationId xmlns:p14="http://schemas.microsoft.com/office/powerpoint/2010/main" val="433957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63C8EADC-945F-4E53-92BA-2A9A67E45E6D}" type="slidenum">
              <a:rPr lang="en-US" smtClean="0"/>
              <a:t>7</a:t>
            </a:fld>
            <a:endParaRPr lang="en-US"/>
          </a:p>
        </p:txBody>
      </p:sp>
    </p:spTree>
    <p:extLst>
      <p:ext uri="{BB962C8B-B14F-4D97-AF65-F5344CB8AC3E}">
        <p14:creationId xmlns:p14="http://schemas.microsoft.com/office/powerpoint/2010/main" val="2604204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7/5/2021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7/5/2021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7/5/2021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7/5/2021</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7/5/2021</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7/5/2021</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7/5/2021</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7/5/2021</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CC441-36BA-6640-B20C-2D777F228624}"/>
              </a:ext>
            </a:extLst>
          </p:cNvPr>
          <p:cNvSpPr>
            <a:spLocks noGrp="1"/>
          </p:cNvSpPr>
          <p:nvPr>
            <p:ph type="ctrTitle"/>
          </p:nvPr>
        </p:nvSpPr>
        <p:spPr/>
        <p:txBody>
          <a:bodyPr/>
          <a:lstStyle/>
          <a:p>
            <a:r>
              <a:rPr lang="en-US" dirty="0"/>
              <a:t>Implications of Learning Theories</a:t>
            </a:r>
          </a:p>
        </p:txBody>
      </p:sp>
      <p:sp>
        <p:nvSpPr>
          <p:cNvPr id="3" name="Subtitle 2">
            <a:extLst>
              <a:ext uri="{FF2B5EF4-FFF2-40B4-BE49-F238E27FC236}">
                <a16:creationId xmlns:a16="http://schemas.microsoft.com/office/drawing/2014/main" id="{D723D6BE-FBE0-974F-BB05-2DCB9320D47B}"/>
              </a:ext>
            </a:extLst>
          </p:cNvPr>
          <p:cNvSpPr>
            <a:spLocks noGrp="1"/>
          </p:cNvSpPr>
          <p:nvPr>
            <p:ph type="subTitle" idx="1"/>
          </p:nvPr>
        </p:nvSpPr>
        <p:spPr/>
        <p:txBody>
          <a:bodyPr>
            <a:normAutofit fontScale="92500" lnSpcReduction="20000"/>
          </a:bodyPr>
          <a:lstStyle/>
          <a:p>
            <a:endParaRPr lang="en-US" dirty="0"/>
          </a:p>
          <a:p>
            <a:endParaRPr lang="en-US" sz="3200" dirty="0"/>
          </a:p>
          <a:p>
            <a:r>
              <a:rPr lang="en-US" sz="3200" dirty="0"/>
              <a:t>Part 1</a:t>
            </a:r>
          </a:p>
        </p:txBody>
      </p:sp>
    </p:spTree>
    <p:extLst>
      <p:ext uri="{BB962C8B-B14F-4D97-AF65-F5344CB8AC3E}">
        <p14:creationId xmlns:p14="http://schemas.microsoft.com/office/powerpoint/2010/main" val="2447302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DB4298B-514D-4087-BFCF-5E0B7C9A9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04250D78-05C1-41CC-8744-FF361296252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488B658F-163C-450C-B32C-2385E374B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id="{5AE85F6C-45F9-4F00-8AA8-52BD51059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4B0E90C3-F098-46CE-B1D9-44EDE9C6E3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FFF59D4E-9109-4D0A-8064-9C534CCFB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94B8AAA4-1840-48B9-A1E7-8CE75F8732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5A87B14D-183F-429F-849A-A6DC957B0B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1C261938-CF78-4843-9295-A20FD1591D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70557A9F-9800-4BDA-8EA5-312FBB056F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55443555-50A7-490F-A7BD-C3761876BE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0E25D709-0236-44C4-9AD0-23C27FFB6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2D3488E-C376-4058-9B14-3E67ECCF4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29C0577D-AE94-4E3E-AFE9-87D6F505C6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628A3D14-A3AE-415B-81C0-10DABBD63C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07722035-1059-41F4-801E-F6C3F43831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98275878-64ED-413C-B1B9-654EE17C5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6BE90BD7-1A14-43A3-8CD4-8D181EE630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609B6EC-0BA4-4C45-B9CA-311B34B83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BA3962A2-D76B-4346-9535-356648073A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28CBAD67-783A-4EFF-852A-40CD9D58C3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780BC275-9329-40AA-849F-7B258245E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55DA4B63-E5E4-49C5-BC03-E5A312146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le 1">
            <a:extLst>
              <a:ext uri="{FF2B5EF4-FFF2-40B4-BE49-F238E27FC236}">
                <a16:creationId xmlns:a16="http://schemas.microsoft.com/office/drawing/2014/main" id="{C2541EF2-4295-4548-ACCE-FF7ADC82651F}"/>
              </a:ext>
            </a:extLst>
          </p:cNvPr>
          <p:cNvSpPr>
            <a:spLocks noGrp="1"/>
          </p:cNvSpPr>
          <p:nvPr>
            <p:ph type="title"/>
          </p:nvPr>
        </p:nvSpPr>
        <p:spPr>
          <a:xfrm>
            <a:off x="792480" y="630936"/>
            <a:ext cx="10607040" cy="1353310"/>
          </a:xfrm>
        </p:spPr>
        <p:txBody>
          <a:bodyPr anchor="b">
            <a:normAutofit/>
          </a:bodyPr>
          <a:lstStyle/>
          <a:p>
            <a:r>
              <a:rPr lang="en-US" dirty="0">
                <a:solidFill>
                  <a:schemeClr val="tx1"/>
                </a:solidFill>
              </a:rPr>
              <a:t>Reinforcement Theory</a:t>
            </a:r>
          </a:p>
        </p:txBody>
      </p:sp>
      <p:sp>
        <p:nvSpPr>
          <p:cNvPr id="3" name="Content Placeholder 2">
            <a:extLst>
              <a:ext uri="{FF2B5EF4-FFF2-40B4-BE49-F238E27FC236}">
                <a16:creationId xmlns:a16="http://schemas.microsoft.com/office/drawing/2014/main" id="{CC065918-4A1E-AA47-8FD8-5B029960C44C}"/>
              </a:ext>
            </a:extLst>
          </p:cNvPr>
          <p:cNvSpPr>
            <a:spLocks noGrp="1"/>
          </p:cNvSpPr>
          <p:nvPr>
            <p:ph idx="1"/>
          </p:nvPr>
        </p:nvSpPr>
        <p:spPr>
          <a:xfrm>
            <a:off x="792480" y="2161348"/>
            <a:ext cx="10607040" cy="3890460"/>
          </a:xfrm>
        </p:spPr>
        <p:txBody>
          <a:bodyPr anchor="ctr">
            <a:normAutofit/>
          </a:bodyPr>
          <a:lstStyle/>
          <a:p>
            <a:r>
              <a:rPr lang="en-US" sz="2000" dirty="0"/>
              <a:t>This theory says that the consequences of behavior influence whether it is repeated. </a:t>
            </a:r>
          </a:p>
          <a:p>
            <a:r>
              <a:rPr lang="en-US" sz="2000" dirty="0"/>
              <a:t>Trainers should identify trainees’ preferred rewards and link them to learning.</a:t>
            </a:r>
          </a:p>
          <a:p>
            <a:endParaRPr lang="en-US" sz="2000" dirty="0"/>
          </a:p>
          <a:p>
            <a:endParaRPr lang="en-US" sz="2000" dirty="0"/>
          </a:p>
          <a:p>
            <a:endParaRPr lang="en-US" sz="2000" dirty="0"/>
          </a:p>
          <a:p>
            <a:endParaRPr lang="en-US" sz="2000" dirty="0"/>
          </a:p>
          <a:p>
            <a:endParaRPr lang="en-US" sz="2000" dirty="0"/>
          </a:p>
          <a:p>
            <a:endParaRPr lang="en-US" sz="2000" dirty="0"/>
          </a:p>
        </p:txBody>
      </p:sp>
      <p:graphicFrame>
        <p:nvGraphicFramePr>
          <p:cNvPr id="4" name="Diagram 3" descr="A graphic that defines two ways to encourage desirable behaviors and two ways to discourage undesirable behaviors. To encourage desirable behaviors, use: Positive reinforcement to add a desirable outcome. Negative reinforcement to remove an undesirable outcome. To discourage undesirable behaviors, use: Positive punishment to add an undesirable outcome. Negative punishment to remove a desirable outcome.">
            <a:extLst>
              <a:ext uri="{FF2B5EF4-FFF2-40B4-BE49-F238E27FC236}">
                <a16:creationId xmlns:a16="http://schemas.microsoft.com/office/drawing/2014/main" id="{5CFB21B4-554C-4D9D-8BA7-7B14CF7C8000}"/>
              </a:ext>
            </a:extLst>
          </p:cNvPr>
          <p:cNvGraphicFramePr/>
          <p:nvPr>
            <p:extLst>
              <p:ext uri="{D42A27DB-BD31-4B8C-83A1-F6EECF244321}">
                <p14:modId xmlns:p14="http://schemas.microsoft.com/office/powerpoint/2010/main" val="473707976"/>
              </p:ext>
            </p:extLst>
          </p:nvPr>
        </p:nvGraphicFramePr>
        <p:xfrm>
          <a:off x="805332" y="3460011"/>
          <a:ext cx="11226798" cy="31320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11299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3BAF07C-C39E-42EB-BB22-8D46691D97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3061"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D8E9CF54-0466-4261-9E62-0249E60E18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11" name="Freeform 5">
              <a:extLst>
                <a:ext uri="{FF2B5EF4-FFF2-40B4-BE49-F238E27FC236}">
                  <a16:creationId xmlns:a16="http://schemas.microsoft.com/office/drawing/2014/main" id="{33E32106-E8B1-4F76-9EE6-58537738A3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C32C2C46-A045-44FB-8A74-5EBD650C27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6A76F79C-6683-4940-BCF7-4BCCCEE406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FF4675A3-6D07-4B1F-9BFC-AEBEA1AD06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765E127A-B6B7-4B1D-B7BD-6C8C969D29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3BCA9D9E-C72C-4751-BFA9-10B85CACE3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080C708C-69BF-441B-AB75-C98160ED06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3E79964E-F8F1-4763-8892-7BC3DAE306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FE09592A-FCC9-4AE5-BA0B-730C6F3BBE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96448994-820C-4BC1-ABF3-4579C6F99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9BB0D192-565A-42B9-B292-CC032D71A6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1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6D1CA09C-5F40-4E92-A7E9-D1FCEE5128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1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379F5AA5-2E14-4880-A5A6-07AEF2AD8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EF14BD32-D239-4DA3-98B3-7752073657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CF07B250-E5E4-4624-9BD7-8D513A67B7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BCC5D120-7C8C-4290-865C-4EE6E4F245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C24688C6-CAE5-4EF2-B2BA-A138DA0A24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6BD31099-7C13-4901-A04F-632B1CD84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79F5FF7-82B2-4033-8FBE-63170C9378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1" name="Freeform: Shape 30">
            <a:extLst>
              <a:ext uri="{FF2B5EF4-FFF2-40B4-BE49-F238E27FC236}">
                <a16:creationId xmlns:a16="http://schemas.microsoft.com/office/drawing/2014/main" id="{B3D296CC-CA82-4C71-A176-6A9FECDB82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075000"/>
          </a:xfrm>
          <a:custGeom>
            <a:avLst/>
            <a:gdLst>
              <a:gd name="connsiteX0" fmla="*/ 0 w 12192000"/>
              <a:gd name="connsiteY0" fmla="*/ 0 h 2075000"/>
              <a:gd name="connsiteX1" fmla="*/ 12192000 w 12192000"/>
              <a:gd name="connsiteY1" fmla="*/ 0 h 2075000"/>
              <a:gd name="connsiteX2" fmla="*/ 12192000 w 12192000"/>
              <a:gd name="connsiteY2" fmla="*/ 558112 h 2075000"/>
              <a:gd name="connsiteX3" fmla="*/ 12192000 w 12192000"/>
              <a:gd name="connsiteY3" fmla="*/ 750237 h 2075000"/>
              <a:gd name="connsiteX4" fmla="*/ 12192000 w 12192000"/>
              <a:gd name="connsiteY4" fmla="*/ 1726055 h 2075000"/>
              <a:gd name="connsiteX5" fmla="*/ 12113803 w 12192000"/>
              <a:gd name="connsiteY5" fmla="*/ 1734338 h 2075000"/>
              <a:gd name="connsiteX6" fmla="*/ 6753597 w 12192000"/>
              <a:gd name="connsiteY6" fmla="*/ 2057895 h 2075000"/>
              <a:gd name="connsiteX7" fmla="*/ 400746 w 12192000"/>
              <a:gd name="connsiteY7" fmla="*/ 1886552 h 2075000"/>
              <a:gd name="connsiteX8" fmla="*/ 0 w 12192000"/>
              <a:gd name="connsiteY8" fmla="*/ 1849576 h 2075000"/>
              <a:gd name="connsiteX9" fmla="*/ 0 w 12192000"/>
              <a:gd name="connsiteY9" fmla="*/ 750237 h 2075000"/>
              <a:gd name="connsiteX10" fmla="*/ 0 w 12192000"/>
              <a:gd name="connsiteY10" fmla="*/ 558112 h 207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0" h="2075000">
                <a:moveTo>
                  <a:pt x="0" y="0"/>
                </a:moveTo>
                <a:lnTo>
                  <a:pt x="12192000" y="0"/>
                </a:lnTo>
                <a:lnTo>
                  <a:pt x="12192000" y="558112"/>
                </a:lnTo>
                <a:lnTo>
                  <a:pt x="12192000" y="750237"/>
                </a:lnTo>
                <a:lnTo>
                  <a:pt x="12192000" y="1726055"/>
                </a:lnTo>
                <a:lnTo>
                  <a:pt x="12113803" y="1734338"/>
                </a:lnTo>
                <a:cubicBezTo>
                  <a:pt x="10139508" y="1932287"/>
                  <a:pt x="8237152" y="2025290"/>
                  <a:pt x="6753597" y="2057895"/>
                </a:cubicBezTo>
                <a:cubicBezTo>
                  <a:pt x="4940362" y="2097744"/>
                  <a:pt x="2657278" y="2078414"/>
                  <a:pt x="400746" y="1886552"/>
                </a:cubicBezTo>
                <a:lnTo>
                  <a:pt x="0" y="1849576"/>
                </a:lnTo>
                <a:lnTo>
                  <a:pt x="0" y="750237"/>
                </a:lnTo>
                <a:lnTo>
                  <a:pt x="0" y="558112"/>
                </a:lnTo>
                <a:close/>
              </a:path>
            </a:pathLst>
          </a:custGeom>
          <a:solidFill>
            <a:schemeClr val="tx1"/>
          </a:solidFill>
          <a:ln w="44450">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B0EB970-B080-4647-9D91-D774DDF68743}"/>
              </a:ext>
            </a:extLst>
          </p:cNvPr>
          <p:cNvSpPr>
            <a:spLocks noGrp="1"/>
          </p:cNvSpPr>
          <p:nvPr>
            <p:ph type="title"/>
          </p:nvPr>
        </p:nvSpPr>
        <p:spPr>
          <a:xfrm>
            <a:off x="807720" y="762608"/>
            <a:ext cx="10481519" cy="1003932"/>
          </a:xfrm>
        </p:spPr>
        <p:txBody>
          <a:bodyPr anchor="ctr">
            <a:normAutofit/>
          </a:bodyPr>
          <a:lstStyle/>
          <a:p>
            <a:r>
              <a:rPr lang="en-US" dirty="0">
                <a:solidFill>
                  <a:schemeClr val="accent1"/>
                </a:solidFill>
              </a:rPr>
              <a:t>Social Learning Theory</a:t>
            </a:r>
          </a:p>
        </p:txBody>
      </p:sp>
      <p:sp>
        <p:nvSpPr>
          <p:cNvPr id="3" name="Content Placeholder 2">
            <a:extLst>
              <a:ext uri="{FF2B5EF4-FFF2-40B4-BE49-F238E27FC236}">
                <a16:creationId xmlns:a16="http://schemas.microsoft.com/office/drawing/2014/main" id="{8A89A58F-4D2C-C747-91C5-B3376B635495}"/>
              </a:ext>
            </a:extLst>
          </p:cNvPr>
          <p:cNvSpPr>
            <a:spLocks noGrp="1"/>
          </p:cNvSpPr>
          <p:nvPr>
            <p:ph idx="1"/>
          </p:nvPr>
        </p:nvSpPr>
        <p:spPr>
          <a:xfrm>
            <a:off x="792480" y="2635976"/>
            <a:ext cx="10607040" cy="3542776"/>
          </a:xfrm>
        </p:spPr>
        <p:txBody>
          <a:bodyPr>
            <a:normAutofit/>
          </a:bodyPr>
          <a:lstStyle/>
          <a:p>
            <a:r>
              <a:rPr lang="en-US" sz="2000" dirty="0"/>
              <a:t>This theory suggests we learn by:</a:t>
            </a:r>
          </a:p>
          <a:p>
            <a:pPr lvl="1"/>
            <a:r>
              <a:rPr lang="en-US" sz="1800" dirty="0"/>
              <a:t>Observing others’ behaviors and paying </a:t>
            </a:r>
            <a:r>
              <a:rPr lang="en-US" sz="1800" u="sng" dirty="0"/>
              <a:t>attention</a:t>
            </a:r>
            <a:r>
              <a:rPr lang="en-US" sz="1800" dirty="0"/>
              <a:t> to the most important aspects,</a:t>
            </a:r>
          </a:p>
          <a:p>
            <a:pPr lvl="1"/>
            <a:r>
              <a:rPr lang="en-US" sz="1800" dirty="0"/>
              <a:t>Encoding and </a:t>
            </a:r>
            <a:r>
              <a:rPr lang="en-US" sz="1800" u="sng" dirty="0"/>
              <a:t>retaining</a:t>
            </a:r>
            <a:r>
              <a:rPr lang="en-US" sz="1800" dirty="0"/>
              <a:t> the behavior in memory,</a:t>
            </a:r>
          </a:p>
          <a:p>
            <a:pPr lvl="1"/>
            <a:r>
              <a:rPr lang="en-US" sz="1800" u="sng" dirty="0"/>
              <a:t>Reproducing</a:t>
            </a:r>
            <a:r>
              <a:rPr lang="en-US" sz="1800" dirty="0"/>
              <a:t> the behavior, and </a:t>
            </a:r>
          </a:p>
          <a:p>
            <a:pPr lvl="1"/>
            <a:r>
              <a:rPr lang="en-US" sz="1800" dirty="0"/>
              <a:t>Receiving positive reinforcement for the behavior (</a:t>
            </a:r>
            <a:r>
              <a:rPr lang="en-US" sz="1800" u="sng" dirty="0"/>
              <a:t>motivational processes</a:t>
            </a:r>
            <a:r>
              <a:rPr lang="en-US" sz="1800" dirty="0"/>
              <a:t>).</a:t>
            </a:r>
          </a:p>
        </p:txBody>
      </p:sp>
    </p:spTree>
    <p:extLst>
      <p:ext uri="{BB962C8B-B14F-4D97-AF65-F5344CB8AC3E}">
        <p14:creationId xmlns:p14="http://schemas.microsoft.com/office/powerpoint/2010/main" val="1497425640"/>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3BAF07C-C39E-42EB-BB22-8D46691D97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3061"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D8E9CF54-0466-4261-9E62-0249E60E18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11" name="Freeform 5">
              <a:extLst>
                <a:ext uri="{FF2B5EF4-FFF2-40B4-BE49-F238E27FC236}">
                  <a16:creationId xmlns:a16="http://schemas.microsoft.com/office/drawing/2014/main" id="{33E32106-E8B1-4F76-9EE6-58537738A3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C32C2C46-A045-44FB-8A74-5EBD650C27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6A76F79C-6683-4940-BCF7-4BCCCEE406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FF4675A3-6D07-4B1F-9BFC-AEBEA1AD06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765E127A-B6B7-4B1D-B7BD-6C8C969D29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3BCA9D9E-C72C-4751-BFA9-10B85CACE3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080C708C-69BF-441B-AB75-C98160ED06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3E79964E-F8F1-4763-8892-7BC3DAE306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FE09592A-FCC9-4AE5-BA0B-730C6F3BBE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96448994-820C-4BC1-ABF3-4579C6F99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9BB0D192-565A-42B9-B292-CC032D71A6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1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6D1CA09C-5F40-4E92-A7E9-D1FCEE5128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1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379F5AA5-2E14-4880-A5A6-07AEF2AD8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EF14BD32-D239-4DA3-98B3-7752073657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CF07B250-E5E4-4624-9BD7-8D513A67B7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BCC5D120-7C8C-4290-865C-4EE6E4F245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C24688C6-CAE5-4EF2-B2BA-A138DA0A24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6BD31099-7C13-4901-A04F-632B1CD84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79F5FF7-82B2-4033-8FBE-63170C9378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1" name="Freeform: Shape 30">
            <a:extLst>
              <a:ext uri="{FF2B5EF4-FFF2-40B4-BE49-F238E27FC236}">
                <a16:creationId xmlns:a16="http://schemas.microsoft.com/office/drawing/2014/main" id="{B3D296CC-CA82-4C71-A176-6A9FECDB82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075000"/>
          </a:xfrm>
          <a:custGeom>
            <a:avLst/>
            <a:gdLst>
              <a:gd name="connsiteX0" fmla="*/ 0 w 12192000"/>
              <a:gd name="connsiteY0" fmla="*/ 0 h 2075000"/>
              <a:gd name="connsiteX1" fmla="*/ 12192000 w 12192000"/>
              <a:gd name="connsiteY1" fmla="*/ 0 h 2075000"/>
              <a:gd name="connsiteX2" fmla="*/ 12192000 w 12192000"/>
              <a:gd name="connsiteY2" fmla="*/ 558112 h 2075000"/>
              <a:gd name="connsiteX3" fmla="*/ 12192000 w 12192000"/>
              <a:gd name="connsiteY3" fmla="*/ 750237 h 2075000"/>
              <a:gd name="connsiteX4" fmla="*/ 12192000 w 12192000"/>
              <a:gd name="connsiteY4" fmla="*/ 1726055 h 2075000"/>
              <a:gd name="connsiteX5" fmla="*/ 12113803 w 12192000"/>
              <a:gd name="connsiteY5" fmla="*/ 1734338 h 2075000"/>
              <a:gd name="connsiteX6" fmla="*/ 6753597 w 12192000"/>
              <a:gd name="connsiteY6" fmla="*/ 2057895 h 2075000"/>
              <a:gd name="connsiteX7" fmla="*/ 400746 w 12192000"/>
              <a:gd name="connsiteY7" fmla="*/ 1886552 h 2075000"/>
              <a:gd name="connsiteX8" fmla="*/ 0 w 12192000"/>
              <a:gd name="connsiteY8" fmla="*/ 1849576 h 2075000"/>
              <a:gd name="connsiteX9" fmla="*/ 0 w 12192000"/>
              <a:gd name="connsiteY9" fmla="*/ 750237 h 2075000"/>
              <a:gd name="connsiteX10" fmla="*/ 0 w 12192000"/>
              <a:gd name="connsiteY10" fmla="*/ 558112 h 207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0" h="2075000">
                <a:moveTo>
                  <a:pt x="0" y="0"/>
                </a:moveTo>
                <a:lnTo>
                  <a:pt x="12192000" y="0"/>
                </a:lnTo>
                <a:lnTo>
                  <a:pt x="12192000" y="558112"/>
                </a:lnTo>
                <a:lnTo>
                  <a:pt x="12192000" y="750237"/>
                </a:lnTo>
                <a:lnTo>
                  <a:pt x="12192000" y="1726055"/>
                </a:lnTo>
                <a:lnTo>
                  <a:pt x="12113803" y="1734338"/>
                </a:lnTo>
                <a:cubicBezTo>
                  <a:pt x="10139508" y="1932287"/>
                  <a:pt x="8237152" y="2025290"/>
                  <a:pt x="6753597" y="2057895"/>
                </a:cubicBezTo>
                <a:cubicBezTo>
                  <a:pt x="4940362" y="2097744"/>
                  <a:pt x="2657278" y="2078414"/>
                  <a:pt x="400746" y="1886552"/>
                </a:cubicBezTo>
                <a:lnTo>
                  <a:pt x="0" y="1849576"/>
                </a:lnTo>
                <a:lnTo>
                  <a:pt x="0" y="750237"/>
                </a:lnTo>
                <a:lnTo>
                  <a:pt x="0" y="558112"/>
                </a:lnTo>
                <a:close/>
              </a:path>
            </a:pathLst>
          </a:custGeom>
          <a:solidFill>
            <a:schemeClr val="tx1"/>
          </a:solidFill>
          <a:ln w="44450">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0E48F7C-15AB-044F-9B34-3196216F8EE1}"/>
              </a:ext>
            </a:extLst>
          </p:cNvPr>
          <p:cNvSpPr>
            <a:spLocks noGrp="1"/>
          </p:cNvSpPr>
          <p:nvPr>
            <p:ph type="title"/>
          </p:nvPr>
        </p:nvSpPr>
        <p:spPr>
          <a:xfrm>
            <a:off x="807720" y="762608"/>
            <a:ext cx="10481519" cy="1003932"/>
          </a:xfrm>
        </p:spPr>
        <p:txBody>
          <a:bodyPr anchor="ctr">
            <a:normAutofit/>
          </a:bodyPr>
          <a:lstStyle/>
          <a:p>
            <a:r>
              <a:rPr lang="en-US" dirty="0">
                <a:solidFill>
                  <a:schemeClr val="accent1"/>
                </a:solidFill>
              </a:rPr>
              <a:t>Social Learning Theory</a:t>
            </a:r>
          </a:p>
        </p:txBody>
      </p:sp>
      <p:sp>
        <p:nvSpPr>
          <p:cNvPr id="3" name="Content Placeholder 2">
            <a:extLst>
              <a:ext uri="{FF2B5EF4-FFF2-40B4-BE49-F238E27FC236}">
                <a16:creationId xmlns:a16="http://schemas.microsoft.com/office/drawing/2014/main" id="{6D105D5A-E8DE-1240-98D4-04C8DED919B9}"/>
              </a:ext>
            </a:extLst>
          </p:cNvPr>
          <p:cNvSpPr>
            <a:spLocks noGrp="1"/>
          </p:cNvSpPr>
          <p:nvPr>
            <p:ph idx="1"/>
          </p:nvPr>
        </p:nvSpPr>
        <p:spPr>
          <a:xfrm>
            <a:off x="792480" y="2635976"/>
            <a:ext cx="10607040" cy="3542776"/>
          </a:xfrm>
        </p:spPr>
        <p:txBody>
          <a:bodyPr>
            <a:normAutofit/>
          </a:bodyPr>
          <a:lstStyle/>
          <a:p>
            <a:r>
              <a:rPr lang="en-US" sz="2000" dirty="0"/>
              <a:t>Trainees’ </a:t>
            </a:r>
            <a:r>
              <a:rPr lang="en-US" sz="2000" b="1" dirty="0"/>
              <a:t>self-efficacy</a:t>
            </a:r>
            <a:r>
              <a:rPr lang="en-US" sz="2000" dirty="0"/>
              <a:t> can be increased through:</a:t>
            </a:r>
          </a:p>
          <a:p>
            <a:pPr lvl="1"/>
            <a:r>
              <a:rPr lang="en-US" sz="1800" u="sng" dirty="0"/>
              <a:t>Verbal persuasion</a:t>
            </a:r>
            <a:r>
              <a:rPr lang="en-US" sz="1800" dirty="0"/>
              <a:t>, offering words of encouragement.</a:t>
            </a:r>
          </a:p>
          <a:p>
            <a:pPr lvl="1"/>
            <a:r>
              <a:rPr lang="en-US" sz="1800" u="sng" dirty="0"/>
              <a:t>Logical verification</a:t>
            </a:r>
            <a:r>
              <a:rPr lang="en-US" sz="1800" dirty="0"/>
              <a:t>, linking a new task to a task already mastered.</a:t>
            </a:r>
          </a:p>
          <a:p>
            <a:pPr lvl="1"/>
            <a:r>
              <a:rPr lang="en-US" sz="1800" u="sng" dirty="0"/>
              <a:t>Modeling</a:t>
            </a:r>
            <a:r>
              <a:rPr lang="en-US" sz="1800" dirty="0"/>
              <a:t>, showing trainees how to successfully perform a task.</a:t>
            </a:r>
          </a:p>
          <a:p>
            <a:pPr lvl="1"/>
            <a:r>
              <a:rPr lang="en-US" sz="1800" u="sng" dirty="0"/>
              <a:t>Past accomplishment</a:t>
            </a:r>
            <a:r>
              <a:rPr lang="en-US" sz="1800" dirty="0"/>
              <a:t>, letting trainees build a history of successful accomplishments.</a:t>
            </a:r>
          </a:p>
        </p:txBody>
      </p:sp>
    </p:spTree>
    <p:extLst>
      <p:ext uri="{BB962C8B-B14F-4D97-AF65-F5344CB8AC3E}">
        <p14:creationId xmlns:p14="http://schemas.microsoft.com/office/powerpoint/2010/main" val="3268705312"/>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9D60B5-70A9-7040-B0C3-2568F2DA6A9F}"/>
              </a:ext>
            </a:extLst>
          </p:cNvPr>
          <p:cNvSpPr>
            <a:spLocks noGrp="1"/>
          </p:cNvSpPr>
          <p:nvPr>
            <p:ph type="title"/>
          </p:nvPr>
        </p:nvSpPr>
        <p:spPr>
          <a:xfrm>
            <a:off x="2880485" y="841375"/>
            <a:ext cx="8229600" cy="1230570"/>
          </a:xfrm>
        </p:spPr>
        <p:txBody>
          <a:bodyPr anchor="t">
            <a:normAutofit/>
          </a:bodyPr>
          <a:lstStyle/>
          <a:p>
            <a:r>
              <a:rPr lang="en-US" dirty="0">
                <a:solidFill>
                  <a:schemeClr val="accent1"/>
                </a:solidFill>
              </a:rPr>
              <a:t>Goal-Setting Theories</a:t>
            </a:r>
          </a:p>
        </p:txBody>
      </p:sp>
      <p:sp>
        <p:nvSpPr>
          <p:cNvPr id="35" name="Isosceles Triangle 34">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A0684F43-7FB2-9F42-B513-DB21F09A5886}"/>
              </a:ext>
            </a:extLst>
          </p:cNvPr>
          <p:cNvSpPr>
            <a:spLocks noGrp="1"/>
          </p:cNvSpPr>
          <p:nvPr>
            <p:ph idx="1"/>
          </p:nvPr>
        </p:nvSpPr>
        <p:spPr>
          <a:xfrm>
            <a:off x="2880487" y="2249046"/>
            <a:ext cx="8229600" cy="3802762"/>
          </a:xfrm>
        </p:spPr>
        <p:txBody>
          <a:bodyPr anchor="t">
            <a:normAutofit/>
          </a:bodyPr>
          <a:lstStyle/>
          <a:p>
            <a:r>
              <a:rPr lang="en-US" sz="2000" dirty="0"/>
              <a:t>This collection of theories suggest that our goals and intentions influence our behavior by:</a:t>
            </a:r>
          </a:p>
          <a:p>
            <a:pPr lvl="1"/>
            <a:r>
              <a:rPr lang="en-US" sz="1800" dirty="0"/>
              <a:t>Directing energy and attention, </a:t>
            </a:r>
          </a:p>
          <a:p>
            <a:pPr lvl="1"/>
            <a:r>
              <a:rPr lang="en-US" sz="1800" dirty="0"/>
              <a:t>Sustaining effort over time, and </a:t>
            </a:r>
          </a:p>
          <a:p>
            <a:pPr lvl="1"/>
            <a:r>
              <a:rPr lang="en-US" sz="1800" dirty="0"/>
              <a:t>Motivating the development of strategies for goal attainment. </a:t>
            </a:r>
          </a:p>
          <a:p>
            <a:r>
              <a:rPr lang="en-US" sz="2000" dirty="0"/>
              <a:t>Trainers should help trainees set SMART, challenging goals.</a:t>
            </a:r>
          </a:p>
        </p:txBody>
      </p:sp>
    </p:spTree>
    <p:extLst>
      <p:ext uri="{BB962C8B-B14F-4D97-AF65-F5344CB8AC3E}">
        <p14:creationId xmlns:p14="http://schemas.microsoft.com/office/powerpoint/2010/main" val="1382894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9D60B5-70A9-7040-B0C3-2568F2DA6A9F}"/>
              </a:ext>
            </a:extLst>
          </p:cNvPr>
          <p:cNvSpPr>
            <a:spLocks noGrp="1"/>
          </p:cNvSpPr>
          <p:nvPr>
            <p:ph type="title"/>
          </p:nvPr>
        </p:nvSpPr>
        <p:spPr>
          <a:xfrm>
            <a:off x="2880485" y="841375"/>
            <a:ext cx="8229600" cy="1230570"/>
          </a:xfrm>
        </p:spPr>
        <p:txBody>
          <a:bodyPr anchor="t">
            <a:normAutofit/>
          </a:bodyPr>
          <a:lstStyle/>
          <a:p>
            <a:r>
              <a:rPr lang="en-US" dirty="0">
                <a:solidFill>
                  <a:schemeClr val="accent1"/>
                </a:solidFill>
              </a:rPr>
              <a:t>Goal-Setting Theories</a:t>
            </a:r>
          </a:p>
        </p:txBody>
      </p:sp>
      <p:sp>
        <p:nvSpPr>
          <p:cNvPr id="35" name="Isosceles Triangle 34">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A0684F43-7FB2-9F42-B513-DB21F09A5886}"/>
              </a:ext>
            </a:extLst>
          </p:cNvPr>
          <p:cNvSpPr>
            <a:spLocks noGrp="1"/>
          </p:cNvSpPr>
          <p:nvPr>
            <p:ph idx="1"/>
          </p:nvPr>
        </p:nvSpPr>
        <p:spPr>
          <a:xfrm>
            <a:off x="2880487" y="2249046"/>
            <a:ext cx="8229600" cy="3802762"/>
          </a:xfrm>
        </p:spPr>
        <p:txBody>
          <a:bodyPr anchor="t">
            <a:normAutofit/>
          </a:bodyPr>
          <a:lstStyle/>
          <a:p>
            <a:r>
              <a:rPr lang="en-US" sz="2000" b="1" dirty="0"/>
              <a:t>Goal orientation </a:t>
            </a:r>
            <a:r>
              <a:rPr lang="en-US" sz="2000" dirty="0"/>
              <a:t>refers to the type of goals that trainees set in a learning situation and how they approach them. </a:t>
            </a:r>
          </a:p>
        </p:txBody>
      </p:sp>
      <p:graphicFrame>
        <p:nvGraphicFramePr>
          <p:cNvPr id="4" name="Diagram 3" descr="A graphic that defines Learning Orientation as the degree to which trainees focus on increasing their capabilities related to the task and Performance Orientation as the degree to which trainees focus on task performance and looking good in comparison to others.">
            <a:extLst>
              <a:ext uri="{FF2B5EF4-FFF2-40B4-BE49-F238E27FC236}">
                <a16:creationId xmlns:a16="http://schemas.microsoft.com/office/drawing/2014/main" id="{D885A1ED-6E9D-45F2-9553-45E4E7E55A93}"/>
              </a:ext>
            </a:extLst>
          </p:cNvPr>
          <p:cNvGraphicFramePr/>
          <p:nvPr>
            <p:extLst>
              <p:ext uri="{D42A27DB-BD31-4B8C-83A1-F6EECF244321}">
                <p14:modId xmlns:p14="http://schemas.microsoft.com/office/powerpoint/2010/main" val="3169141510"/>
              </p:ext>
            </p:extLst>
          </p:nvPr>
        </p:nvGraphicFramePr>
        <p:xfrm>
          <a:off x="3154805" y="3682720"/>
          <a:ext cx="7680960" cy="24485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88922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AA69E4-E3AE-7546-801C-15075FDD2C04}"/>
              </a:ext>
            </a:extLst>
          </p:cNvPr>
          <p:cNvSpPr>
            <a:spLocks noGrp="1"/>
          </p:cNvSpPr>
          <p:nvPr>
            <p:ph type="title"/>
          </p:nvPr>
        </p:nvSpPr>
        <p:spPr>
          <a:xfrm>
            <a:off x="2880484" y="841375"/>
            <a:ext cx="8229600" cy="1230570"/>
          </a:xfrm>
        </p:spPr>
        <p:txBody>
          <a:bodyPr anchor="t">
            <a:normAutofit/>
          </a:bodyPr>
          <a:lstStyle/>
          <a:p>
            <a:r>
              <a:rPr lang="en-US" dirty="0">
                <a:solidFill>
                  <a:schemeClr val="accent1"/>
                </a:solidFill>
              </a:rPr>
              <a:t>Goal-Setting Theories</a:t>
            </a:r>
          </a:p>
        </p:txBody>
      </p:sp>
      <p:sp>
        <p:nvSpPr>
          <p:cNvPr id="35" name="Isosceles Triangle 34">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821B43DB-6C4E-F04C-8ECB-83FDC97ECDCF}"/>
              </a:ext>
            </a:extLst>
          </p:cNvPr>
          <p:cNvSpPr>
            <a:spLocks noGrp="1"/>
          </p:cNvSpPr>
          <p:nvPr>
            <p:ph idx="1"/>
          </p:nvPr>
        </p:nvSpPr>
        <p:spPr>
          <a:xfrm>
            <a:off x="2880486" y="2249046"/>
            <a:ext cx="8229600" cy="3802762"/>
          </a:xfrm>
        </p:spPr>
        <p:txBody>
          <a:bodyPr anchor="t">
            <a:normAutofit/>
          </a:bodyPr>
          <a:lstStyle/>
          <a:p>
            <a:r>
              <a:rPr lang="en-US" sz="2000" dirty="0"/>
              <a:t>To promote a learning orientation, trainers should:</a:t>
            </a:r>
          </a:p>
          <a:p>
            <a:pPr lvl="1"/>
            <a:r>
              <a:rPr lang="en-US" sz="1800" dirty="0"/>
              <a:t>Establish goals for experimentation,</a:t>
            </a:r>
          </a:p>
          <a:p>
            <a:pPr lvl="1"/>
            <a:r>
              <a:rPr lang="en-US" sz="1800" dirty="0"/>
              <a:t>Provide constructive feedback when trainees make mistakes,</a:t>
            </a:r>
          </a:p>
          <a:p>
            <a:pPr lvl="1"/>
            <a:r>
              <a:rPr lang="en-US" sz="1800" dirty="0"/>
              <a:t>Create a community of learning, and</a:t>
            </a:r>
          </a:p>
          <a:p>
            <a:pPr lvl="1"/>
            <a:r>
              <a:rPr lang="en-US" sz="1800" dirty="0"/>
              <a:t>Deemphasize competition among trainees.</a:t>
            </a:r>
          </a:p>
        </p:txBody>
      </p:sp>
    </p:spTree>
    <p:extLst>
      <p:ext uri="{BB962C8B-B14F-4D97-AF65-F5344CB8AC3E}">
        <p14:creationId xmlns:p14="http://schemas.microsoft.com/office/powerpoint/2010/main" val="3118070414"/>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768</TotalTime>
  <Words>333</Words>
  <Application>Microsoft Office PowerPoint</Application>
  <PresentationFormat>Widescreen</PresentationFormat>
  <Paragraphs>56</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Rockwell</vt:lpstr>
      <vt:lpstr>Wingdings</vt:lpstr>
      <vt:lpstr>Atlas</vt:lpstr>
      <vt:lpstr>Implications of Learning Theories</vt:lpstr>
      <vt:lpstr>Reinforcement Theory</vt:lpstr>
      <vt:lpstr>Social Learning Theory</vt:lpstr>
      <vt:lpstr>Social Learning Theory</vt:lpstr>
      <vt:lpstr>Goal-Setting Theories</vt:lpstr>
      <vt:lpstr>Goal-Setting Theories</vt:lpstr>
      <vt:lpstr>Goal-Setting Theories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HR and T&amp;D</dc:title>
  <dc:creator>Quarton, Amy J.</dc:creator>
  <cp:lastModifiedBy>Quarton, Amy J.</cp:lastModifiedBy>
  <cp:revision>77</cp:revision>
  <cp:lastPrinted>2021-06-28T03:54:44Z</cp:lastPrinted>
  <dcterms:created xsi:type="dcterms:W3CDTF">2021-02-10T03:24:09Z</dcterms:created>
  <dcterms:modified xsi:type="dcterms:W3CDTF">2021-07-05T20:17:13Z</dcterms:modified>
</cp:coreProperties>
</file>