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95" r:id="rId2"/>
    <p:sldId id="261" r:id="rId3"/>
    <p:sldId id="278" r:id="rId4"/>
    <p:sldId id="265" r:id="rId5"/>
    <p:sldId id="266" r:id="rId6"/>
    <p:sldId id="277" r:id="rId7"/>
    <p:sldId id="267"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57079" autoAdjust="0"/>
  </p:normalViewPr>
  <p:slideViewPr>
    <p:cSldViewPr snapToGrid="0">
      <p:cViewPr varScale="1">
        <p:scale>
          <a:sx n="47" d="100"/>
          <a:sy n="47" d="100"/>
        </p:scale>
        <p:origin x="1386"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24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CEE22-B1ED-414C-A97F-4465AE4C5BB1}"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US"/>
        </a:p>
      </dgm:t>
    </dgm:pt>
    <dgm:pt modelId="{7EE491B5-F0FB-420C-898B-0ACED92247FC}">
      <dgm:prSet phldrT="[Text]" custT="1"/>
      <dgm:spPr/>
      <dgm:t>
        <a:bodyPr/>
        <a:lstStyle/>
        <a:p>
          <a:r>
            <a:rPr lang="en-US" sz="2000" dirty="0"/>
            <a:t>To encourage desirable behaviors, use:</a:t>
          </a:r>
        </a:p>
      </dgm:t>
    </dgm:pt>
    <dgm:pt modelId="{001F6003-CC5A-414E-A67F-66E1C2F8A594}" type="parTrans" cxnId="{36682A1B-45D6-4F06-80E9-BDF1BD46F3A7}">
      <dgm:prSet/>
      <dgm:spPr/>
      <dgm:t>
        <a:bodyPr/>
        <a:lstStyle/>
        <a:p>
          <a:endParaRPr lang="en-US"/>
        </a:p>
      </dgm:t>
    </dgm:pt>
    <dgm:pt modelId="{430602D5-2CEF-4632-8F20-906D44AB435E}" type="sibTrans" cxnId="{36682A1B-45D6-4F06-80E9-BDF1BD46F3A7}">
      <dgm:prSet/>
      <dgm:spPr/>
      <dgm:t>
        <a:bodyPr/>
        <a:lstStyle/>
        <a:p>
          <a:endParaRPr lang="en-US"/>
        </a:p>
      </dgm:t>
    </dgm:pt>
    <dgm:pt modelId="{540B1668-2448-475C-A262-DC2A3D21A4A4}">
      <dgm:prSet/>
      <dgm:spPr/>
      <dgm:t>
        <a:bodyPr/>
        <a:lstStyle/>
        <a:p>
          <a:r>
            <a:rPr lang="en-US" sz="1800" b="1" dirty="0"/>
            <a:t>Positive reinforcement </a:t>
          </a:r>
          <a:r>
            <a:rPr lang="en-US" sz="1800" dirty="0"/>
            <a:t>to </a:t>
          </a:r>
          <a:r>
            <a:rPr lang="en-US" sz="1800" i="1" dirty="0"/>
            <a:t>add</a:t>
          </a:r>
          <a:r>
            <a:rPr lang="en-US" sz="1800" dirty="0"/>
            <a:t> a </a:t>
          </a:r>
          <a:r>
            <a:rPr lang="en-US" sz="1800" i="1" dirty="0"/>
            <a:t>desirable</a:t>
          </a:r>
          <a:r>
            <a:rPr lang="en-US" sz="1800" dirty="0"/>
            <a:t> outcome.</a:t>
          </a:r>
        </a:p>
      </dgm:t>
    </dgm:pt>
    <dgm:pt modelId="{49422CB3-305E-4F78-B943-5056EE32EC6F}" type="parTrans" cxnId="{D437FD5D-3D98-4401-92FB-14F29C787A01}">
      <dgm:prSet/>
      <dgm:spPr/>
      <dgm:t>
        <a:bodyPr/>
        <a:lstStyle/>
        <a:p>
          <a:endParaRPr lang="en-US"/>
        </a:p>
      </dgm:t>
    </dgm:pt>
    <dgm:pt modelId="{457583CA-FE6D-430B-966A-837766175D19}" type="sibTrans" cxnId="{D437FD5D-3D98-4401-92FB-14F29C787A01}">
      <dgm:prSet/>
      <dgm:spPr/>
      <dgm:t>
        <a:bodyPr/>
        <a:lstStyle/>
        <a:p>
          <a:endParaRPr lang="en-US"/>
        </a:p>
      </dgm:t>
    </dgm:pt>
    <dgm:pt modelId="{4730B380-62F2-403E-947B-0F770B9C01FB}">
      <dgm:prSet/>
      <dgm:spPr/>
      <dgm:t>
        <a:bodyPr/>
        <a:lstStyle/>
        <a:p>
          <a:r>
            <a:rPr lang="en-US" sz="1800" b="1" dirty="0"/>
            <a:t>Negative reinforcement</a:t>
          </a:r>
          <a:r>
            <a:rPr lang="en-US" sz="1800" dirty="0"/>
            <a:t> to </a:t>
          </a:r>
          <a:r>
            <a:rPr lang="en-US" sz="1800" i="1" dirty="0"/>
            <a:t>remove</a:t>
          </a:r>
          <a:r>
            <a:rPr lang="en-US" sz="1800" dirty="0"/>
            <a:t> an </a:t>
          </a:r>
          <a:r>
            <a:rPr lang="en-US" sz="1800" i="1" dirty="0"/>
            <a:t>undesirable</a:t>
          </a:r>
          <a:r>
            <a:rPr lang="en-US" sz="1800" dirty="0"/>
            <a:t> outcome.</a:t>
          </a:r>
        </a:p>
      </dgm:t>
    </dgm:pt>
    <dgm:pt modelId="{DFB77E05-87F7-412F-876D-207D95E6C7EF}" type="parTrans" cxnId="{218F6711-C447-4E97-BAD9-6D12155404F0}">
      <dgm:prSet/>
      <dgm:spPr/>
      <dgm:t>
        <a:bodyPr/>
        <a:lstStyle/>
        <a:p>
          <a:endParaRPr lang="en-US"/>
        </a:p>
      </dgm:t>
    </dgm:pt>
    <dgm:pt modelId="{EF406910-2780-4E74-A362-85F506EF7CD5}" type="sibTrans" cxnId="{218F6711-C447-4E97-BAD9-6D12155404F0}">
      <dgm:prSet/>
      <dgm:spPr/>
      <dgm:t>
        <a:bodyPr/>
        <a:lstStyle/>
        <a:p>
          <a:endParaRPr lang="en-US"/>
        </a:p>
      </dgm:t>
    </dgm:pt>
    <dgm:pt modelId="{065CDFCB-084F-40FA-9A31-8C31969A7BB5}">
      <dgm:prSet custT="1"/>
      <dgm:spPr/>
      <dgm:t>
        <a:bodyPr/>
        <a:lstStyle/>
        <a:p>
          <a:r>
            <a:rPr lang="en-US" sz="2000" dirty="0"/>
            <a:t>To discourage undesirable behaviors, use:</a:t>
          </a:r>
        </a:p>
      </dgm:t>
    </dgm:pt>
    <dgm:pt modelId="{C8F50E11-F641-40DC-9CE6-2DB1D6F30977}" type="parTrans" cxnId="{47A41208-30D2-4802-88EC-4C9DB78D5E01}">
      <dgm:prSet/>
      <dgm:spPr/>
      <dgm:t>
        <a:bodyPr/>
        <a:lstStyle/>
        <a:p>
          <a:endParaRPr lang="en-US"/>
        </a:p>
      </dgm:t>
    </dgm:pt>
    <dgm:pt modelId="{20CF4535-323B-48F7-A496-99A8DA71924B}" type="sibTrans" cxnId="{47A41208-30D2-4802-88EC-4C9DB78D5E01}">
      <dgm:prSet/>
      <dgm:spPr/>
      <dgm:t>
        <a:bodyPr/>
        <a:lstStyle/>
        <a:p>
          <a:endParaRPr lang="en-US"/>
        </a:p>
      </dgm:t>
    </dgm:pt>
    <dgm:pt modelId="{4FA7D394-F68E-485D-B9B4-032847ADB8AB}">
      <dgm:prSet/>
      <dgm:spPr/>
      <dgm:t>
        <a:bodyPr/>
        <a:lstStyle/>
        <a:p>
          <a:r>
            <a:rPr lang="en-US" sz="1800" b="1" dirty="0"/>
            <a:t>Positive punishment </a:t>
          </a:r>
          <a:r>
            <a:rPr lang="en-US" sz="1800" dirty="0"/>
            <a:t>to </a:t>
          </a:r>
          <a:r>
            <a:rPr lang="en-US" sz="1800" i="1" dirty="0"/>
            <a:t>add</a:t>
          </a:r>
          <a:r>
            <a:rPr lang="en-US" sz="1800" dirty="0"/>
            <a:t> an </a:t>
          </a:r>
          <a:r>
            <a:rPr lang="en-US" sz="1800" i="1" dirty="0"/>
            <a:t>undesirable</a:t>
          </a:r>
          <a:r>
            <a:rPr lang="en-US" sz="1800" dirty="0"/>
            <a:t> outcome.</a:t>
          </a:r>
        </a:p>
      </dgm:t>
    </dgm:pt>
    <dgm:pt modelId="{AE976429-D830-4840-A0A3-9E5A9C678F8B}" type="parTrans" cxnId="{A5310C46-36DB-45EC-9874-A5A12DCEA86A}">
      <dgm:prSet/>
      <dgm:spPr/>
      <dgm:t>
        <a:bodyPr/>
        <a:lstStyle/>
        <a:p>
          <a:endParaRPr lang="en-US"/>
        </a:p>
      </dgm:t>
    </dgm:pt>
    <dgm:pt modelId="{017ADB7C-0EA8-4D0D-9005-6E4D2ACBA174}" type="sibTrans" cxnId="{A5310C46-36DB-45EC-9874-A5A12DCEA86A}">
      <dgm:prSet/>
      <dgm:spPr/>
      <dgm:t>
        <a:bodyPr/>
        <a:lstStyle/>
        <a:p>
          <a:endParaRPr lang="en-US"/>
        </a:p>
      </dgm:t>
    </dgm:pt>
    <dgm:pt modelId="{DFE9CCB2-8ED6-4495-8C4F-52729A781217}">
      <dgm:prSet/>
      <dgm:spPr/>
      <dgm:t>
        <a:bodyPr/>
        <a:lstStyle/>
        <a:p>
          <a:r>
            <a:rPr lang="en-US" sz="1800" b="1"/>
            <a:t>Negative punishment</a:t>
          </a:r>
          <a:r>
            <a:rPr lang="en-US" sz="1800"/>
            <a:t> to </a:t>
          </a:r>
          <a:r>
            <a:rPr lang="en-US" sz="1800" i="1"/>
            <a:t>remove</a:t>
          </a:r>
          <a:r>
            <a:rPr lang="en-US" sz="1800"/>
            <a:t> a </a:t>
          </a:r>
          <a:r>
            <a:rPr lang="en-US" sz="1800" i="1"/>
            <a:t>desirable</a:t>
          </a:r>
          <a:r>
            <a:rPr lang="en-US" sz="1800"/>
            <a:t> outcome.</a:t>
          </a:r>
          <a:endParaRPr lang="en-US" sz="1800" dirty="0"/>
        </a:p>
      </dgm:t>
    </dgm:pt>
    <dgm:pt modelId="{9E29C7C7-7998-4E5D-86D8-31EE79B619F0}" type="parTrans" cxnId="{1303E478-D25C-4756-AAED-F2FE107F4441}">
      <dgm:prSet/>
      <dgm:spPr/>
      <dgm:t>
        <a:bodyPr/>
        <a:lstStyle/>
        <a:p>
          <a:endParaRPr lang="en-US"/>
        </a:p>
      </dgm:t>
    </dgm:pt>
    <dgm:pt modelId="{F60A7EFD-AD15-4EB1-8C8E-71B6AC3E5445}" type="sibTrans" cxnId="{1303E478-D25C-4756-AAED-F2FE107F4441}">
      <dgm:prSet/>
      <dgm:spPr/>
      <dgm:t>
        <a:bodyPr/>
        <a:lstStyle/>
        <a:p>
          <a:endParaRPr lang="en-US"/>
        </a:p>
      </dgm:t>
    </dgm:pt>
    <dgm:pt modelId="{16710443-3F18-4F12-B1E5-148A2B5AA9DD}" type="pres">
      <dgm:prSet presAssocID="{FDBCEE22-B1ED-414C-A97F-4465AE4C5BB1}" presName="compositeShape" presStyleCnt="0">
        <dgm:presLayoutVars>
          <dgm:chMax val="2"/>
          <dgm:dir/>
          <dgm:resizeHandles val="exact"/>
        </dgm:presLayoutVars>
      </dgm:prSet>
      <dgm:spPr/>
    </dgm:pt>
    <dgm:pt modelId="{6F81A27F-6305-4064-A726-65CB26EA6305}" type="pres">
      <dgm:prSet presAssocID="{7EE491B5-F0FB-420C-898B-0ACED92247FC}" presName="upArrow" presStyleLbl="node1" presStyleIdx="0" presStyleCnt="2" custScaleX="68426" custScaleY="91235" custLinFactNeighborX="-17880"/>
      <dgm:spPr/>
    </dgm:pt>
    <dgm:pt modelId="{975C313B-D151-4D2F-A4E4-3BF5ABE04D54}" type="pres">
      <dgm:prSet presAssocID="{7EE491B5-F0FB-420C-898B-0ACED92247FC}" presName="upArrowText" presStyleLbl="revTx" presStyleIdx="0" presStyleCnt="2" custScaleX="110537" custLinFactNeighborX="4275">
        <dgm:presLayoutVars>
          <dgm:chMax val="0"/>
          <dgm:bulletEnabled val="1"/>
        </dgm:presLayoutVars>
      </dgm:prSet>
      <dgm:spPr/>
    </dgm:pt>
    <dgm:pt modelId="{C01A8178-FDD0-4F61-8F4D-D265082B6D6C}" type="pres">
      <dgm:prSet presAssocID="{065CDFCB-084F-40FA-9A31-8C31969A7BB5}" presName="downArrow" presStyleLbl="node1" presStyleIdx="1" presStyleCnt="2" custScaleX="68426" custScaleY="91235" custLinFactNeighborX="-17880"/>
      <dgm:spPr/>
    </dgm:pt>
    <dgm:pt modelId="{FD85B379-88CF-4BE5-84B2-455FA8C1DC12}" type="pres">
      <dgm:prSet presAssocID="{065CDFCB-084F-40FA-9A31-8C31969A7BB5}" presName="downArrowText" presStyleLbl="revTx" presStyleIdx="1" presStyleCnt="2" custScaleX="110537" custLinFactNeighborX="4275">
        <dgm:presLayoutVars>
          <dgm:chMax val="0"/>
          <dgm:bulletEnabled val="1"/>
        </dgm:presLayoutVars>
      </dgm:prSet>
      <dgm:spPr/>
    </dgm:pt>
  </dgm:ptLst>
  <dgm:cxnLst>
    <dgm:cxn modelId="{47A41208-30D2-4802-88EC-4C9DB78D5E01}" srcId="{FDBCEE22-B1ED-414C-A97F-4465AE4C5BB1}" destId="{065CDFCB-084F-40FA-9A31-8C31969A7BB5}" srcOrd="1" destOrd="0" parTransId="{C8F50E11-F641-40DC-9CE6-2DB1D6F30977}" sibTransId="{20CF4535-323B-48F7-A496-99A8DA71924B}"/>
    <dgm:cxn modelId="{218F6711-C447-4E97-BAD9-6D12155404F0}" srcId="{7EE491B5-F0FB-420C-898B-0ACED92247FC}" destId="{4730B380-62F2-403E-947B-0F770B9C01FB}" srcOrd="1" destOrd="0" parTransId="{DFB77E05-87F7-412F-876D-207D95E6C7EF}" sibTransId="{EF406910-2780-4E74-A362-85F506EF7CD5}"/>
    <dgm:cxn modelId="{36682A1B-45D6-4F06-80E9-BDF1BD46F3A7}" srcId="{FDBCEE22-B1ED-414C-A97F-4465AE4C5BB1}" destId="{7EE491B5-F0FB-420C-898B-0ACED92247FC}" srcOrd="0" destOrd="0" parTransId="{001F6003-CC5A-414E-A67F-66E1C2F8A594}" sibTransId="{430602D5-2CEF-4632-8F20-906D44AB435E}"/>
    <dgm:cxn modelId="{D437FD5D-3D98-4401-92FB-14F29C787A01}" srcId="{7EE491B5-F0FB-420C-898B-0ACED92247FC}" destId="{540B1668-2448-475C-A262-DC2A3D21A4A4}" srcOrd="0" destOrd="0" parTransId="{49422CB3-305E-4F78-B943-5056EE32EC6F}" sibTransId="{457583CA-FE6D-430B-966A-837766175D19}"/>
    <dgm:cxn modelId="{A5310C46-36DB-45EC-9874-A5A12DCEA86A}" srcId="{065CDFCB-084F-40FA-9A31-8C31969A7BB5}" destId="{4FA7D394-F68E-485D-B9B4-032847ADB8AB}" srcOrd="0" destOrd="0" parTransId="{AE976429-D830-4840-A0A3-9E5A9C678F8B}" sibTransId="{017ADB7C-0EA8-4D0D-9005-6E4D2ACBA174}"/>
    <dgm:cxn modelId="{16BC276A-DA63-4D1D-BAED-127A4460B473}" type="presOf" srcId="{DFE9CCB2-8ED6-4495-8C4F-52729A781217}" destId="{FD85B379-88CF-4BE5-84B2-455FA8C1DC12}" srcOrd="0" destOrd="2" presId="urn:microsoft.com/office/officeart/2005/8/layout/arrow4"/>
    <dgm:cxn modelId="{A5DE616E-105A-4F80-9C5A-5EAB8188A75E}" type="presOf" srcId="{7EE491B5-F0FB-420C-898B-0ACED92247FC}" destId="{975C313B-D151-4D2F-A4E4-3BF5ABE04D54}" srcOrd="0" destOrd="0" presId="urn:microsoft.com/office/officeart/2005/8/layout/arrow4"/>
    <dgm:cxn modelId="{1BD9BE78-87B8-4AB8-95C6-5A270212C876}" type="presOf" srcId="{FDBCEE22-B1ED-414C-A97F-4465AE4C5BB1}" destId="{16710443-3F18-4F12-B1E5-148A2B5AA9DD}" srcOrd="0" destOrd="0" presId="urn:microsoft.com/office/officeart/2005/8/layout/arrow4"/>
    <dgm:cxn modelId="{1303E478-D25C-4756-AAED-F2FE107F4441}" srcId="{065CDFCB-084F-40FA-9A31-8C31969A7BB5}" destId="{DFE9CCB2-8ED6-4495-8C4F-52729A781217}" srcOrd="1" destOrd="0" parTransId="{9E29C7C7-7998-4E5D-86D8-31EE79B619F0}" sibTransId="{F60A7EFD-AD15-4EB1-8C8E-71B6AC3E5445}"/>
    <dgm:cxn modelId="{36632BAB-77C3-41E0-B8B5-ED9EBFB00437}" type="presOf" srcId="{4730B380-62F2-403E-947B-0F770B9C01FB}" destId="{975C313B-D151-4D2F-A4E4-3BF5ABE04D54}" srcOrd="0" destOrd="2" presId="urn:microsoft.com/office/officeart/2005/8/layout/arrow4"/>
    <dgm:cxn modelId="{2F3B08B3-7DA5-4855-8FBE-15FC1314100F}" type="presOf" srcId="{065CDFCB-084F-40FA-9A31-8C31969A7BB5}" destId="{FD85B379-88CF-4BE5-84B2-455FA8C1DC12}" srcOrd="0" destOrd="0" presId="urn:microsoft.com/office/officeart/2005/8/layout/arrow4"/>
    <dgm:cxn modelId="{8406A1B4-8497-4C8D-9257-CFB81114EE7C}" type="presOf" srcId="{4FA7D394-F68E-485D-B9B4-032847ADB8AB}" destId="{FD85B379-88CF-4BE5-84B2-455FA8C1DC12}" srcOrd="0" destOrd="1" presId="urn:microsoft.com/office/officeart/2005/8/layout/arrow4"/>
    <dgm:cxn modelId="{E13EE3E2-E1D7-4A74-90AA-4E294B5C82A2}" type="presOf" srcId="{540B1668-2448-475C-A262-DC2A3D21A4A4}" destId="{975C313B-D151-4D2F-A4E4-3BF5ABE04D54}" srcOrd="0" destOrd="1" presId="urn:microsoft.com/office/officeart/2005/8/layout/arrow4"/>
    <dgm:cxn modelId="{035D440E-2C3B-4D4D-94BF-C3541C2CF0CF}" type="presParOf" srcId="{16710443-3F18-4F12-B1E5-148A2B5AA9DD}" destId="{6F81A27F-6305-4064-A726-65CB26EA6305}" srcOrd="0" destOrd="0" presId="urn:microsoft.com/office/officeart/2005/8/layout/arrow4"/>
    <dgm:cxn modelId="{4B2B60EB-51AA-4136-A0F6-C9830B4A77D5}" type="presParOf" srcId="{16710443-3F18-4F12-B1E5-148A2B5AA9DD}" destId="{975C313B-D151-4D2F-A4E4-3BF5ABE04D54}" srcOrd="1" destOrd="0" presId="urn:microsoft.com/office/officeart/2005/8/layout/arrow4"/>
    <dgm:cxn modelId="{0BB928E3-3754-4DCE-A193-30FBD98312A4}" type="presParOf" srcId="{16710443-3F18-4F12-B1E5-148A2B5AA9DD}" destId="{C01A8178-FDD0-4F61-8F4D-D265082B6D6C}" srcOrd="2" destOrd="0" presId="urn:microsoft.com/office/officeart/2005/8/layout/arrow4"/>
    <dgm:cxn modelId="{7457BC20-725C-4134-BCCB-9F77357BCDF0}" type="presParOf" srcId="{16710443-3F18-4F12-B1E5-148A2B5AA9DD}" destId="{FD85B379-88CF-4BE5-84B2-455FA8C1DC12}"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14D86E-55A3-4192-ABEC-D51897DC660B}"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853C179C-50A0-4C0E-A839-1A6D0281E5B7}">
      <dgm:prSet phldrT="[Text]" custT="1"/>
      <dgm:spPr/>
      <dgm:t>
        <a:bodyPr/>
        <a:lstStyle/>
        <a:p>
          <a:r>
            <a:rPr lang="en-US" sz="2000" dirty="0"/>
            <a:t>Learning Orientation</a:t>
          </a:r>
        </a:p>
      </dgm:t>
    </dgm:pt>
    <dgm:pt modelId="{302A22D9-9A9F-4AE4-BBE2-2B05DA59707D}" type="parTrans" cxnId="{69B88DDF-AACA-4445-A887-6ED31E935CC1}">
      <dgm:prSet/>
      <dgm:spPr/>
      <dgm:t>
        <a:bodyPr/>
        <a:lstStyle/>
        <a:p>
          <a:endParaRPr lang="en-US"/>
        </a:p>
      </dgm:t>
    </dgm:pt>
    <dgm:pt modelId="{B5D136B4-9B79-4BA0-86D3-FB0276B2730E}" type="sibTrans" cxnId="{69B88DDF-AACA-4445-A887-6ED31E935CC1}">
      <dgm:prSet/>
      <dgm:spPr/>
      <dgm:t>
        <a:bodyPr/>
        <a:lstStyle/>
        <a:p>
          <a:endParaRPr lang="en-US"/>
        </a:p>
      </dgm:t>
    </dgm:pt>
    <dgm:pt modelId="{2CF0A196-1F88-4DF4-BDA4-07C786C54CB9}">
      <dgm:prSet custT="1"/>
      <dgm:spPr/>
      <dgm:t>
        <a:bodyPr/>
        <a:lstStyle/>
        <a:p>
          <a:r>
            <a:rPr lang="en-US" sz="1800" dirty="0"/>
            <a:t>They view mistakes as useful for learning.</a:t>
          </a:r>
        </a:p>
      </dgm:t>
    </dgm:pt>
    <dgm:pt modelId="{18BBA190-2958-4D49-B79D-0817D616C671}" type="parTrans" cxnId="{6AD55B81-A396-4E55-BF2E-3D0447762ED7}">
      <dgm:prSet/>
      <dgm:spPr/>
      <dgm:t>
        <a:bodyPr/>
        <a:lstStyle/>
        <a:p>
          <a:endParaRPr lang="en-US"/>
        </a:p>
      </dgm:t>
    </dgm:pt>
    <dgm:pt modelId="{6EB04BA2-8B5E-4B69-827F-14FB373E6810}" type="sibTrans" cxnId="{6AD55B81-A396-4E55-BF2E-3D0447762ED7}">
      <dgm:prSet/>
      <dgm:spPr/>
      <dgm:t>
        <a:bodyPr/>
        <a:lstStyle/>
        <a:p>
          <a:endParaRPr lang="en-US"/>
        </a:p>
      </dgm:t>
    </dgm:pt>
    <dgm:pt modelId="{0A3C4395-E77D-43D2-B4D5-0B7C5E76A981}">
      <dgm:prSet custT="1"/>
      <dgm:spPr/>
      <dgm:t>
        <a:bodyPr/>
        <a:lstStyle/>
        <a:p>
          <a:r>
            <a:rPr lang="en-US" sz="2000" dirty="0"/>
            <a:t>Performance Orientation</a:t>
          </a:r>
        </a:p>
      </dgm:t>
    </dgm:pt>
    <dgm:pt modelId="{52A15C36-AE9E-40E6-8F51-39F9B5A32930}" type="parTrans" cxnId="{C7433634-6252-433E-A2CB-7EE0B1BAB891}">
      <dgm:prSet/>
      <dgm:spPr/>
      <dgm:t>
        <a:bodyPr/>
        <a:lstStyle/>
        <a:p>
          <a:endParaRPr lang="en-US"/>
        </a:p>
      </dgm:t>
    </dgm:pt>
    <dgm:pt modelId="{C8CD3B8B-381E-46C1-989F-304149B34C73}" type="sibTrans" cxnId="{C7433634-6252-433E-A2CB-7EE0B1BAB891}">
      <dgm:prSet/>
      <dgm:spPr/>
      <dgm:t>
        <a:bodyPr/>
        <a:lstStyle/>
        <a:p>
          <a:endParaRPr lang="en-US"/>
        </a:p>
      </dgm:t>
    </dgm:pt>
    <dgm:pt modelId="{7AC66EFF-B41F-41EF-A633-B440F61775F4}">
      <dgm:prSet custT="1"/>
      <dgm:spPr/>
      <dgm:t>
        <a:bodyPr/>
        <a:lstStyle/>
        <a:p>
          <a:r>
            <a:rPr lang="en-US" sz="1800" dirty="0"/>
            <a:t>They view mistakes as foolish. </a:t>
          </a:r>
        </a:p>
      </dgm:t>
    </dgm:pt>
    <dgm:pt modelId="{A9E45A37-923C-4358-B3F3-6C62581EF865}" type="parTrans" cxnId="{D4D0798D-1BE7-486C-8CB6-27A839031F62}">
      <dgm:prSet/>
      <dgm:spPr/>
      <dgm:t>
        <a:bodyPr/>
        <a:lstStyle/>
        <a:p>
          <a:endParaRPr lang="en-US"/>
        </a:p>
      </dgm:t>
    </dgm:pt>
    <dgm:pt modelId="{80519A9B-65F3-42C1-81F6-9ADFFD9B619C}" type="sibTrans" cxnId="{D4D0798D-1BE7-486C-8CB6-27A839031F62}">
      <dgm:prSet/>
      <dgm:spPr/>
      <dgm:t>
        <a:bodyPr/>
        <a:lstStyle/>
        <a:p>
          <a:endParaRPr lang="en-US"/>
        </a:p>
      </dgm:t>
    </dgm:pt>
    <dgm:pt modelId="{104545AD-E959-4C29-9ACD-420E35D03CBA}">
      <dgm:prSet phldrT="[Text]" custT="1"/>
      <dgm:spPr/>
      <dgm:t>
        <a:bodyPr/>
        <a:lstStyle/>
        <a:p>
          <a:r>
            <a:rPr lang="en-US" sz="1800" dirty="0"/>
            <a:t>Trainees focus on increasing their capabilities.</a:t>
          </a:r>
        </a:p>
      </dgm:t>
    </dgm:pt>
    <dgm:pt modelId="{55B68CA9-6531-477F-9A73-A0D4B81EAE58}" type="parTrans" cxnId="{75A45806-9BC5-4253-A4AF-2F52260B8137}">
      <dgm:prSet/>
      <dgm:spPr/>
      <dgm:t>
        <a:bodyPr/>
        <a:lstStyle/>
        <a:p>
          <a:endParaRPr lang="en-US"/>
        </a:p>
      </dgm:t>
    </dgm:pt>
    <dgm:pt modelId="{CE9D2B71-14AA-4FB8-B333-C654E4798617}" type="sibTrans" cxnId="{75A45806-9BC5-4253-A4AF-2F52260B8137}">
      <dgm:prSet/>
      <dgm:spPr/>
      <dgm:t>
        <a:bodyPr/>
        <a:lstStyle/>
        <a:p>
          <a:endParaRPr lang="en-US"/>
        </a:p>
      </dgm:t>
    </dgm:pt>
    <dgm:pt modelId="{132BA405-98E4-4B7F-AF83-AD785BDD4D28}">
      <dgm:prSet custT="1"/>
      <dgm:spPr/>
      <dgm:t>
        <a:bodyPr/>
        <a:lstStyle/>
        <a:p>
          <a:r>
            <a:rPr lang="en-US" sz="1800" dirty="0"/>
            <a:t>Trainees focus on task performance and looking good in comparison to others.</a:t>
          </a:r>
        </a:p>
      </dgm:t>
    </dgm:pt>
    <dgm:pt modelId="{CB172248-9EF8-45F6-8C66-A142DFE5DDFE}" type="parTrans" cxnId="{E2E304DA-DE7E-418C-B9D3-E1E55B17E2D2}">
      <dgm:prSet/>
      <dgm:spPr/>
      <dgm:t>
        <a:bodyPr/>
        <a:lstStyle/>
        <a:p>
          <a:endParaRPr lang="en-US"/>
        </a:p>
      </dgm:t>
    </dgm:pt>
    <dgm:pt modelId="{96CD0667-4222-4D4E-8EB9-AA295B563EA7}" type="sibTrans" cxnId="{E2E304DA-DE7E-418C-B9D3-E1E55B17E2D2}">
      <dgm:prSet/>
      <dgm:spPr/>
      <dgm:t>
        <a:bodyPr/>
        <a:lstStyle/>
        <a:p>
          <a:endParaRPr lang="en-US"/>
        </a:p>
      </dgm:t>
    </dgm:pt>
    <dgm:pt modelId="{6A96CBCF-53A8-4B61-90F1-0C8B57DF2D08}" type="pres">
      <dgm:prSet presAssocID="{2F14D86E-55A3-4192-ABEC-D51897DC660B}" presName="Name0" presStyleCnt="0">
        <dgm:presLayoutVars>
          <dgm:dir/>
          <dgm:animLvl val="lvl"/>
          <dgm:resizeHandles val="exact"/>
        </dgm:presLayoutVars>
      </dgm:prSet>
      <dgm:spPr/>
    </dgm:pt>
    <dgm:pt modelId="{9AC4503C-A537-4ED3-9AE1-EDE1C3FCF8BF}" type="pres">
      <dgm:prSet presAssocID="{853C179C-50A0-4C0E-A839-1A6D0281E5B7}" presName="composite" presStyleCnt="0"/>
      <dgm:spPr/>
    </dgm:pt>
    <dgm:pt modelId="{5E419BC5-17A4-4A89-8CAA-E186E849CCB3}" type="pres">
      <dgm:prSet presAssocID="{853C179C-50A0-4C0E-A839-1A6D0281E5B7}" presName="parTx" presStyleLbl="alignNode1" presStyleIdx="0" presStyleCnt="2">
        <dgm:presLayoutVars>
          <dgm:chMax val="0"/>
          <dgm:chPref val="0"/>
          <dgm:bulletEnabled val="1"/>
        </dgm:presLayoutVars>
      </dgm:prSet>
      <dgm:spPr/>
    </dgm:pt>
    <dgm:pt modelId="{3F880BF8-11EB-4406-8AF4-BE5C5D9E5EF6}" type="pres">
      <dgm:prSet presAssocID="{853C179C-50A0-4C0E-A839-1A6D0281E5B7}" presName="desTx" presStyleLbl="alignAccFollowNode1" presStyleIdx="0" presStyleCnt="2">
        <dgm:presLayoutVars>
          <dgm:bulletEnabled val="1"/>
        </dgm:presLayoutVars>
      </dgm:prSet>
      <dgm:spPr/>
    </dgm:pt>
    <dgm:pt modelId="{B734E3DE-27EA-4FDF-95ED-83EE54F70BA7}" type="pres">
      <dgm:prSet presAssocID="{B5D136B4-9B79-4BA0-86D3-FB0276B2730E}" presName="space" presStyleCnt="0"/>
      <dgm:spPr/>
    </dgm:pt>
    <dgm:pt modelId="{44982E12-5DB4-4163-99D0-05AC037E172E}" type="pres">
      <dgm:prSet presAssocID="{0A3C4395-E77D-43D2-B4D5-0B7C5E76A981}" presName="composite" presStyleCnt="0"/>
      <dgm:spPr/>
    </dgm:pt>
    <dgm:pt modelId="{4351923A-AC95-4234-9542-0B346DDA2F97}" type="pres">
      <dgm:prSet presAssocID="{0A3C4395-E77D-43D2-B4D5-0B7C5E76A981}" presName="parTx" presStyleLbl="alignNode1" presStyleIdx="1" presStyleCnt="2">
        <dgm:presLayoutVars>
          <dgm:chMax val="0"/>
          <dgm:chPref val="0"/>
          <dgm:bulletEnabled val="1"/>
        </dgm:presLayoutVars>
      </dgm:prSet>
      <dgm:spPr/>
    </dgm:pt>
    <dgm:pt modelId="{5D996D9B-F085-4DC7-99A1-657D92D40B37}" type="pres">
      <dgm:prSet presAssocID="{0A3C4395-E77D-43D2-B4D5-0B7C5E76A981}" presName="desTx" presStyleLbl="alignAccFollowNode1" presStyleIdx="1" presStyleCnt="2">
        <dgm:presLayoutVars>
          <dgm:bulletEnabled val="1"/>
        </dgm:presLayoutVars>
      </dgm:prSet>
      <dgm:spPr/>
    </dgm:pt>
  </dgm:ptLst>
  <dgm:cxnLst>
    <dgm:cxn modelId="{75A45806-9BC5-4253-A4AF-2F52260B8137}" srcId="{853C179C-50A0-4C0E-A839-1A6D0281E5B7}" destId="{104545AD-E959-4C29-9ACD-420E35D03CBA}" srcOrd="0" destOrd="0" parTransId="{55B68CA9-6531-477F-9A73-A0D4B81EAE58}" sibTransId="{CE9D2B71-14AA-4FB8-B333-C654E4798617}"/>
    <dgm:cxn modelId="{84917D0E-6480-4F6F-B67F-1892803CD048}" type="presOf" srcId="{2CF0A196-1F88-4DF4-BDA4-07C786C54CB9}" destId="{3F880BF8-11EB-4406-8AF4-BE5C5D9E5EF6}" srcOrd="0" destOrd="1" presId="urn:microsoft.com/office/officeart/2005/8/layout/hList1"/>
    <dgm:cxn modelId="{499C3519-569A-4852-AFD6-9C5AEA35A2A6}" type="presOf" srcId="{7AC66EFF-B41F-41EF-A633-B440F61775F4}" destId="{5D996D9B-F085-4DC7-99A1-657D92D40B37}" srcOrd="0" destOrd="1" presId="urn:microsoft.com/office/officeart/2005/8/layout/hList1"/>
    <dgm:cxn modelId="{0DAE1226-1DB0-415E-BB8E-914403C05D46}" type="presOf" srcId="{2F14D86E-55A3-4192-ABEC-D51897DC660B}" destId="{6A96CBCF-53A8-4B61-90F1-0C8B57DF2D08}" srcOrd="0" destOrd="0" presId="urn:microsoft.com/office/officeart/2005/8/layout/hList1"/>
    <dgm:cxn modelId="{3648EA2B-EC00-4F9C-9692-FAEE445E5FEA}" type="presOf" srcId="{104545AD-E959-4C29-9ACD-420E35D03CBA}" destId="{3F880BF8-11EB-4406-8AF4-BE5C5D9E5EF6}" srcOrd="0" destOrd="0" presId="urn:microsoft.com/office/officeart/2005/8/layout/hList1"/>
    <dgm:cxn modelId="{C7433634-6252-433E-A2CB-7EE0B1BAB891}" srcId="{2F14D86E-55A3-4192-ABEC-D51897DC660B}" destId="{0A3C4395-E77D-43D2-B4D5-0B7C5E76A981}" srcOrd="1" destOrd="0" parTransId="{52A15C36-AE9E-40E6-8F51-39F9B5A32930}" sibTransId="{C8CD3B8B-381E-46C1-989F-304149B34C73}"/>
    <dgm:cxn modelId="{6AD55B81-A396-4E55-BF2E-3D0447762ED7}" srcId="{853C179C-50A0-4C0E-A839-1A6D0281E5B7}" destId="{2CF0A196-1F88-4DF4-BDA4-07C786C54CB9}" srcOrd="1" destOrd="0" parTransId="{18BBA190-2958-4D49-B79D-0817D616C671}" sibTransId="{6EB04BA2-8B5E-4B69-827F-14FB373E6810}"/>
    <dgm:cxn modelId="{D4D0798D-1BE7-486C-8CB6-27A839031F62}" srcId="{0A3C4395-E77D-43D2-B4D5-0B7C5E76A981}" destId="{7AC66EFF-B41F-41EF-A633-B440F61775F4}" srcOrd="1" destOrd="0" parTransId="{A9E45A37-923C-4358-B3F3-6C62581EF865}" sibTransId="{80519A9B-65F3-42C1-81F6-9ADFFD9B619C}"/>
    <dgm:cxn modelId="{BFA499AB-66C3-4014-A7D8-2BDB7058787D}" type="presOf" srcId="{0A3C4395-E77D-43D2-B4D5-0B7C5E76A981}" destId="{4351923A-AC95-4234-9542-0B346DDA2F97}" srcOrd="0" destOrd="0" presId="urn:microsoft.com/office/officeart/2005/8/layout/hList1"/>
    <dgm:cxn modelId="{76515ED8-A7DA-459C-976B-905A3AEFAF4F}" type="presOf" srcId="{853C179C-50A0-4C0E-A839-1A6D0281E5B7}" destId="{5E419BC5-17A4-4A89-8CAA-E186E849CCB3}" srcOrd="0" destOrd="0" presId="urn:microsoft.com/office/officeart/2005/8/layout/hList1"/>
    <dgm:cxn modelId="{E2E304DA-DE7E-418C-B9D3-E1E55B17E2D2}" srcId="{0A3C4395-E77D-43D2-B4D5-0B7C5E76A981}" destId="{132BA405-98E4-4B7F-AF83-AD785BDD4D28}" srcOrd="0" destOrd="0" parTransId="{CB172248-9EF8-45F6-8C66-A142DFE5DDFE}" sibTransId="{96CD0667-4222-4D4E-8EB9-AA295B563EA7}"/>
    <dgm:cxn modelId="{69B88DDF-AACA-4445-A887-6ED31E935CC1}" srcId="{2F14D86E-55A3-4192-ABEC-D51897DC660B}" destId="{853C179C-50A0-4C0E-A839-1A6D0281E5B7}" srcOrd="0" destOrd="0" parTransId="{302A22D9-9A9F-4AE4-BBE2-2B05DA59707D}" sibTransId="{B5D136B4-9B79-4BA0-86D3-FB0276B2730E}"/>
    <dgm:cxn modelId="{AC3BE0F9-3038-4281-B6DA-71281BA0ECDA}" type="presOf" srcId="{132BA405-98E4-4B7F-AF83-AD785BDD4D28}" destId="{5D996D9B-F085-4DC7-99A1-657D92D40B37}" srcOrd="0" destOrd="0" presId="urn:microsoft.com/office/officeart/2005/8/layout/hList1"/>
    <dgm:cxn modelId="{2AE9E6BD-5CFF-4DC7-B64E-7D1CEC265D5F}" type="presParOf" srcId="{6A96CBCF-53A8-4B61-90F1-0C8B57DF2D08}" destId="{9AC4503C-A537-4ED3-9AE1-EDE1C3FCF8BF}" srcOrd="0" destOrd="0" presId="urn:microsoft.com/office/officeart/2005/8/layout/hList1"/>
    <dgm:cxn modelId="{0B2EA1DB-EE72-4CE1-A3B3-B514644DF1BC}" type="presParOf" srcId="{9AC4503C-A537-4ED3-9AE1-EDE1C3FCF8BF}" destId="{5E419BC5-17A4-4A89-8CAA-E186E849CCB3}" srcOrd="0" destOrd="0" presId="urn:microsoft.com/office/officeart/2005/8/layout/hList1"/>
    <dgm:cxn modelId="{B20A9B25-4730-4CA3-A3C5-BC162EDFF7E7}" type="presParOf" srcId="{9AC4503C-A537-4ED3-9AE1-EDE1C3FCF8BF}" destId="{3F880BF8-11EB-4406-8AF4-BE5C5D9E5EF6}" srcOrd="1" destOrd="0" presId="urn:microsoft.com/office/officeart/2005/8/layout/hList1"/>
    <dgm:cxn modelId="{6A648439-890B-4D16-8426-932BCDAFE7A6}" type="presParOf" srcId="{6A96CBCF-53A8-4B61-90F1-0C8B57DF2D08}" destId="{B734E3DE-27EA-4FDF-95ED-83EE54F70BA7}" srcOrd="1" destOrd="0" presId="urn:microsoft.com/office/officeart/2005/8/layout/hList1"/>
    <dgm:cxn modelId="{82D9EAFA-A420-43F8-954A-8A9C391F3D17}" type="presParOf" srcId="{6A96CBCF-53A8-4B61-90F1-0C8B57DF2D08}" destId="{44982E12-5DB4-4163-99D0-05AC037E172E}" srcOrd="2" destOrd="0" presId="urn:microsoft.com/office/officeart/2005/8/layout/hList1"/>
    <dgm:cxn modelId="{DBA0F8BC-43BA-4638-8A42-2AC667663861}" type="presParOf" srcId="{44982E12-5DB4-4163-99D0-05AC037E172E}" destId="{4351923A-AC95-4234-9542-0B346DDA2F97}" srcOrd="0" destOrd="0" presId="urn:microsoft.com/office/officeart/2005/8/layout/hList1"/>
    <dgm:cxn modelId="{96B18D4A-D2CA-4FDF-BA53-6C7DAD1A3CD0}" type="presParOf" srcId="{44982E12-5DB4-4163-99D0-05AC037E172E}" destId="{5D996D9B-F085-4DC7-99A1-657D92D40B3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1A27F-6305-4064-A726-65CB26EA6305}">
      <dsp:nvSpPr>
        <dsp:cNvPr id="0" name=""/>
        <dsp:cNvSpPr/>
      </dsp:nvSpPr>
      <dsp:spPr>
        <a:xfrm>
          <a:off x="771109" y="65885"/>
          <a:ext cx="1371598" cy="1371603"/>
        </a:xfrm>
        <a:prstGeom prst="up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5C313B-D151-4D2F-A4E4-3BF5ABE04D54}">
      <dsp:nvSpPr>
        <dsp:cNvPr id="0" name=""/>
        <dsp:cNvSpPr/>
      </dsp:nvSpPr>
      <dsp:spPr>
        <a:xfrm>
          <a:off x="2815235" y="0"/>
          <a:ext cx="6949468" cy="1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dirty="0"/>
            <a:t>To encourage desirable behaviors, use:</a:t>
          </a:r>
        </a:p>
        <a:p>
          <a:pPr marL="171450" lvl="1" indent="-171450" algn="l" defTabSz="800100">
            <a:lnSpc>
              <a:spcPct val="90000"/>
            </a:lnSpc>
            <a:spcBef>
              <a:spcPct val="0"/>
            </a:spcBef>
            <a:spcAft>
              <a:spcPct val="15000"/>
            </a:spcAft>
            <a:buChar char="•"/>
          </a:pPr>
          <a:r>
            <a:rPr lang="en-US" sz="1800" b="1" kern="1200" dirty="0"/>
            <a:t>Positive reinforcement </a:t>
          </a:r>
          <a:r>
            <a:rPr lang="en-US" sz="1800" kern="1200" dirty="0"/>
            <a:t>to </a:t>
          </a:r>
          <a:r>
            <a:rPr lang="en-US" sz="1800" i="1" kern="1200" dirty="0"/>
            <a:t>add</a:t>
          </a:r>
          <a:r>
            <a:rPr lang="en-US" sz="1800" kern="1200" dirty="0"/>
            <a:t> a </a:t>
          </a:r>
          <a:r>
            <a:rPr lang="en-US" sz="1800" i="1" kern="1200" dirty="0"/>
            <a:t>desirable</a:t>
          </a:r>
          <a:r>
            <a:rPr lang="en-US" sz="1800" kern="1200" dirty="0"/>
            <a:t> outcome.</a:t>
          </a:r>
        </a:p>
        <a:p>
          <a:pPr marL="171450" lvl="1" indent="-171450" algn="l" defTabSz="800100">
            <a:lnSpc>
              <a:spcPct val="90000"/>
            </a:lnSpc>
            <a:spcBef>
              <a:spcPct val="0"/>
            </a:spcBef>
            <a:spcAft>
              <a:spcPct val="15000"/>
            </a:spcAft>
            <a:buChar char="•"/>
          </a:pPr>
          <a:r>
            <a:rPr lang="en-US" sz="1800" b="1" kern="1200" dirty="0"/>
            <a:t>Negative reinforcement</a:t>
          </a:r>
          <a:r>
            <a:rPr lang="en-US" sz="1800" kern="1200" dirty="0"/>
            <a:t> to </a:t>
          </a:r>
          <a:r>
            <a:rPr lang="en-US" sz="1800" i="1" kern="1200" dirty="0"/>
            <a:t>remove</a:t>
          </a:r>
          <a:r>
            <a:rPr lang="en-US" sz="1800" kern="1200" dirty="0"/>
            <a:t> an </a:t>
          </a:r>
          <a:r>
            <a:rPr lang="en-US" sz="1800" i="1" kern="1200" dirty="0"/>
            <a:t>undesirable</a:t>
          </a:r>
          <a:r>
            <a:rPr lang="en-US" sz="1800" kern="1200" dirty="0"/>
            <a:t> outcome.</a:t>
          </a:r>
        </a:p>
      </dsp:txBody>
      <dsp:txXfrm>
        <a:off x="2815235" y="0"/>
        <a:ext cx="6949468" cy="1503373"/>
      </dsp:txXfrm>
    </dsp:sp>
    <dsp:sp modelId="{C01A8178-FDD0-4F61-8F4D-D265082B6D6C}">
      <dsp:nvSpPr>
        <dsp:cNvPr id="0" name=""/>
        <dsp:cNvSpPr/>
      </dsp:nvSpPr>
      <dsp:spPr>
        <a:xfrm>
          <a:off x="1372458" y="1694540"/>
          <a:ext cx="1371598" cy="1371603"/>
        </a:xfrm>
        <a:prstGeom prst="down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85B379-88CF-4BE5-84B2-455FA8C1DC12}">
      <dsp:nvSpPr>
        <dsp:cNvPr id="0" name=""/>
        <dsp:cNvSpPr/>
      </dsp:nvSpPr>
      <dsp:spPr>
        <a:xfrm>
          <a:off x="3416585" y="1628655"/>
          <a:ext cx="6949468" cy="1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dirty="0"/>
            <a:t>To discourage undesirable behaviors, use:</a:t>
          </a:r>
        </a:p>
        <a:p>
          <a:pPr marL="171450" lvl="1" indent="-171450" algn="l" defTabSz="800100">
            <a:lnSpc>
              <a:spcPct val="90000"/>
            </a:lnSpc>
            <a:spcBef>
              <a:spcPct val="0"/>
            </a:spcBef>
            <a:spcAft>
              <a:spcPct val="15000"/>
            </a:spcAft>
            <a:buChar char="•"/>
          </a:pPr>
          <a:r>
            <a:rPr lang="en-US" sz="1800" b="1" kern="1200" dirty="0"/>
            <a:t>Positive punishment </a:t>
          </a:r>
          <a:r>
            <a:rPr lang="en-US" sz="1800" kern="1200" dirty="0"/>
            <a:t>to </a:t>
          </a:r>
          <a:r>
            <a:rPr lang="en-US" sz="1800" i="1" kern="1200" dirty="0"/>
            <a:t>add</a:t>
          </a:r>
          <a:r>
            <a:rPr lang="en-US" sz="1800" kern="1200" dirty="0"/>
            <a:t> an </a:t>
          </a:r>
          <a:r>
            <a:rPr lang="en-US" sz="1800" i="1" kern="1200" dirty="0"/>
            <a:t>undesirable</a:t>
          </a:r>
          <a:r>
            <a:rPr lang="en-US" sz="1800" kern="1200" dirty="0"/>
            <a:t> outcome.</a:t>
          </a:r>
        </a:p>
        <a:p>
          <a:pPr marL="171450" lvl="1" indent="-171450" algn="l" defTabSz="800100">
            <a:lnSpc>
              <a:spcPct val="90000"/>
            </a:lnSpc>
            <a:spcBef>
              <a:spcPct val="0"/>
            </a:spcBef>
            <a:spcAft>
              <a:spcPct val="15000"/>
            </a:spcAft>
            <a:buChar char="•"/>
          </a:pPr>
          <a:r>
            <a:rPr lang="en-US" sz="1800" b="1" kern="1200"/>
            <a:t>Negative punishment</a:t>
          </a:r>
          <a:r>
            <a:rPr lang="en-US" sz="1800" kern="1200"/>
            <a:t> to </a:t>
          </a:r>
          <a:r>
            <a:rPr lang="en-US" sz="1800" i="1" kern="1200"/>
            <a:t>remove</a:t>
          </a:r>
          <a:r>
            <a:rPr lang="en-US" sz="1800" kern="1200"/>
            <a:t> a </a:t>
          </a:r>
          <a:r>
            <a:rPr lang="en-US" sz="1800" i="1" kern="1200"/>
            <a:t>desirable</a:t>
          </a:r>
          <a:r>
            <a:rPr lang="en-US" sz="1800" kern="1200"/>
            <a:t> outcome.</a:t>
          </a:r>
          <a:endParaRPr lang="en-US" sz="1800" kern="1200" dirty="0"/>
        </a:p>
      </dsp:txBody>
      <dsp:txXfrm>
        <a:off x="3416585" y="1628655"/>
        <a:ext cx="6949468" cy="15033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19BC5-17A4-4A89-8CAA-E186E849CCB3}">
      <dsp:nvSpPr>
        <dsp:cNvPr id="0" name=""/>
        <dsp:cNvSpPr/>
      </dsp:nvSpPr>
      <dsp:spPr>
        <a:xfrm>
          <a:off x="37" y="24382"/>
          <a:ext cx="3589198" cy="950400"/>
        </a:xfrm>
        <a:prstGeom prst="rect">
          <a:avLst/>
        </a:prstGeom>
        <a:solidFill>
          <a:schemeClr val="dk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Learning Orientation</a:t>
          </a:r>
        </a:p>
      </dsp:txBody>
      <dsp:txXfrm>
        <a:off x="37" y="24382"/>
        <a:ext cx="3589198" cy="950400"/>
      </dsp:txXfrm>
    </dsp:sp>
    <dsp:sp modelId="{3F880BF8-11EB-4406-8AF4-BE5C5D9E5EF6}">
      <dsp:nvSpPr>
        <dsp:cNvPr id="0" name=""/>
        <dsp:cNvSpPr/>
      </dsp:nvSpPr>
      <dsp:spPr>
        <a:xfrm>
          <a:off x="37" y="974782"/>
          <a:ext cx="3589198" cy="1449360"/>
        </a:xfrm>
        <a:prstGeom prst="rect">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Trainees focus on increasing their capabilities.</a:t>
          </a:r>
        </a:p>
        <a:p>
          <a:pPr marL="171450" lvl="1" indent="-171450" algn="l" defTabSz="800100">
            <a:lnSpc>
              <a:spcPct val="90000"/>
            </a:lnSpc>
            <a:spcBef>
              <a:spcPct val="0"/>
            </a:spcBef>
            <a:spcAft>
              <a:spcPct val="15000"/>
            </a:spcAft>
            <a:buChar char="•"/>
          </a:pPr>
          <a:r>
            <a:rPr lang="en-US" sz="1800" kern="1200" dirty="0"/>
            <a:t>They view mistakes as useful for learning.</a:t>
          </a:r>
        </a:p>
      </dsp:txBody>
      <dsp:txXfrm>
        <a:off x="37" y="974782"/>
        <a:ext cx="3589198" cy="1449360"/>
      </dsp:txXfrm>
    </dsp:sp>
    <dsp:sp modelId="{4351923A-AC95-4234-9542-0B346DDA2F97}">
      <dsp:nvSpPr>
        <dsp:cNvPr id="0" name=""/>
        <dsp:cNvSpPr/>
      </dsp:nvSpPr>
      <dsp:spPr>
        <a:xfrm>
          <a:off x="4091723" y="24382"/>
          <a:ext cx="3589198" cy="950400"/>
        </a:xfrm>
        <a:prstGeom prst="rect">
          <a:avLst/>
        </a:prstGeom>
        <a:solidFill>
          <a:schemeClr val="dk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Performance Orientation</a:t>
          </a:r>
        </a:p>
      </dsp:txBody>
      <dsp:txXfrm>
        <a:off x="4091723" y="24382"/>
        <a:ext cx="3589198" cy="950400"/>
      </dsp:txXfrm>
    </dsp:sp>
    <dsp:sp modelId="{5D996D9B-F085-4DC7-99A1-657D92D40B37}">
      <dsp:nvSpPr>
        <dsp:cNvPr id="0" name=""/>
        <dsp:cNvSpPr/>
      </dsp:nvSpPr>
      <dsp:spPr>
        <a:xfrm>
          <a:off x="4091723" y="974782"/>
          <a:ext cx="3589198" cy="1449360"/>
        </a:xfrm>
        <a:prstGeom prst="rect">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Trainees focus on task performance and looking good in comparison to others.</a:t>
          </a:r>
        </a:p>
        <a:p>
          <a:pPr marL="171450" lvl="1" indent="-171450" algn="l" defTabSz="800100">
            <a:lnSpc>
              <a:spcPct val="90000"/>
            </a:lnSpc>
            <a:spcBef>
              <a:spcPct val="0"/>
            </a:spcBef>
            <a:spcAft>
              <a:spcPct val="15000"/>
            </a:spcAft>
            <a:buChar char="•"/>
          </a:pPr>
          <a:r>
            <a:rPr lang="en-US" sz="1800" kern="1200" dirty="0"/>
            <a:t>They view mistakes as foolish. </a:t>
          </a:r>
        </a:p>
      </dsp:txBody>
      <dsp:txXfrm>
        <a:off x="4091723" y="974782"/>
        <a:ext cx="3589198" cy="1449360"/>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D53F0A8-A4A3-42E2-B7A7-87F5BD78BF47}" type="datetimeFigureOut">
              <a:rPr lang="en-US" smtClean="0"/>
              <a:t>7/5/2021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3C8EADC-945F-4E53-92BA-2A9A67E45E6D}" type="slidenum">
              <a:rPr lang="en-US" smtClean="0"/>
              <a:t>‹#›</a:t>
            </a:fld>
            <a:endParaRPr lang="en-US"/>
          </a:p>
        </p:txBody>
      </p:sp>
    </p:spTree>
    <p:extLst>
      <p:ext uri="{BB962C8B-B14F-4D97-AF65-F5344CB8AC3E}">
        <p14:creationId xmlns:p14="http://schemas.microsoft.com/office/powerpoint/2010/main" val="2985458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spcBef>
                <a:spcPts val="0"/>
              </a:spcBef>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C8EADC-945F-4E53-92BA-2A9A67E45E6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9970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822508"/>
          </a:xfrm>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3C8EADC-945F-4E53-92BA-2A9A67E45E6D}" type="slidenum">
              <a:rPr lang="en-US" smtClean="0"/>
              <a:t>2</a:t>
            </a:fld>
            <a:endParaRPr lang="en-US"/>
          </a:p>
        </p:txBody>
      </p:sp>
    </p:spTree>
    <p:extLst>
      <p:ext uri="{BB962C8B-B14F-4D97-AF65-F5344CB8AC3E}">
        <p14:creationId xmlns:p14="http://schemas.microsoft.com/office/powerpoint/2010/main" val="1435040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3C8EADC-945F-4E53-92BA-2A9A67E45E6D}" type="slidenum">
              <a:rPr lang="en-US" smtClean="0"/>
              <a:t>3</a:t>
            </a:fld>
            <a:endParaRPr lang="en-US"/>
          </a:p>
        </p:txBody>
      </p:sp>
    </p:spTree>
    <p:extLst>
      <p:ext uri="{BB962C8B-B14F-4D97-AF65-F5344CB8AC3E}">
        <p14:creationId xmlns:p14="http://schemas.microsoft.com/office/powerpoint/2010/main" val="3976504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C8EADC-945F-4E53-92BA-2A9A67E45E6D}" type="slidenum">
              <a:rPr lang="en-US" smtClean="0"/>
              <a:t>4</a:t>
            </a:fld>
            <a:endParaRPr lang="en-US"/>
          </a:p>
        </p:txBody>
      </p:sp>
    </p:spTree>
    <p:extLst>
      <p:ext uri="{BB962C8B-B14F-4D97-AF65-F5344CB8AC3E}">
        <p14:creationId xmlns:p14="http://schemas.microsoft.com/office/powerpoint/2010/main" val="3771915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3C8EADC-945F-4E53-92BA-2A9A67E45E6D}" type="slidenum">
              <a:rPr lang="en-US" smtClean="0"/>
              <a:t>5</a:t>
            </a:fld>
            <a:endParaRPr lang="en-US"/>
          </a:p>
        </p:txBody>
      </p:sp>
    </p:spTree>
    <p:extLst>
      <p:ext uri="{BB962C8B-B14F-4D97-AF65-F5344CB8AC3E}">
        <p14:creationId xmlns:p14="http://schemas.microsoft.com/office/powerpoint/2010/main" val="3651096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822508"/>
          </a:xfrm>
        </p:spPr>
        <p:txBody>
          <a:bodyPr/>
          <a:lstStyle/>
          <a:p>
            <a:endParaRPr lang="en-US" dirty="0"/>
          </a:p>
        </p:txBody>
      </p:sp>
      <p:sp>
        <p:nvSpPr>
          <p:cNvPr id="4" name="Slide Number Placeholder 3"/>
          <p:cNvSpPr>
            <a:spLocks noGrp="1"/>
          </p:cNvSpPr>
          <p:nvPr>
            <p:ph type="sldNum" sz="quarter" idx="5"/>
          </p:nvPr>
        </p:nvSpPr>
        <p:spPr/>
        <p:txBody>
          <a:bodyPr/>
          <a:lstStyle/>
          <a:p>
            <a:fld id="{63C8EADC-945F-4E53-92BA-2A9A67E45E6D}" type="slidenum">
              <a:rPr lang="en-US" smtClean="0"/>
              <a:t>6</a:t>
            </a:fld>
            <a:endParaRPr lang="en-US"/>
          </a:p>
        </p:txBody>
      </p:sp>
    </p:spTree>
    <p:extLst>
      <p:ext uri="{BB962C8B-B14F-4D97-AF65-F5344CB8AC3E}">
        <p14:creationId xmlns:p14="http://schemas.microsoft.com/office/powerpoint/2010/main" val="433957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3C8EADC-945F-4E53-92BA-2A9A67E45E6D}" type="slidenum">
              <a:rPr lang="en-US" smtClean="0"/>
              <a:t>7</a:t>
            </a:fld>
            <a:endParaRPr lang="en-US"/>
          </a:p>
        </p:txBody>
      </p:sp>
    </p:spTree>
    <p:extLst>
      <p:ext uri="{BB962C8B-B14F-4D97-AF65-F5344CB8AC3E}">
        <p14:creationId xmlns:p14="http://schemas.microsoft.com/office/powerpoint/2010/main" val="2604204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7/5/2021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7/5/2021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7/5/2021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7/5/2021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7/5/2021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7/5/2021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7/5/2021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7/5/2021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CC441-36BA-6640-B20C-2D777F228624}"/>
              </a:ext>
            </a:extLst>
          </p:cNvPr>
          <p:cNvSpPr>
            <a:spLocks noGrp="1"/>
          </p:cNvSpPr>
          <p:nvPr>
            <p:ph type="ctrTitle"/>
          </p:nvPr>
        </p:nvSpPr>
        <p:spPr/>
        <p:txBody>
          <a:bodyPr/>
          <a:lstStyle/>
          <a:p>
            <a:r>
              <a:rPr lang="en-US" dirty="0"/>
              <a:t>Implications of Learning Theories</a:t>
            </a:r>
          </a:p>
        </p:txBody>
      </p:sp>
      <p:sp>
        <p:nvSpPr>
          <p:cNvPr id="3" name="Subtitle 2">
            <a:extLst>
              <a:ext uri="{FF2B5EF4-FFF2-40B4-BE49-F238E27FC236}">
                <a16:creationId xmlns:a16="http://schemas.microsoft.com/office/drawing/2014/main" id="{D723D6BE-FBE0-974F-BB05-2DCB9320D47B}"/>
              </a:ext>
            </a:extLst>
          </p:cNvPr>
          <p:cNvSpPr>
            <a:spLocks noGrp="1"/>
          </p:cNvSpPr>
          <p:nvPr>
            <p:ph type="subTitle" idx="1"/>
          </p:nvPr>
        </p:nvSpPr>
        <p:spPr/>
        <p:txBody>
          <a:bodyPr>
            <a:normAutofit fontScale="92500" lnSpcReduction="20000"/>
          </a:bodyPr>
          <a:lstStyle/>
          <a:p>
            <a:endParaRPr lang="en-US" dirty="0"/>
          </a:p>
          <a:p>
            <a:endParaRPr lang="en-US" sz="3200" dirty="0"/>
          </a:p>
          <a:p>
            <a:r>
              <a:rPr lang="en-US" sz="3200" dirty="0"/>
              <a:t>Part 1</a:t>
            </a:r>
          </a:p>
        </p:txBody>
      </p:sp>
    </p:spTree>
    <p:extLst>
      <p:ext uri="{BB962C8B-B14F-4D97-AF65-F5344CB8AC3E}">
        <p14:creationId xmlns:p14="http://schemas.microsoft.com/office/powerpoint/2010/main" val="244730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C2541EF2-4295-4548-ACCE-FF7ADC82651F}"/>
              </a:ext>
            </a:extLst>
          </p:cNvPr>
          <p:cNvSpPr>
            <a:spLocks noGrp="1"/>
          </p:cNvSpPr>
          <p:nvPr>
            <p:ph type="title"/>
          </p:nvPr>
        </p:nvSpPr>
        <p:spPr>
          <a:xfrm>
            <a:off x="792480" y="630936"/>
            <a:ext cx="10607040" cy="1353310"/>
          </a:xfrm>
        </p:spPr>
        <p:txBody>
          <a:bodyPr anchor="b">
            <a:normAutofit/>
          </a:bodyPr>
          <a:lstStyle/>
          <a:p>
            <a:r>
              <a:rPr lang="en-US" dirty="0">
                <a:solidFill>
                  <a:schemeClr val="tx1"/>
                </a:solidFill>
              </a:rPr>
              <a:t>Reinforcement Theory</a:t>
            </a:r>
          </a:p>
        </p:txBody>
      </p:sp>
      <p:sp>
        <p:nvSpPr>
          <p:cNvPr id="3" name="Content Placeholder 2">
            <a:extLst>
              <a:ext uri="{FF2B5EF4-FFF2-40B4-BE49-F238E27FC236}">
                <a16:creationId xmlns:a16="http://schemas.microsoft.com/office/drawing/2014/main" id="{CC065918-4A1E-AA47-8FD8-5B029960C44C}"/>
              </a:ext>
            </a:extLst>
          </p:cNvPr>
          <p:cNvSpPr>
            <a:spLocks noGrp="1"/>
          </p:cNvSpPr>
          <p:nvPr>
            <p:ph idx="1"/>
          </p:nvPr>
        </p:nvSpPr>
        <p:spPr>
          <a:xfrm>
            <a:off x="792480" y="2161348"/>
            <a:ext cx="10607040" cy="3890460"/>
          </a:xfrm>
        </p:spPr>
        <p:txBody>
          <a:bodyPr anchor="ctr">
            <a:normAutofit/>
          </a:bodyPr>
          <a:lstStyle/>
          <a:p>
            <a:r>
              <a:rPr lang="en-US" sz="2000" dirty="0"/>
              <a:t>This theory says that the consequences of behavior influence whether it is repeated. </a:t>
            </a:r>
          </a:p>
          <a:p>
            <a:r>
              <a:rPr lang="en-US" sz="2000" dirty="0"/>
              <a:t>Trainers should identify trainees’ preferred rewards and link them to learning.</a:t>
            </a:r>
          </a:p>
          <a:p>
            <a:endParaRPr lang="en-US" sz="2000" dirty="0"/>
          </a:p>
          <a:p>
            <a:endParaRPr lang="en-US" sz="2000" dirty="0"/>
          </a:p>
          <a:p>
            <a:endParaRPr lang="en-US" sz="2000" dirty="0"/>
          </a:p>
          <a:p>
            <a:endParaRPr lang="en-US" sz="2000" dirty="0"/>
          </a:p>
          <a:p>
            <a:endParaRPr lang="en-US" sz="2000" dirty="0"/>
          </a:p>
          <a:p>
            <a:endParaRPr lang="en-US" sz="2000" dirty="0"/>
          </a:p>
        </p:txBody>
      </p:sp>
      <p:graphicFrame>
        <p:nvGraphicFramePr>
          <p:cNvPr id="4" name="Diagram 3" descr="A graphic that defines two ways to encourage desirable behaviors and two ways to discourage undesirable behaviors. To encourage desirable behaviors, use: Positive reinforcement to add a desirable outcome. Negative reinforcement to remove an undesirable outcome. To discourage undesirable behaviors, use: Positive punishment to add an undesirable outcome. Negative punishment to remove a desirable outcome.">
            <a:extLst>
              <a:ext uri="{FF2B5EF4-FFF2-40B4-BE49-F238E27FC236}">
                <a16:creationId xmlns:a16="http://schemas.microsoft.com/office/drawing/2014/main" id="{5CFB21B4-554C-4D9D-8BA7-7B14CF7C8000}"/>
              </a:ext>
            </a:extLst>
          </p:cNvPr>
          <p:cNvGraphicFramePr/>
          <p:nvPr>
            <p:extLst>
              <p:ext uri="{D42A27DB-BD31-4B8C-83A1-F6EECF244321}">
                <p14:modId xmlns:p14="http://schemas.microsoft.com/office/powerpoint/2010/main" val="473707976"/>
              </p:ext>
            </p:extLst>
          </p:nvPr>
        </p:nvGraphicFramePr>
        <p:xfrm>
          <a:off x="805332" y="3460011"/>
          <a:ext cx="11226798" cy="31320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1299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B3D296CC-CA82-4C71-A176-6A9FECDB8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075000"/>
          </a:xfrm>
          <a:custGeom>
            <a:avLst/>
            <a:gdLst>
              <a:gd name="connsiteX0" fmla="*/ 0 w 12192000"/>
              <a:gd name="connsiteY0" fmla="*/ 0 h 2075000"/>
              <a:gd name="connsiteX1" fmla="*/ 12192000 w 12192000"/>
              <a:gd name="connsiteY1" fmla="*/ 0 h 2075000"/>
              <a:gd name="connsiteX2" fmla="*/ 12192000 w 12192000"/>
              <a:gd name="connsiteY2" fmla="*/ 558112 h 2075000"/>
              <a:gd name="connsiteX3" fmla="*/ 12192000 w 12192000"/>
              <a:gd name="connsiteY3" fmla="*/ 750237 h 2075000"/>
              <a:gd name="connsiteX4" fmla="*/ 12192000 w 12192000"/>
              <a:gd name="connsiteY4" fmla="*/ 1726055 h 2075000"/>
              <a:gd name="connsiteX5" fmla="*/ 12113803 w 12192000"/>
              <a:gd name="connsiteY5" fmla="*/ 1734338 h 2075000"/>
              <a:gd name="connsiteX6" fmla="*/ 6753597 w 12192000"/>
              <a:gd name="connsiteY6" fmla="*/ 2057895 h 2075000"/>
              <a:gd name="connsiteX7" fmla="*/ 400746 w 12192000"/>
              <a:gd name="connsiteY7" fmla="*/ 1886552 h 2075000"/>
              <a:gd name="connsiteX8" fmla="*/ 0 w 12192000"/>
              <a:gd name="connsiteY8" fmla="*/ 1849576 h 2075000"/>
              <a:gd name="connsiteX9" fmla="*/ 0 w 12192000"/>
              <a:gd name="connsiteY9" fmla="*/ 750237 h 2075000"/>
              <a:gd name="connsiteX10" fmla="*/ 0 w 12192000"/>
              <a:gd name="connsiteY10" fmla="*/ 558112 h 207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2075000">
                <a:moveTo>
                  <a:pt x="0" y="0"/>
                </a:moveTo>
                <a:lnTo>
                  <a:pt x="12192000" y="0"/>
                </a:lnTo>
                <a:lnTo>
                  <a:pt x="12192000" y="558112"/>
                </a:lnTo>
                <a:lnTo>
                  <a:pt x="12192000" y="750237"/>
                </a:lnTo>
                <a:lnTo>
                  <a:pt x="12192000" y="1726055"/>
                </a:lnTo>
                <a:lnTo>
                  <a:pt x="12113803" y="1734338"/>
                </a:lnTo>
                <a:cubicBezTo>
                  <a:pt x="10139508" y="1932287"/>
                  <a:pt x="8237152" y="2025290"/>
                  <a:pt x="6753597" y="2057895"/>
                </a:cubicBezTo>
                <a:cubicBezTo>
                  <a:pt x="4940362" y="2097744"/>
                  <a:pt x="2657278" y="2078414"/>
                  <a:pt x="400746" y="1886552"/>
                </a:cubicBezTo>
                <a:lnTo>
                  <a:pt x="0" y="1849576"/>
                </a:lnTo>
                <a:lnTo>
                  <a:pt x="0" y="750237"/>
                </a:lnTo>
                <a:lnTo>
                  <a:pt x="0" y="558112"/>
                </a:lnTo>
                <a:close/>
              </a:path>
            </a:pathLst>
          </a:custGeom>
          <a:solidFill>
            <a:schemeClr val="tx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B0EB970-B080-4647-9D91-D774DDF68743}"/>
              </a:ext>
            </a:extLst>
          </p:cNvPr>
          <p:cNvSpPr>
            <a:spLocks noGrp="1"/>
          </p:cNvSpPr>
          <p:nvPr>
            <p:ph type="title"/>
          </p:nvPr>
        </p:nvSpPr>
        <p:spPr>
          <a:xfrm>
            <a:off x="807720" y="762608"/>
            <a:ext cx="10481519" cy="1003932"/>
          </a:xfrm>
        </p:spPr>
        <p:txBody>
          <a:bodyPr anchor="ctr">
            <a:normAutofit/>
          </a:bodyPr>
          <a:lstStyle/>
          <a:p>
            <a:r>
              <a:rPr lang="en-US" dirty="0">
                <a:solidFill>
                  <a:schemeClr val="accent1"/>
                </a:solidFill>
              </a:rPr>
              <a:t>Social Learning Theory</a:t>
            </a:r>
          </a:p>
        </p:txBody>
      </p:sp>
      <p:sp>
        <p:nvSpPr>
          <p:cNvPr id="3" name="Content Placeholder 2">
            <a:extLst>
              <a:ext uri="{FF2B5EF4-FFF2-40B4-BE49-F238E27FC236}">
                <a16:creationId xmlns:a16="http://schemas.microsoft.com/office/drawing/2014/main" id="{8A89A58F-4D2C-C747-91C5-B3376B635495}"/>
              </a:ext>
            </a:extLst>
          </p:cNvPr>
          <p:cNvSpPr>
            <a:spLocks noGrp="1"/>
          </p:cNvSpPr>
          <p:nvPr>
            <p:ph idx="1"/>
          </p:nvPr>
        </p:nvSpPr>
        <p:spPr>
          <a:xfrm>
            <a:off x="792480" y="2635976"/>
            <a:ext cx="10607040" cy="3542776"/>
          </a:xfrm>
        </p:spPr>
        <p:txBody>
          <a:bodyPr>
            <a:normAutofit/>
          </a:bodyPr>
          <a:lstStyle/>
          <a:p>
            <a:r>
              <a:rPr lang="en-US" sz="2000" dirty="0"/>
              <a:t>This theory suggests we learn by:</a:t>
            </a:r>
          </a:p>
          <a:p>
            <a:pPr lvl="1"/>
            <a:r>
              <a:rPr lang="en-US" sz="1800" dirty="0"/>
              <a:t>Observing others’ behaviors and paying </a:t>
            </a:r>
            <a:r>
              <a:rPr lang="en-US" sz="1800" u="sng" dirty="0"/>
              <a:t>attention</a:t>
            </a:r>
            <a:r>
              <a:rPr lang="en-US" sz="1800" dirty="0"/>
              <a:t> to the most important aspects,</a:t>
            </a:r>
          </a:p>
          <a:p>
            <a:pPr lvl="1"/>
            <a:r>
              <a:rPr lang="en-US" sz="1800" dirty="0"/>
              <a:t>Encoding and </a:t>
            </a:r>
            <a:r>
              <a:rPr lang="en-US" sz="1800" u="sng" dirty="0"/>
              <a:t>retaining</a:t>
            </a:r>
            <a:r>
              <a:rPr lang="en-US" sz="1800" dirty="0"/>
              <a:t> the behavior in memory,</a:t>
            </a:r>
          </a:p>
          <a:p>
            <a:pPr lvl="1"/>
            <a:r>
              <a:rPr lang="en-US" sz="1800" u="sng" dirty="0"/>
              <a:t>Reproducing</a:t>
            </a:r>
            <a:r>
              <a:rPr lang="en-US" sz="1800" dirty="0"/>
              <a:t> the behavior, and </a:t>
            </a:r>
          </a:p>
          <a:p>
            <a:pPr lvl="1"/>
            <a:r>
              <a:rPr lang="en-US" sz="1800" dirty="0"/>
              <a:t>Receiving positive reinforcement for the behavior (</a:t>
            </a:r>
            <a:r>
              <a:rPr lang="en-US" sz="1800" u="sng" dirty="0"/>
              <a:t>motivational processes</a:t>
            </a:r>
            <a:r>
              <a:rPr lang="en-US" sz="1800" dirty="0"/>
              <a:t>).</a:t>
            </a:r>
          </a:p>
        </p:txBody>
      </p:sp>
    </p:spTree>
    <p:extLst>
      <p:ext uri="{BB962C8B-B14F-4D97-AF65-F5344CB8AC3E}">
        <p14:creationId xmlns:p14="http://schemas.microsoft.com/office/powerpoint/2010/main" val="149742564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B3D296CC-CA82-4C71-A176-6A9FECDB8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075000"/>
          </a:xfrm>
          <a:custGeom>
            <a:avLst/>
            <a:gdLst>
              <a:gd name="connsiteX0" fmla="*/ 0 w 12192000"/>
              <a:gd name="connsiteY0" fmla="*/ 0 h 2075000"/>
              <a:gd name="connsiteX1" fmla="*/ 12192000 w 12192000"/>
              <a:gd name="connsiteY1" fmla="*/ 0 h 2075000"/>
              <a:gd name="connsiteX2" fmla="*/ 12192000 w 12192000"/>
              <a:gd name="connsiteY2" fmla="*/ 558112 h 2075000"/>
              <a:gd name="connsiteX3" fmla="*/ 12192000 w 12192000"/>
              <a:gd name="connsiteY3" fmla="*/ 750237 h 2075000"/>
              <a:gd name="connsiteX4" fmla="*/ 12192000 w 12192000"/>
              <a:gd name="connsiteY4" fmla="*/ 1726055 h 2075000"/>
              <a:gd name="connsiteX5" fmla="*/ 12113803 w 12192000"/>
              <a:gd name="connsiteY5" fmla="*/ 1734338 h 2075000"/>
              <a:gd name="connsiteX6" fmla="*/ 6753597 w 12192000"/>
              <a:gd name="connsiteY6" fmla="*/ 2057895 h 2075000"/>
              <a:gd name="connsiteX7" fmla="*/ 400746 w 12192000"/>
              <a:gd name="connsiteY7" fmla="*/ 1886552 h 2075000"/>
              <a:gd name="connsiteX8" fmla="*/ 0 w 12192000"/>
              <a:gd name="connsiteY8" fmla="*/ 1849576 h 2075000"/>
              <a:gd name="connsiteX9" fmla="*/ 0 w 12192000"/>
              <a:gd name="connsiteY9" fmla="*/ 750237 h 2075000"/>
              <a:gd name="connsiteX10" fmla="*/ 0 w 12192000"/>
              <a:gd name="connsiteY10" fmla="*/ 558112 h 207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2075000">
                <a:moveTo>
                  <a:pt x="0" y="0"/>
                </a:moveTo>
                <a:lnTo>
                  <a:pt x="12192000" y="0"/>
                </a:lnTo>
                <a:lnTo>
                  <a:pt x="12192000" y="558112"/>
                </a:lnTo>
                <a:lnTo>
                  <a:pt x="12192000" y="750237"/>
                </a:lnTo>
                <a:lnTo>
                  <a:pt x="12192000" y="1726055"/>
                </a:lnTo>
                <a:lnTo>
                  <a:pt x="12113803" y="1734338"/>
                </a:lnTo>
                <a:cubicBezTo>
                  <a:pt x="10139508" y="1932287"/>
                  <a:pt x="8237152" y="2025290"/>
                  <a:pt x="6753597" y="2057895"/>
                </a:cubicBezTo>
                <a:cubicBezTo>
                  <a:pt x="4940362" y="2097744"/>
                  <a:pt x="2657278" y="2078414"/>
                  <a:pt x="400746" y="1886552"/>
                </a:cubicBezTo>
                <a:lnTo>
                  <a:pt x="0" y="1849576"/>
                </a:lnTo>
                <a:lnTo>
                  <a:pt x="0" y="750237"/>
                </a:lnTo>
                <a:lnTo>
                  <a:pt x="0" y="558112"/>
                </a:lnTo>
                <a:close/>
              </a:path>
            </a:pathLst>
          </a:custGeom>
          <a:solidFill>
            <a:schemeClr val="tx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0E48F7C-15AB-044F-9B34-3196216F8EE1}"/>
              </a:ext>
            </a:extLst>
          </p:cNvPr>
          <p:cNvSpPr>
            <a:spLocks noGrp="1"/>
          </p:cNvSpPr>
          <p:nvPr>
            <p:ph type="title"/>
          </p:nvPr>
        </p:nvSpPr>
        <p:spPr>
          <a:xfrm>
            <a:off x="807720" y="762608"/>
            <a:ext cx="10481519" cy="1003932"/>
          </a:xfrm>
        </p:spPr>
        <p:txBody>
          <a:bodyPr anchor="ctr">
            <a:normAutofit/>
          </a:bodyPr>
          <a:lstStyle/>
          <a:p>
            <a:r>
              <a:rPr lang="en-US" dirty="0">
                <a:solidFill>
                  <a:schemeClr val="accent1"/>
                </a:solidFill>
              </a:rPr>
              <a:t>Social Learning Theory</a:t>
            </a:r>
          </a:p>
        </p:txBody>
      </p:sp>
      <p:sp>
        <p:nvSpPr>
          <p:cNvPr id="3" name="Content Placeholder 2">
            <a:extLst>
              <a:ext uri="{FF2B5EF4-FFF2-40B4-BE49-F238E27FC236}">
                <a16:creationId xmlns:a16="http://schemas.microsoft.com/office/drawing/2014/main" id="{6D105D5A-E8DE-1240-98D4-04C8DED919B9}"/>
              </a:ext>
            </a:extLst>
          </p:cNvPr>
          <p:cNvSpPr>
            <a:spLocks noGrp="1"/>
          </p:cNvSpPr>
          <p:nvPr>
            <p:ph idx="1"/>
          </p:nvPr>
        </p:nvSpPr>
        <p:spPr>
          <a:xfrm>
            <a:off x="792480" y="2635976"/>
            <a:ext cx="10607040" cy="3542776"/>
          </a:xfrm>
        </p:spPr>
        <p:txBody>
          <a:bodyPr>
            <a:normAutofit/>
          </a:bodyPr>
          <a:lstStyle/>
          <a:p>
            <a:r>
              <a:rPr lang="en-US" sz="2000" dirty="0"/>
              <a:t>Trainees’ </a:t>
            </a:r>
            <a:r>
              <a:rPr lang="en-US" sz="2000" b="1" dirty="0"/>
              <a:t>self-efficacy</a:t>
            </a:r>
            <a:r>
              <a:rPr lang="en-US" sz="2000" dirty="0"/>
              <a:t> can be increased through:</a:t>
            </a:r>
          </a:p>
          <a:p>
            <a:pPr lvl="1"/>
            <a:r>
              <a:rPr lang="en-US" sz="1800" u="sng" dirty="0"/>
              <a:t>Verbal persuasion</a:t>
            </a:r>
            <a:r>
              <a:rPr lang="en-US" sz="1800" dirty="0"/>
              <a:t>, offering words of encouragement.</a:t>
            </a:r>
          </a:p>
          <a:p>
            <a:pPr lvl="1"/>
            <a:r>
              <a:rPr lang="en-US" sz="1800" u="sng" dirty="0"/>
              <a:t>Logical verification</a:t>
            </a:r>
            <a:r>
              <a:rPr lang="en-US" sz="1800" dirty="0"/>
              <a:t>, linking a new task to a task already mastered.</a:t>
            </a:r>
          </a:p>
          <a:p>
            <a:pPr lvl="1"/>
            <a:r>
              <a:rPr lang="en-US" sz="1800" u="sng" dirty="0"/>
              <a:t>Modeling</a:t>
            </a:r>
            <a:r>
              <a:rPr lang="en-US" sz="1800" dirty="0"/>
              <a:t>, showing trainees how to successfully perform a task.</a:t>
            </a:r>
          </a:p>
          <a:p>
            <a:pPr lvl="1"/>
            <a:r>
              <a:rPr lang="en-US" sz="1800" u="sng" dirty="0"/>
              <a:t>Past accomplishment</a:t>
            </a:r>
            <a:r>
              <a:rPr lang="en-US" sz="1800" dirty="0"/>
              <a:t>, letting trainees build a history of successful accomplishments.</a:t>
            </a:r>
          </a:p>
        </p:txBody>
      </p:sp>
    </p:spTree>
    <p:extLst>
      <p:ext uri="{BB962C8B-B14F-4D97-AF65-F5344CB8AC3E}">
        <p14:creationId xmlns:p14="http://schemas.microsoft.com/office/powerpoint/2010/main" val="326870531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9D60B5-70A9-7040-B0C3-2568F2DA6A9F}"/>
              </a:ext>
            </a:extLst>
          </p:cNvPr>
          <p:cNvSpPr>
            <a:spLocks noGrp="1"/>
          </p:cNvSpPr>
          <p:nvPr>
            <p:ph type="title"/>
          </p:nvPr>
        </p:nvSpPr>
        <p:spPr>
          <a:xfrm>
            <a:off x="2880485" y="841375"/>
            <a:ext cx="8229600" cy="1230570"/>
          </a:xfrm>
        </p:spPr>
        <p:txBody>
          <a:bodyPr anchor="t">
            <a:normAutofit/>
          </a:bodyPr>
          <a:lstStyle/>
          <a:p>
            <a:r>
              <a:rPr lang="en-US" dirty="0">
                <a:solidFill>
                  <a:schemeClr val="accent1"/>
                </a:solidFill>
              </a:rPr>
              <a:t>Goal-Setting Theories</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A0684F43-7FB2-9F42-B513-DB21F09A5886}"/>
              </a:ext>
            </a:extLst>
          </p:cNvPr>
          <p:cNvSpPr>
            <a:spLocks noGrp="1"/>
          </p:cNvSpPr>
          <p:nvPr>
            <p:ph idx="1"/>
          </p:nvPr>
        </p:nvSpPr>
        <p:spPr>
          <a:xfrm>
            <a:off x="2880487" y="2249046"/>
            <a:ext cx="8229600" cy="3802762"/>
          </a:xfrm>
        </p:spPr>
        <p:txBody>
          <a:bodyPr anchor="t">
            <a:normAutofit/>
          </a:bodyPr>
          <a:lstStyle/>
          <a:p>
            <a:r>
              <a:rPr lang="en-US" sz="2000" dirty="0"/>
              <a:t>This collection of theories suggest that our goals and intentions influence our behavior by:</a:t>
            </a:r>
          </a:p>
          <a:p>
            <a:pPr lvl="1"/>
            <a:r>
              <a:rPr lang="en-US" sz="1800" dirty="0"/>
              <a:t>Directing energy and attention, </a:t>
            </a:r>
          </a:p>
          <a:p>
            <a:pPr lvl="1"/>
            <a:r>
              <a:rPr lang="en-US" sz="1800" dirty="0"/>
              <a:t>Sustaining effort over time, and </a:t>
            </a:r>
          </a:p>
          <a:p>
            <a:pPr lvl="1"/>
            <a:r>
              <a:rPr lang="en-US" sz="1800" dirty="0"/>
              <a:t>Motivating the development of strategies for goal attainment. </a:t>
            </a:r>
          </a:p>
          <a:p>
            <a:r>
              <a:rPr lang="en-US" sz="2000" dirty="0"/>
              <a:t>Trainers should help trainees set SMART, challenging goals.</a:t>
            </a:r>
          </a:p>
        </p:txBody>
      </p:sp>
    </p:spTree>
    <p:extLst>
      <p:ext uri="{BB962C8B-B14F-4D97-AF65-F5344CB8AC3E}">
        <p14:creationId xmlns:p14="http://schemas.microsoft.com/office/powerpoint/2010/main" val="1382894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9D60B5-70A9-7040-B0C3-2568F2DA6A9F}"/>
              </a:ext>
            </a:extLst>
          </p:cNvPr>
          <p:cNvSpPr>
            <a:spLocks noGrp="1"/>
          </p:cNvSpPr>
          <p:nvPr>
            <p:ph type="title"/>
          </p:nvPr>
        </p:nvSpPr>
        <p:spPr>
          <a:xfrm>
            <a:off x="2880485" y="841375"/>
            <a:ext cx="8229600" cy="1230570"/>
          </a:xfrm>
        </p:spPr>
        <p:txBody>
          <a:bodyPr anchor="t">
            <a:normAutofit/>
          </a:bodyPr>
          <a:lstStyle/>
          <a:p>
            <a:r>
              <a:rPr lang="en-US" dirty="0">
                <a:solidFill>
                  <a:schemeClr val="accent1"/>
                </a:solidFill>
              </a:rPr>
              <a:t>Goal-Setting Theories</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A0684F43-7FB2-9F42-B513-DB21F09A5886}"/>
              </a:ext>
            </a:extLst>
          </p:cNvPr>
          <p:cNvSpPr>
            <a:spLocks noGrp="1"/>
          </p:cNvSpPr>
          <p:nvPr>
            <p:ph idx="1"/>
          </p:nvPr>
        </p:nvSpPr>
        <p:spPr>
          <a:xfrm>
            <a:off x="2880487" y="2249046"/>
            <a:ext cx="8229600" cy="3802762"/>
          </a:xfrm>
        </p:spPr>
        <p:txBody>
          <a:bodyPr anchor="t">
            <a:normAutofit/>
          </a:bodyPr>
          <a:lstStyle/>
          <a:p>
            <a:r>
              <a:rPr lang="en-US" sz="2000" b="1" dirty="0"/>
              <a:t>Goal orientation </a:t>
            </a:r>
            <a:r>
              <a:rPr lang="en-US" sz="2000" dirty="0"/>
              <a:t>refers to the type of goals that trainees set in a learning situation and how they approach them. </a:t>
            </a:r>
          </a:p>
        </p:txBody>
      </p:sp>
      <p:graphicFrame>
        <p:nvGraphicFramePr>
          <p:cNvPr id="4" name="Diagram 3" descr="A graphic that defines Learning Orientation as the degree to which trainees focus on increasing their capabilities related to the task and Performance Orientation as the degree to which trainees focus on task performance and looking good in comparison to others.">
            <a:extLst>
              <a:ext uri="{FF2B5EF4-FFF2-40B4-BE49-F238E27FC236}">
                <a16:creationId xmlns:a16="http://schemas.microsoft.com/office/drawing/2014/main" id="{D885A1ED-6E9D-45F2-9553-45E4E7E55A93}"/>
              </a:ext>
            </a:extLst>
          </p:cNvPr>
          <p:cNvGraphicFramePr/>
          <p:nvPr>
            <p:extLst>
              <p:ext uri="{D42A27DB-BD31-4B8C-83A1-F6EECF244321}">
                <p14:modId xmlns:p14="http://schemas.microsoft.com/office/powerpoint/2010/main" val="3169141510"/>
              </p:ext>
            </p:extLst>
          </p:nvPr>
        </p:nvGraphicFramePr>
        <p:xfrm>
          <a:off x="3154805" y="3682720"/>
          <a:ext cx="7680960" cy="2448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892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AA69E4-E3AE-7546-801C-15075FDD2C04}"/>
              </a:ext>
            </a:extLst>
          </p:cNvPr>
          <p:cNvSpPr>
            <a:spLocks noGrp="1"/>
          </p:cNvSpPr>
          <p:nvPr>
            <p:ph type="title"/>
          </p:nvPr>
        </p:nvSpPr>
        <p:spPr>
          <a:xfrm>
            <a:off x="2880484" y="841375"/>
            <a:ext cx="8229600" cy="1230570"/>
          </a:xfrm>
        </p:spPr>
        <p:txBody>
          <a:bodyPr anchor="t">
            <a:normAutofit/>
          </a:bodyPr>
          <a:lstStyle/>
          <a:p>
            <a:r>
              <a:rPr lang="en-US" dirty="0">
                <a:solidFill>
                  <a:schemeClr val="accent1"/>
                </a:solidFill>
              </a:rPr>
              <a:t>Goal-Setting Theories</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821B43DB-6C4E-F04C-8ECB-83FDC97ECDCF}"/>
              </a:ext>
            </a:extLst>
          </p:cNvPr>
          <p:cNvSpPr>
            <a:spLocks noGrp="1"/>
          </p:cNvSpPr>
          <p:nvPr>
            <p:ph idx="1"/>
          </p:nvPr>
        </p:nvSpPr>
        <p:spPr>
          <a:xfrm>
            <a:off x="2880486" y="2249046"/>
            <a:ext cx="8229600" cy="3802762"/>
          </a:xfrm>
        </p:spPr>
        <p:txBody>
          <a:bodyPr anchor="t">
            <a:normAutofit/>
          </a:bodyPr>
          <a:lstStyle/>
          <a:p>
            <a:r>
              <a:rPr lang="en-US" sz="2000" dirty="0"/>
              <a:t>To promote a learning orientation, trainers should:</a:t>
            </a:r>
          </a:p>
          <a:p>
            <a:pPr lvl="1"/>
            <a:r>
              <a:rPr lang="en-US" sz="1800" dirty="0"/>
              <a:t>Establish goals for experimentation,</a:t>
            </a:r>
          </a:p>
          <a:p>
            <a:pPr lvl="1"/>
            <a:r>
              <a:rPr lang="en-US" sz="1800" dirty="0"/>
              <a:t>Provide constructive feedback when trainees make mistakes,</a:t>
            </a:r>
          </a:p>
          <a:p>
            <a:pPr lvl="1"/>
            <a:r>
              <a:rPr lang="en-US" sz="1800" dirty="0"/>
              <a:t>Create a community of learning, and</a:t>
            </a:r>
          </a:p>
          <a:p>
            <a:pPr lvl="1"/>
            <a:r>
              <a:rPr lang="en-US" sz="1800" dirty="0"/>
              <a:t>Deemphasize competition among trainees.</a:t>
            </a:r>
          </a:p>
        </p:txBody>
      </p:sp>
    </p:spTree>
    <p:extLst>
      <p:ext uri="{BB962C8B-B14F-4D97-AF65-F5344CB8AC3E}">
        <p14:creationId xmlns:p14="http://schemas.microsoft.com/office/powerpoint/2010/main" val="311807041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TotalTime>
  <Words>333</Words>
  <Application>Microsoft Office PowerPoint</Application>
  <PresentationFormat>Widescreen</PresentationFormat>
  <Paragraphs>56</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Rockwell</vt:lpstr>
      <vt:lpstr>Wingdings</vt:lpstr>
      <vt:lpstr>Atlas</vt:lpstr>
      <vt:lpstr>Implications of Learning Theories</vt:lpstr>
      <vt:lpstr>Reinforcement Theory</vt:lpstr>
      <vt:lpstr>Social Learning Theory</vt:lpstr>
      <vt:lpstr>Social Learning Theory</vt:lpstr>
      <vt:lpstr>Goal-Setting Theories</vt:lpstr>
      <vt:lpstr>Goal-Setting Theories</vt:lpstr>
      <vt:lpstr>Goal-Setting Theories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 and T&amp;D</dc:title>
  <dc:creator>Quarton, Amy J.</dc:creator>
  <cp:lastModifiedBy>Quarton, Amy J.</cp:lastModifiedBy>
  <cp:revision>77</cp:revision>
  <cp:lastPrinted>2021-06-28T03:54:44Z</cp:lastPrinted>
  <dcterms:created xsi:type="dcterms:W3CDTF">2021-02-10T03:24:09Z</dcterms:created>
  <dcterms:modified xsi:type="dcterms:W3CDTF">2021-07-05T20:17:13Z</dcterms:modified>
</cp:coreProperties>
</file>