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307" r:id="rId3"/>
    <p:sldId id="304" r:id="rId4"/>
    <p:sldId id="308" r:id="rId5"/>
    <p:sldId id="309" r:id="rId6"/>
    <p:sldId id="310" r:id="rId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46" autoAdjust="0"/>
    <p:restoredTop sz="47690" autoAdjust="0"/>
  </p:normalViewPr>
  <p:slideViewPr>
    <p:cSldViewPr snapToGrid="0">
      <p:cViewPr varScale="1">
        <p:scale>
          <a:sx n="39" d="100"/>
          <a:sy n="39" d="100"/>
        </p:scale>
        <p:origin x="16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49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292336-3FB5-4866-8C48-51D50DF498E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9D6663-517C-4558-BBAF-5476FB3B9A72}">
      <dgm:prSet phldrT="[Text]" custT="1"/>
      <dgm:spPr/>
      <dgm:t>
        <a:bodyPr/>
        <a:lstStyle/>
        <a:p>
          <a:r>
            <a:rPr lang="en-US" sz="2000" dirty="0"/>
            <a:t>At the individual level, it seeks to:</a:t>
          </a:r>
        </a:p>
      </dgm:t>
    </dgm:pt>
    <dgm:pt modelId="{9BF24E39-68C8-4ECA-8009-D3D3CDD7C606}" type="parTrans" cxnId="{935EDD79-2494-478B-8F64-2C9039531E28}">
      <dgm:prSet/>
      <dgm:spPr/>
      <dgm:t>
        <a:bodyPr/>
        <a:lstStyle/>
        <a:p>
          <a:endParaRPr lang="en-US" sz="1800"/>
        </a:p>
      </dgm:t>
    </dgm:pt>
    <dgm:pt modelId="{D4BE1E2E-56B4-4814-958E-E79FCD0DC009}" type="sibTrans" cxnId="{935EDD79-2494-478B-8F64-2C9039531E28}">
      <dgm:prSet/>
      <dgm:spPr/>
      <dgm:t>
        <a:bodyPr/>
        <a:lstStyle/>
        <a:p>
          <a:endParaRPr lang="en-US" sz="1800"/>
        </a:p>
      </dgm:t>
    </dgm:pt>
    <dgm:pt modelId="{0EA0EB71-D6CE-483C-8DA1-FD6D8A3FF203}">
      <dgm:prSet custT="1"/>
      <dgm:spPr/>
      <dgm:t>
        <a:bodyPr/>
        <a:lstStyle/>
        <a:p>
          <a:r>
            <a:rPr lang="en-US" sz="1800" dirty="0"/>
            <a:t>Increase awareness about differences,</a:t>
          </a:r>
        </a:p>
      </dgm:t>
    </dgm:pt>
    <dgm:pt modelId="{1E46A70C-E347-4B7D-8AC3-86ABA20F4DB5}" type="parTrans" cxnId="{C10B89B3-87B9-4A17-8461-A30116091062}">
      <dgm:prSet/>
      <dgm:spPr/>
      <dgm:t>
        <a:bodyPr/>
        <a:lstStyle/>
        <a:p>
          <a:endParaRPr lang="en-US" sz="1800"/>
        </a:p>
      </dgm:t>
    </dgm:pt>
    <dgm:pt modelId="{135541A2-768C-4D73-9E77-112EAD6F572A}" type="sibTrans" cxnId="{C10B89B3-87B9-4A17-8461-A30116091062}">
      <dgm:prSet/>
      <dgm:spPr/>
      <dgm:t>
        <a:bodyPr/>
        <a:lstStyle/>
        <a:p>
          <a:endParaRPr lang="en-US" sz="1800"/>
        </a:p>
      </dgm:t>
    </dgm:pt>
    <dgm:pt modelId="{8149C74F-0342-4F4A-A274-380CED9FC71E}">
      <dgm:prSet custT="1"/>
      <dgm:spPr/>
      <dgm:t>
        <a:bodyPr/>
        <a:lstStyle/>
        <a:p>
          <a:r>
            <a:rPr lang="en-US" sz="1800" dirty="0"/>
            <a:t>Change employees’ attitudes about diversity, and</a:t>
          </a:r>
        </a:p>
      </dgm:t>
    </dgm:pt>
    <dgm:pt modelId="{5C6F1659-6F3D-47C1-B4E6-9169E2FE5027}" type="parTrans" cxnId="{DC701F34-8E16-447E-A71F-57817792CBDF}">
      <dgm:prSet/>
      <dgm:spPr/>
      <dgm:t>
        <a:bodyPr/>
        <a:lstStyle/>
        <a:p>
          <a:endParaRPr lang="en-US" sz="1800"/>
        </a:p>
      </dgm:t>
    </dgm:pt>
    <dgm:pt modelId="{5880716D-A621-4186-9E14-BAE9F147A1D6}" type="sibTrans" cxnId="{DC701F34-8E16-447E-A71F-57817792CBDF}">
      <dgm:prSet/>
      <dgm:spPr/>
      <dgm:t>
        <a:bodyPr/>
        <a:lstStyle/>
        <a:p>
          <a:endParaRPr lang="en-US" sz="1800"/>
        </a:p>
      </dgm:t>
    </dgm:pt>
    <dgm:pt modelId="{E2D3ABAB-0018-4ADA-9993-2A96791F3231}">
      <dgm:prSet custT="1"/>
      <dgm:spPr/>
      <dgm:t>
        <a:bodyPr/>
        <a:lstStyle/>
        <a:p>
          <a:r>
            <a:rPr lang="en-US" sz="1800" dirty="0"/>
            <a:t>Develop knowledge and skills required for diverse workplaces.</a:t>
          </a:r>
        </a:p>
      </dgm:t>
    </dgm:pt>
    <dgm:pt modelId="{0DB837EE-AAAF-486D-9EB6-F53F1566413C}" type="parTrans" cxnId="{2E99B458-187D-4B5E-ACDA-E1A534099F72}">
      <dgm:prSet/>
      <dgm:spPr/>
      <dgm:t>
        <a:bodyPr/>
        <a:lstStyle/>
        <a:p>
          <a:endParaRPr lang="en-US" sz="1800"/>
        </a:p>
      </dgm:t>
    </dgm:pt>
    <dgm:pt modelId="{80098114-139D-43C7-91CB-0295001A20CC}" type="sibTrans" cxnId="{2E99B458-187D-4B5E-ACDA-E1A534099F72}">
      <dgm:prSet/>
      <dgm:spPr/>
      <dgm:t>
        <a:bodyPr/>
        <a:lstStyle/>
        <a:p>
          <a:endParaRPr lang="en-US" sz="1800"/>
        </a:p>
      </dgm:t>
    </dgm:pt>
    <dgm:pt modelId="{0ACDBA9B-CAF1-47AA-B6FA-A65D9E2510FA}">
      <dgm:prSet custT="1"/>
      <dgm:spPr/>
      <dgm:t>
        <a:bodyPr/>
        <a:lstStyle/>
        <a:p>
          <a:r>
            <a:rPr lang="en-US" sz="2000" dirty="0"/>
            <a:t>At the organizational level, it seeks to:</a:t>
          </a:r>
        </a:p>
      </dgm:t>
    </dgm:pt>
    <dgm:pt modelId="{CEDC509B-00F3-48B2-910F-2DEF9709E8B2}" type="parTrans" cxnId="{E5F7EC21-9EA5-4148-9F55-74D2E47A900F}">
      <dgm:prSet/>
      <dgm:spPr/>
      <dgm:t>
        <a:bodyPr/>
        <a:lstStyle/>
        <a:p>
          <a:endParaRPr lang="en-US" sz="1800"/>
        </a:p>
      </dgm:t>
    </dgm:pt>
    <dgm:pt modelId="{83F0C5FF-4120-43D4-B774-A0288D24516C}" type="sibTrans" cxnId="{E5F7EC21-9EA5-4148-9F55-74D2E47A900F}">
      <dgm:prSet/>
      <dgm:spPr/>
      <dgm:t>
        <a:bodyPr/>
        <a:lstStyle/>
        <a:p>
          <a:endParaRPr lang="en-US" sz="1800"/>
        </a:p>
      </dgm:t>
    </dgm:pt>
    <dgm:pt modelId="{9312E0AE-664E-4B96-BFC7-F4EB1B6B9E6A}">
      <dgm:prSet custT="1"/>
      <dgm:spPr/>
      <dgm:t>
        <a:bodyPr/>
        <a:lstStyle/>
        <a:p>
          <a:r>
            <a:rPr lang="en-US" sz="1800" dirty="0"/>
            <a:t>Change values and practices that inhibit growth, and</a:t>
          </a:r>
        </a:p>
      </dgm:t>
    </dgm:pt>
    <dgm:pt modelId="{2FE4CECE-0B63-4411-BCE8-D6934C1E782E}" type="parTrans" cxnId="{88064BA7-357B-4E81-A89E-35E271BACF64}">
      <dgm:prSet/>
      <dgm:spPr/>
      <dgm:t>
        <a:bodyPr/>
        <a:lstStyle/>
        <a:p>
          <a:endParaRPr lang="en-US" sz="1800"/>
        </a:p>
      </dgm:t>
    </dgm:pt>
    <dgm:pt modelId="{9C6E33A6-BB3C-4D7D-A239-CF5D08BB3B7D}" type="sibTrans" cxnId="{88064BA7-357B-4E81-A89E-35E271BACF64}">
      <dgm:prSet/>
      <dgm:spPr/>
      <dgm:t>
        <a:bodyPr/>
        <a:lstStyle/>
        <a:p>
          <a:endParaRPr lang="en-US" sz="1800"/>
        </a:p>
      </dgm:t>
    </dgm:pt>
    <dgm:pt modelId="{04772399-969D-4380-B19F-604F81C8DE7B}">
      <dgm:prSet custT="1"/>
      <dgm:spPr/>
      <dgm:t>
        <a:bodyPr/>
        <a:lstStyle/>
        <a:p>
          <a:r>
            <a:rPr lang="en-US" sz="1800" dirty="0"/>
            <a:t>Engage all employees in the pursuit of organizational goals. </a:t>
          </a:r>
        </a:p>
      </dgm:t>
    </dgm:pt>
    <dgm:pt modelId="{77D5F687-B146-482E-8051-365D4B67E331}" type="parTrans" cxnId="{36A31A86-F3CC-4B5E-85E4-B90DD6DE4D68}">
      <dgm:prSet/>
      <dgm:spPr/>
      <dgm:t>
        <a:bodyPr/>
        <a:lstStyle/>
        <a:p>
          <a:endParaRPr lang="en-US" sz="1800"/>
        </a:p>
      </dgm:t>
    </dgm:pt>
    <dgm:pt modelId="{58CE0F76-0D9A-4D80-B842-6E12197ADA2E}" type="sibTrans" cxnId="{36A31A86-F3CC-4B5E-85E4-B90DD6DE4D68}">
      <dgm:prSet/>
      <dgm:spPr/>
      <dgm:t>
        <a:bodyPr/>
        <a:lstStyle/>
        <a:p>
          <a:endParaRPr lang="en-US" sz="1800"/>
        </a:p>
      </dgm:t>
    </dgm:pt>
    <dgm:pt modelId="{AA7EC7C8-EFCC-481F-8EA6-4D53AF6F7205}" type="pres">
      <dgm:prSet presAssocID="{AD292336-3FB5-4866-8C48-51D50DF498E1}" presName="Name0" presStyleCnt="0">
        <dgm:presLayoutVars>
          <dgm:dir/>
          <dgm:animLvl val="lvl"/>
          <dgm:resizeHandles val="exact"/>
        </dgm:presLayoutVars>
      </dgm:prSet>
      <dgm:spPr/>
    </dgm:pt>
    <dgm:pt modelId="{2D33248A-5548-407B-8013-6F2B3A16E06A}" type="pres">
      <dgm:prSet presAssocID="{279D6663-517C-4558-BBAF-5476FB3B9A72}" presName="composite" presStyleCnt="0"/>
      <dgm:spPr/>
    </dgm:pt>
    <dgm:pt modelId="{D5431C9F-8CA8-47EC-8140-33335EBADEDC}" type="pres">
      <dgm:prSet presAssocID="{279D6663-517C-4558-BBAF-5476FB3B9A72}" presName="parTx" presStyleLbl="alignNode1" presStyleIdx="0" presStyleCnt="2" custScaleY="85183">
        <dgm:presLayoutVars>
          <dgm:chMax val="0"/>
          <dgm:chPref val="0"/>
          <dgm:bulletEnabled val="1"/>
        </dgm:presLayoutVars>
      </dgm:prSet>
      <dgm:spPr/>
    </dgm:pt>
    <dgm:pt modelId="{B815FFF1-FF3F-410F-A707-58539A2B2E2F}" type="pres">
      <dgm:prSet presAssocID="{279D6663-517C-4558-BBAF-5476FB3B9A72}" presName="desTx" presStyleLbl="alignAccFollowNode1" presStyleIdx="0" presStyleCnt="2" custLinFactNeighborY="5075">
        <dgm:presLayoutVars>
          <dgm:bulletEnabled val="1"/>
        </dgm:presLayoutVars>
      </dgm:prSet>
      <dgm:spPr/>
    </dgm:pt>
    <dgm:pt modelId="{29572F0F-DDD6-4C2F-A241-8C98B311A2C6}" type="pres">
      <dgm:prSet presAssocID="{D4BE1E2E-56B4-4814-958E-E79FCD0DC009}" presName="space" presStyleCnt="0"/>
      <dgm:spPr/>
    </dgm:pt>
    <dgm:pt modelId="{0F747748-3905-4F2C-9D8A-BF1C3ED76250}" type="pres">
      <dgm:prSet presAssocID="{0ACDBA9B-CAF1-47AA-B6FA-A65D9E2510FA}" presName="composite" presStyleCnt="0"/>
      <dgm:spPr/>
    </dgm:pt>
    <dgm:pt modelId="{F35F5F00-CDF2-4107-B7C2-7F7BD25E6095}" type="pres">
      <dgm:prSet presAssocID="{0ACDBA9B-CAF1-47AA-B6FA-A65D9E2510FA}" presName="parTx" presStyleLbl="alignNode1" presStyleIdx="1" presStyleCnt="2" custScaleY="85183">
        <dgm:presLayoutVars>
          <dgm:chMax val="0"/>
          <dgm:chPref val="0"/>
          <dgm:bulletEnabled val="1"/>
        </dgm:presLayoutVars>
      </dgm:prSet>
      <dgm:spPr/>
    </dgm:pt>
    <dgm:pt modelId="{614D21D7-8FDC-4325-86EF-A17DAFEA0CEA}" type="pres">
      <dgm:prSet presAssocID="{0ACDBA9B-CAF1-47AA-B6FA-A65D9E2510FA}" presName="desTx" presStyleLbl="alignAccFollowNode1" presStyleIdx="1" presStyleCnt="2" custLinFactNeighborY="5075">
        <dgm:presLayoutVars>
          <dgm:bulletEnabled val="1"/>
        </dgm:presLayoutVars>
      </dgm:prSet>
      <dgm:spPr/>
    </dgm:pt>
  </dgm:ptLst>
  <dgm:cxnLst>
    <dgm:cxn modelId="{E5F7EC21-9EA5-4148-9F55-74D2E47A900F}" srcId="{AD292336-3FB5-4866-8C48-51D50DF498E1}" destId="{0ACDBA9B-CAF1-47AA-B6FA-A65D9E2510FA}" srcOrd="1" destOrd="0" parTransId="{CEDC509B-00F3-48B2-910F-2DEF9709E8B2}" sibTransId="{83F0C5FF-4120-43D4-B774-A0288D24516C}"/>
    <dgm:cxn modelId="{DC701F34-8E16-447E-A71F-57817792CBDF}" srcId="{279D6663-517C-4558-BBAF-5476FB3B9A72}" destId="{8149C74F-0342-4F4A-A274-380CED9FC71E}" srcOrd="1" destOrd="0" parTransId="{5C6F1659-6F3D-47C1-B4E6-9169E2FE5027}" sibTransId="{5880716D-A621-4186-9E14-BAE9F147A1D6}"/>
    <dgm:cxn modelId="{08A6134C-F67C-43CC-8DD0-4779E7011574}" type="presOf" srcId="{AD292336-3FB5-4866-8C48-51D50DF498E1}" destId="{AA7EC7C8-EFCC-481F-8EA6-4D53AF6F7205}" srcOrd="0" destOrd="0" presId="urn:microsoft.com/office/officeart/2005/8/layout/hList1"/>
    <dgm:cxn modelId="{A7DA1E4D-8CD1-47C4-BF6C-00986C6027F7}" type="presOf" srcId="{E2D3ABAB-0018-4ADA-9993-2A96791F3231}" destId="{B815FFF1-FF3F-410F-A707-58539A2B2E2F}" srcOrd="0" destOrd="2" presId="urn:microsoft.com/office/officeart/2005/8/layout/hList1"/>
    <dgm:cxn modelId="{9E553C6D-F77E-4CD8-94A6-784922CBFA51}" type="presOf" srcId="{0EA0EB71-D6CE-483C-8DA1-FD6D8A3FF203}" destId="{B815FFF1-FF3F-410F-A707-58539A2B2E2F}" srcOrd="0" destOrd="0" presId="urn:microsoft.com/office/officeart/2005/8/layout/hList1"/>
    <dgm:cxn modelId="{0EF0AB72-4224-446E-A7C4-0E8C3B048881}" type="presOf" srcId="{279D6663-517C-4558-BBAF-5476FB3B9A72}" destId="{D5431C9F-8CA8-47EC-8140-33335EBADEDC}" srcOrd="0" destOrd="0" presId="urn:microsoft.com/office/officeart/2005/8/layout/hList1"/>
    <dgm:cxn modelId="{2E99B458-187D-4B5E-ACDA-E1A534099F72}" srcId="{279D6663-517C-4558-BBAF-5476FB3B9A72}" destId="{E2D3ABAB-0018-4ADA-9993-2A96791F3231}" srcOrd="2" destOrd="0" parTransId="{0DB837EE-AAAF-486D-9EB6-F53F1566413C}" sibTransId="{80098114-139D-43C7-91CB-0295001A20CC}"/>
    <dgm:cxn modelId="{935EDD79-2494-478B-8F64-2C9039531E28}" srcId="{AD292336-3FB5-4866-8C48-51D50DF498E1}" destId="{279D6663-517C-4558-BBAF-5476FB3B9A72}" srcOrd="0" destOrd="0" parTransId="{9BF24E39-68C8-4ECA-8009-D3D3CDD7C606}" sibTransId="{D4BE1E2E-56B4-4814-958E-E79FCD0DC009}"/>
    <dgm:cxn modelId="{C4B1F583-87F9-444F-A64F-E24BE1966741}" type="presOf" srcId="{9312E0AE-664E-4B96-BFC7-F4EB1B6B9E6A}" destId="{614D21D7-8FDC-4325-86EF-A17DAFEA0CEA}" srcOrd="0" destOrd="0" presId="urn:microsoft.com/office/officeart/2005/8/layout/hList1"/>
    <dgm:cxn modelId="{36A31A86-F3CC-4B5E-85E4-B90DD6DE4D68}" srcId="{0ACDBA9B-CAF1-47AA-B6FA-A65D9E2510FA}" destId="{04772399-969D-4380-B19F-604F81C8DE7B}" srcOrd="1" destOrd="0" parTransId="{77D5F687-B146-482E-8051-365D4B67E331}" sibTransId="{58CE0F76-0D9A-4D80-B842-6E12197ADA2E}"/>
    <dgm:cxn modelId="{88064BA7-357B-4E81-A89E-35E271BACF64}" srcId="{0ACDBA9B-CAF1-47AA-B6FA-A65D9E2510FA}" destId="{9312E0AE-664E-4B96-BFC7-F4EB1B6B9E6A}" srcOrd="0" destOrd="0" parTransId="{2FE4CECE-0B63-4411-BCE8-D6934C1E782E}" sibTransId="{9C6E33A6-BB3C-4D7D-A239-CF5D08BB3B7D}"/>
    <dgm:cxn modelId="{A747FBAD-F709-4273-BFAD-4D6355B3116D}" type="presOf" srcId="{0ACDBA9B-CAF1-47AA-B6FA-A65D9E2510FA}" destId="{F35F5F00-CDF2-4107-B7C2-7F7BD25E6095}" srcOrd="0" destOrd="0" presId="urn:microsoft.com/office/officeart/2005/8/layout/hList1"/>
    <dgm:cxn modelId="{3E01ACB2-7E2D-4962-B403-B27CED91067F}" type="presOf" srcId="{04772399-969D-4380-B19F-604F81C8DE7B}" destId="{614D21D7-8FDC-4325-86EF-A17DAFEA0CEA}" srcOrd="0" destOrd="1" presId="urn:microsoft.com/office/officeart/2005/8/layout/hList1"/>
    <dgm:cxn modelId="{C10B89B3-87B9-4A17-8461-A30116091062}" srcId="{279D6663-517C-4558-BBAF-5476FB3B9A72}" destId="{0EA0EB71-D6CE-483C-8DA1-FD6D8A3FF203}" srcOrd="0" destOrd="0" parTransId="{1E46A70C-E347-4B7D-8AC3-86ABA20F4DB5}" sibTransId="{135541A2-768C-4D73-9E77-112EAD6F572A}"/>
    <dgm:cxn modelId="{054412F7-DFFA-4846-889F-B0BD3350C9F9}" type="presOf" srcId="{8149C74F-0342-4F4A-A274-380CED9FC71E}" destId="{B815FFF1-FF3F-410F-A707-58539A2B2E2F}" srcOrd="0" destOrd="1" presId="urn:microsoft.com/office/officeart/2005/8/layout/hList1"/>
    <dgm:cxn modelId="{918104DB-7132-49C5-BF30-526070DAC7E8}" type="presParOf" srcId="{AA7EC7C8-EFCC-481F-8EA6-4D53AF6F7205}" destId="{2D33248A-5548-407B-8013-6F2B3A16E06A}" srcOrd="0" destOrd="0" presId="urn:microsoft.com/office/officeart/2005/8/layout/hList1"/>
    <dgm:cxn modelId="{487D80A9-DD94-4C23-AC5A-A808F1B19F86}" type="presParOf" srcId="{2D33248A-5548-407B-8013-6F2B3A16E06A}" destId="{D5431C9F-8CA8-47EC-8140-33335EBADEDC}" srcOrd="0" destOrd="0" presId="urn:microsoft.com/office/officeart/2005/8/layout/hList1"/>
    <dgm:cxn modelId="{718CD5EC-0CCB-4DCA-AAD7-017170ABA070}" type="presParOf" srcId="{2D33248A-5548-407B-8013-6F2B3A16E06A}" destId="{B815FFF1-FF3F-410F-A707-58539A2B2E2F}" srcOrd="1" destOrd="0" presId="urn:microsoft.com/office/officeart/2005/8/layout/hList1"/>
    <dgm:cxn modelId="{4A8DD716-1E6B-4349-9A8A-A4F097A04FA4}" type="presParOf" srcId="{AA7EC7C8-EFCC-481F-8EA6-4D53AF6F7205}" destId="{29572F0F-DDD6-4C2F-A241-8C98B311A2C6}" srcOrd="1" destOrd="0" presId="urn:microsoft.com/office/officeart/2005/8/layout/hList1"/>
    <dgm:cxn modelId="{B8620052-C171-406F-B9B3-A18A11CD081B}" type="presParOf" srcId="{AA7EC7C8-EFCC-481F-8EA6-4D53AF6F7205}" destId="{0F747748-3905-4F2C-9D8A-BF1C3ED76250}" srcOrd="2" destOrd="0" presId="urn:microsoft.com/office/officeart/2005/8/layout/hList1"/>
    <dgm:cxn modelId="{E5D4E0C6-0D7B-40D1-93CE-7468FC842308}" type="presParOf" srcId="{0F747748-3905-4F2C-9D8A-BF1C3ED76250}" destId="{F35F5F00-CDF2-4107-B7C2-7F7BD25E6095}" srcOrd="0" destOrd="0" presId="urn:microsoft.com/office/officeart/2005/8/layout/hList1"/>
    <dgm:cxn modelId="{4675602C-EA54-4581-93EE-821C4F637F82}" type="presParOf" srcId="{0F747748-3905-4F2C-9D8A-BF1C3ED76250}" destId="{614D21D7-8FDC-4325-86EF-A17DAFEA0CE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431C9F-8CA8-47EC-8140-33335EBADEDC}">
      <dsp:nvSpPr>
        <dsp:cNvPr id="0" name=""/>
        <dsp:cNvSpPr/>
      </dsp:nvSpPr>
      <dsp:spPr>
        <a:xfrm>
          <a:off x="44" y="117113"/>
          <a:ext cx="4272855" cy="10058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At the individual level, it seeks to:</a:t>
          </a:r>
        </a:p>
      </dsp:txBody>
      <dsp:txXfrm>
        <a:off x="44" y="117113"/>
        <a:ext cx="4272855" cy="1005840"/>
      </dsp:txXfrm>
    </dsp:sp>
    <dsp:sp modelId="{B815FFF1-FF3F-410F-A707-58539A2B2E2F}">
      <dsp:nvSpPr>
        <dsp:cNvPr id="0" name=""/>
        <dsp:cNvSpPr/>
      </dsp:nvSpPr>
      <dsp:spPr>
        <a:xfrm>
          <a:off x="44" y="1126861"/>
          <a:ext cx="4272855" cy="18007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Increase awareness about differences,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Change employees’ attitudes about diversity, and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Develop knowledge and skills required for diverse workplaces.</a:t>
          </a:r>
        </a:p>
      </dsp:txBody>
      <dsp:txXfrm>
        <a:off x="44" y="1126861"/>
        <a:ext cx="4272855" cy="1800720"/>
      </dsp:txXfrm>
    </dsp:sp>
    <dsp:sp modelId="{F35F5F00-CDF2-4107-B7C2-7F7BD25E6095}">
      <dsp:nvSpPr>
        <dsp:cNvPr id="0" name=""/>
        <dsp:cNvSpPr/>
      </dsp:nvSpPr>
      <dsp:spPr>
        <a:xfrm>
          <a:off x="4871099" y="117113"/>
          <a:ext cx="4272855" cy="10058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At the organizational level, it seeks to:</a:t>
          </a:r>
        </a:p>
      </dsp:txBody>
      <dsp:txXfrm>
        <a:off x="4871099" y="117113"/>
        <a:ext cx="4272855" cy="1005840"/>
      </dsp:txXfrm>
    </dsp:sp>
    <dsp:sp modelId="{614D21D7-8FDC-4325-86EF-A17DAFEA0CEA}">
      <dsp:nvSpPr>
        <dsp:cNvPr id="0" name=""/>
        <dsp:cNvSpPr/>
      </dsp:nvSpPr>
      <dsp:spPr>
        <a:xfrm>
          <a:off x="4871099" y="1126861"/>
          <a:ext cx="4272855" cy="18007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Change values and practices that inhibit growth, and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Engage all employees in the pursuit of organizational goals. </a:t>
          </a:r>
        </a:p>
      </dsp:txBody>
      <dsp:txXfrm>
        <a:off x="4871099" y="1126861"/>
        <a:ext cx="4272855" cy="1800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8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marR="0" lvl="0" indent="-174708" algn="l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24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738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63C8EADC-945F-4E53-92BA-2A9A67E45E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4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49208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63C8EADC-945F-4E53-92BA-2A9A67E45E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0297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426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7/25/2021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Promoting </a:t>
            </a:r>
            <a:r>
              <a:rPr lang="en-US"/>
              <a:t>Diversity Through </a:t>
            </a:r>
            <a:r>
              <a:rPr lang="en-US" dirty="0"/>
              <a:t>Training and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F77F85-00DF-4823-B91E-323C9FFB8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8292338" cy="1230570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Diversity and Inclusion</a:t>
            </a: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ED902-F724-4BBF-A2E9-0D5C10372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2249046"/>
            <a:ext cx="8292338" cy="3802762"/>
          </a:xfrm>
        </p:spPr>
        <p:txBody>
          <a:bodyPr anchor="t">
            <a:normAutofit/>
          </a:bodyPr>
          <a:lstStyle/>
          <a:p>
            <a:r>
              <a:rPr lang="en-US" sz="2000" b="1" dirty="0"/>
              <a:t>Diversity</a:t>
            </a:r>
            <a:r>
              <a:rPr lang="en-US" sz="2000" dirty="0"/>
              <a:t> refers to the differences between employees.</a:t>
            </a:r>
          </a:p>
          <a:p>
            <a:pPr lvl="1"/>
            <a:r>
              <a:rPr lang="en-US" sz="1800" b="1" dirty="0"/>
              <a:t>Surface-level diversity </a:t>
            </a:r>
            <a:r>
              <a:rPr lang="en-US" sz="1800" dirty="0"/>
              <a:t>includes differences in characteristics that are easily perceived, such as gender, race, age, or disability.</a:t>
            </a:r>
          </a:p>
          <a:p>
            <a:pPr lvl="1"/>
            <a:r>
              <a:rPr lang="en-US" sz="1800" b="1" dirty="0"/>
              <a:t>Deep-level diversity</a:t>
            </a:r>
            <a:r>
              <a:rPr lang="en-US" sz="1800" dirty="0"/>
              <a:t> includes differences in internal qualities, such as knowledge, skills, values, and personality.</a:t>
            </a:r>
          </a:p>
          <a:p>
            <a:r>
              <a:rPr lang="en-US" sz="2000" b="1" dirty="0"/>
              <a:t>Inclusion</a:t>
            </a:r>
            <a:r>
              <a:rPr lang="en-US" sz="2000" dirty="0"/>
              <a:t> is the process of establishing a work environment that makes </a:t>
            </a:r>
            <a:r>
              <a:rPr lang="en-US" sz="2000" i="1" dirty="0"/>
              <a:t>all</a:t>
            </a:r>
            <a:r>
              <a:rPr lang="en-US" sz="2000" dirty="0"/>
              <a:t> employees feel included and respected. </a:t>
            </a:r>
          </a:p>
        </p:txBody>
      </p:sp>
    </p:spTree>
    <p:extLst>
      <p:ext uri="{BB962C8B-B14F-4D97-AF65-F5344CB8AC3E}">
        <p14:creationId xmlns:p14="http://schemas.microsoft.com/office/powerpoint/2010/main" val="699839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F77F85-00DF-4823-B91E-323C9FFB8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960120"/>
            <a:ext cx="3988993" cy="4171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Managing Diversity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ED902-F724-4BBF-A2E9-0D5C10372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960120"/>
            <a:ext cx="6281873" cy="4171278"/>
          </a:xfrm>
        </p:spPr>
        <p:txBody>
          <a:bodyPr>
            <a:normAutofit/>
          </a:bodyPr>
          <a:lstStyle/>
          <a:p>
            <a:r>
              <a:rPr lang="en-US" sz="2000" b="1" dirty="0"/>
              <a:t>Diversity management </a:t>
            </a:r>
            <a:r>
              <a:rPr lang="en-US" sz="2000" dirty="0"/>
              <a:t>is an organization’s deliberate attempt to create a workplace that values and supports all employees.</a:t>
            </a:r>
          </a:p>
          <a:p>
            <a:r>
              <a:rPr lang="en-US" sz="2000" dirty="0"/>
              <a:t>It begins by recruiting, selecting, training, and retaining diverse employees.</a:t>
            </a:r>
          </a:p>
          <a:p>
            <a:r>
              <a:rPr lang="en-US" sz="2000" dirty="0"/>
              <a:t>It also involves managing diversity in groups and implementing effective diversity training. </a:t>
            </a:r>
          </a:p>
        </p:txBody>
      </p:sp>
    </p:spTree>
    <p:extLst>
      <p:ext uri="{BB962C8B-B14F-4D97-AF65-F5344CB8AC3E}">
        <p14:creationId xmlns:p14="http://schemas.microsoft.com/office/powerpoint/2010/main" val="83930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3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74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3F77F85-00DF-4823-B91E-323C9FFB8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30936"/>
            <a:ext cx="10058400" cy="1353310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Diversity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ED902-F724-4BBF-A2E9-0D5C10372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61348"/>
            <a:ext cx="10058400" cy="3890460"/>
          </a:xfrm>
        </p:spPr>
        <p:txBody>
          <a:bodyPr anchor="ctr">
            <a:normAutofit/>
          </a:bodyPr>
          <a:lstStyle/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Diversity training </a:t>
            </a:r>
            <a:r>
              <a:rPr lang="en-US" sz="2000" dirty="0"/>
              <a:t>refers to specific programs that teach employees the how to succeed in a diverse work environment.</a:t>
            </a: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4B40031-BA9B-425B-A857-CCA3EE5E5C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7065305"/>
              </p:ext>
            </p:extLst>
          </p:nvPr>
        </p:nvGraphicFramePr>
        <p:xfrm>
          <a:off x="1295400" y="3288893"/>
          <a:ext cx="9144000" cy="29533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41144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3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74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3F77F85-00DF-4823-B91E-323C9FFB8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30936"/>
            <a:ext cx="10058400" cy="1353310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Diversity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ED902-F724-4BBF-A2E9-0D5C10372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61348"/>
            <a:ext cx="10058400" cy="3890460"/>
          </a:xfrm>
        </p:spPr>
        <p:txBody>
          <a:bodyPr anchor="ctr">
            <a:normAutofit/>
          </a:bodyPr>
          <a:lstStyle/>
          <a:p>
            <a:r>
              <a:rPr lang="en-US" sz="2000" dirty="0"/>
              <a:t>Diversity training is most effective when it is:</a:t>
            </a:r>
          </a:p>
          <a:p>
            <a:pPr lvl="1"/>
            <a:r>
              <a:rPr lang="en-US" sz="1800" dirty="0"/>
              <a:t>Identified through needs assessment, </a:t>
            </a:r>
          </a:p>
          <a:p>
            <a:pPr lvl="1"/>
            <a:r>
              <a:rPr lang="en-US" sz="1800" dirty="0"/>
              <a:t>Part of a larger diversity effort,</a:t>
            </a:r>
          </a:p>
          <a:p>
            <a:pPr lvl="1"/>
            <a:r>
              <a:rPr lang="en-US" sz="1800" dirty="0"/>
              <a:t>Supported by leadership and delivered by managers,</a:t>
            </a:r>
          </a:p>
          <a:p>
            <a:pPr lvl="1"/>
            <a:r>
              <a:rPr lang="en-US" sz="1800" dirty="0"/>
              <a:t>Based on the values model, </a:t>
            </a:r>
          </a:p>
          <a:p>
            <a:pPr lvl="1"/>
            <a:r>
              <a:rPr lang="en-US" sz="1800" dirty="0"/>
              <a:t>Based on input from diverse stakeholders,</a:t>
            </a:r>
          </a:p>
          <a:p>
            <a:pPr lvl="1"/>
            <a:r>
              <a:rPr lang="en-US" sz="1800" dirty="0"/>
              <a:t>Designed to enable face-to-face interactions and hands-on activities.</a:t>
            </a:r>
          </a:p>
        </p:txBody>
      </p:sp>
    </p:spTree>
    <p:extLst>
      <p:ext uri="{BB962C8B-B14F-4D97-AF65-F5344CB8AC3E}">
        <p14:creationId xmlns:p14="http://schemas.microsoft.com/office/powerpoint/2010/main" val="3875227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42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B3D296CC-CA82-4C71-A176-6A9FECDB8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075000"/>
          </a:xfrm>
          <a:custGeom>
            <a:avLst/>
            <a:gdLst>
              <a:gd name="connsiteX0" fmla="*/ 0 w 12192000"/>
              <a:gd name="connsiteY0" fmla="*/ 0 h 2075000"/>
              <a:gd name="connsiteX1" fmla="*/ 12192000 w 12192000"/>
              <a:gd name="connsiteY1" fmla="*/ 0 h 2075000"/>
              <a:gd name="connsiteX2" fmla="*/ 12192000 w 12192000"/>
              <a:gd name="connsiteY2" fmla="*/ 558112 h 2075000"/>
              <a:gd name="connsiteX3" fmla="*/ 12192000 w 12192000"/>
              <a:gd name="connsiteY3" fmla="*/ 750237 h 2075000"/>
              <a:gd name="connsiteX4" fmla="*/ 12192000 w 12192000"/>
              <a:gd name="connsiteY4" fmla="*/ 1726055 h 2075000"/>
              <a:gd name="connsiteX5" fmla="*/ 12113803 w 12192000"/>
              <a:gd name="connsiteY5" fmla="*/ 1734338 h 2075000"/>
              <a:gd name="connsiteX6" fmla="*/ 6753597 w 12192000"/>
              <a:gd name="connsiteY6" fmla="*/ 2057895 h 2075000"/>
              <a:gd name="connsiteX7" fmla="*/ 400746 w 12192000"/>
              <a:gd name="connsiteY7" fmla="*/ 1886552 h 2075000"/>
              <a:gd name="connsiteX8" fmla="*/ 0 w 12192000"/>
              <a:gd name="connsiteY8" fmla="*/ 1849576 h 2075000"/>
              <a:gd name="connsiteX9" fmla="*/ 0 w 12192000"/>
              <a:gd name="connsiteY9" fmla="*/ 750237 h 2075000"/>
              <a:gd name="connsiteX10" fmla="*/ 0 w 12192000"/>
              <a:gd name="connsiteY10" fmla="*/ 558112 h 20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2075000">
                <a:moveTo>
                  <a:pt x="0" y="0"/>
                </a:moveTo>
                <a:lnTo>
                  <a:pt x="12192000" y="0"/>
                </a:lnTo>
                <a:lnTo>
                  <a:pt x="12192000" y="558112"/>
                </a:lnTo>
                <a:lnTo>
                  <a:pt x="12192000" y="750237"/>
                </a:lnTo>
                <a:lnTo>
                  <a:pt x="12192000" y="1726055"/>
                </a:lnTo>
                <a:lnTo>
                  <a:pt x="12113803" y="1734338"/>
                </a:lnTo>
                <a:cubicBezTo>
                  <a:pt x="10139508" y="1932287"/>
                  <a:pt x="8237152" y="2025290"/>
                  <a:pt x="6753597" y="2057895"/>
                </a:cubicBezTo>
                <a:cubicBezTo>
                  <a:pt x="4940362" y="2097744"/>
                  <a:pt x="2657278" y="2078414"/>
                  <a:pt x="400746" y="1886552"/>
                </a:cubicBezTo>
                <a:lnTo>
                  <a:pt x="0" y="1849576"/>
                </a:lnTo>
                <a:lnTo>
                  <a:pt x="0" y="750237"/>
                </a:lnTo>
                <a:lnTo>
                  <a:pt x="0" y="558112"/>
                </a:lnTo>
                <a:close/>
              </a:path>
            </a:pathLst>
          </a:custGeom>
          <a:solidFill>
            <a:schemeClr val="tx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7F9218-63CE-4DCC-B62C-C8F40095E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762608"/>
            <a:ext cx="10481519" cy="1003932"/>
          </a:xfrm>
        </p:spPr>
        <p:txBody>
          <a:bodyPr lIns="0" tIns="0" rIns="0" anchor="ctr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Addressing the Glass Ceiling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26CC3-F1E8-418E-BCDC-354D18CE3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635976"/>
            <a:ext cx="10058400" cy="3542776"/>
          </a:xfrm>
        </p:spPr>
        <p:txBody>
          <a:bodyPr>
            <a:normAutofit/>
          </a:bodyPr>
          <a:lstStyle/>
          <a:p>
            <a:r>
              <a:rPr lang="en-US" sz="2000" dirty="0"/>
              <a:t>To address the </a:t>
            </a:r>
            <a:r>
              <a:rPr lang="en-US" sz="2000" b="1" dirty="0"/>
              <a:t>glass</a:t>
            </a:r>
            <a:r>
              <a:rPr lang="en-US" sz="2000" dirty="0"/>
              <a:t> </a:t>
            </a:r>
            <a:r>
              <a:rPr lang="en-US" sz="2000" b="1" dirty="0"/>
              <a:t>ceiling</a:t>
            </a:r>
            <a:r>
              <a:rPr lang="en-US" sz="2000" dirty="0"/>
              <a:t>, an invisible barrier to advancement that prevents minorities from obtaining upper-level leadership positions, by: </a:t>
            </a:r>
          </a:p>
          <a:p>
            <a:pPr lvl="1"/>
            <a:r>
              <a:rPr lang="en-US" sz="1800" dirty="0"/>
              <a:t>Increasing employees’ awareness about how their attitudes influence their behaviors. </a:t>
            </a:r>
          </a:p>
          <a:p>
            <a:pPr lvl="1"/>
            <a:r>
              <a:rPr lang="en-US" sz="1800" dirty="0"/>
              <a:t>Reviewing promotion rates and analyzing barriers. </a:t>
            </a:r>
          </a:p>
          <a:p>
            <a:pPr lvl="1"/>
            <a:r>
              <a:rPr lang="en-US" sz="1800" dirty="0"/>
              <a:t>Providing development opportunities, like mentoring and coaching, for all employees.</a:t>
            </a:r>
          </a:p>
        </p:txBody>
      </p:sp>
    </p:spTree>
    <p:extLst>
      <p:ext uri="{BB962C8B-B14F-4D97-AF65-F5344CB8AC3E}">
        <p14:creationId xmlns:p14="http://schemas.microsoft.com/office/powerpoint/2010/main" val="27000087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5712</TotalTime>
  <Words>320</Words>
  <Application>Microsoft Office PowerPoint</Application>
  <PresentationFormat>Widescreen</PresentationFormat>
  <Paragraphs>43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Rockwell</vt:lpstr>
      <vt:lpstr>Wingdings</vt:lpstr>
      <vt:lpstr>Atlas</vt:lpstr>
      <vt:lpstr>Promoting Diversity Through Training and Development</vt:lpstr>
      <vt:lpstr>Diversity and Inclusion</vt:lpstr>
      <vt:lpstr>Managing Diversity</vt:lpstr>
      <vt:lpstr>Diversity Training</vt:lpstr>
      <vt:lpstr>Diversity Training</vt:lpstr>
      <vt:lpstr>Addressing the Glass Ceiling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85</cp:revision>
  <cp:lastPrinted>2021-07-22T23:17:23Z</cp:lastPrinted>
  <dcterms:created xsi:type="dcterms:W3CDTF">2021-02-10T03:24:09Z</dcterms:created>
  <dcterms:modified xsi:type="dcterms:W3CDTF">2021-07-25T08:26:14Z</dcterms:modified>
</cp:coreProperties>
</file>