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8"/>
  </p:notesMasterIdLst>
  <p:sldIdLst>
    <p:sldId id="256" r:id="rId2"/>
    <p:sldId id="289" r:id="rId3"/>
    <p:sldId id="288" r:id="rId4"/>
    <p:sldId id="261" r:id="rId5"/>
    <p:sldId id="265" r:id="rId6"/>
    <p:sldId id="262"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180" autoAdjust="0"/>
  </p:normalViewPr>
  <p:slideViewPr>
    <p:cSldViewPr snapToGrid="0">
      <p:cViewPr varScale="1">
        <p:scale>
          <a:sx n="40" d="100"/>
          <a:sy n="40" d="100"/>
        </p:scale>
        <p:origin x="2382" y="54"/>
      </p:cViewPr>
      <p:guideLst/>
    </p:cSldViewPr>
  </p:slideViewPr>
  <p:notesTextViewPr>
    <p:cViewPr>
      <p:scale>
        <a:sx n="1" d="1"/>
        <a:sy n="1" d="1"/>
      </p:scale>
      <p:origin x="0" y="0"/>
    </p:cViewPr>
  </p:notesTextViewPr>
  <p:notesViewPr>
    <p:cSldViewPr snapToGrid="0">
      <p:cViewPr varScale="1">
        <p:scale>
          <a:sx n="65" d="100"/>
          <a:sy n="65" d="100"/>
        </p:scale>
        <p:origin x="324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D53F0A8-A4A3-42E2-B7A7-87F5BD78BF47}" type="datetimeFigureOut">
              <a:rPr lang="en-US" smtClean="0"/>
              <a:t>7/5/2021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C8EADC-945F-4E53-92BA-2A9A67E45E6D}" type="slidenum">
              <a:rPr lang="en-US" smtClean="0"/>
              <a:t>‹#›</a:t>
            </a:fld>
            <a:endParaRPr lang="en-US"/>
          </a:p>
        </p:txBody>
      </p:sp>
    </p:spTree>
    <p:extLst>
      <p:ext uri="{BB962C8B-B14F-4D97-AF65-F5344CB8AC3E}">
        <p14:creationId xmlns:p14="http://schemas.microsoft.com/office/powerpoint/2010/main" val="298545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1</a:t>
            </a:fld>
            <a:endParaRPr lang="en-US"/>
          </a:p>
        </p:txBody>
      </p:sp>
    </p:spTree>
    <p:extLst>
      <p:ext uri="{BB962C8B-B14F-4D97-AF65-F5344CB8AC3E}">
        <p14:creationId xmlns:p14="http://schemas.microsoft.com/office/powerpoint/2010/main" val="3198435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2</a:t>
            </a:fld>
            <a:endParaRPr lang="en-US"/>
          </a:p>
        </p:txBody>
      </p:sp>
    </p:spTree>
    <p:extLst>
      <p:ext uri="{BB962C8B-B14F-4D97-AF65-F5344CB8AC3E}">
        <p14:creationId xmlns:p14="http://schemas.microsoft.com/office/powerpoint/2010/main" val="2042965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anose="020B0604020202020204" pitchFamily="34" charset="0"/>
              <a:buChar char="•"/>
              <a:defRPr/>
            </a:pPr>
            <a:endParaRPr lang="en-US" dirty="0"/>
          </a:p>
        </p:txBody>
      </p:sp>
      <p:sp>
        <p:nvSpPr>
          <p:cNvPr id="4" name="Slide Number Placeholder 3"/>
          <p:cNvSpPr>
            <a:spLocks noGrp="1"/>
          </p:cNvSpPr>
          <p:nvPr>
            <p:ph type="sldNum" sz="quarter" idx="5"/>
          </p:nvPr>
        </p:nvSpPr>
        <p:spPr/>
        <p:txBody>
          <a:bodyPr/>
          <a:lstStyle/>
          <a:p>
            <a:pPr defTabSz="465887">
              <a:defRPr/>
            </a:pPr>
            <a:fld id="{63C8EADC-945F-4E53-92BA-2A9A67E45E6D}" type="slidenum">
              <a:rPr lang="en-US">
                <a:solidFill>
                  <a:prstClr val="black"/>
                </a:solidFill>
                <a:latin typeface="Calibri" panose="020F0502020204030204"/>
              </a:rPr>
              <a:pPr defTabSz="465887">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2575952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4</a:t>
            </a:fld>
            <a:endParaRPr lang="en-US"/>
          </a:p>
        </p:txBody>
      </p:sp>
    </p:spTree>
    <p:extLst>
      <p:ext uri="{BB962C8B-B14F-4D97-AF65-F5344CB8AC3E}">
        <p14:creationId xmlns:p14="http://schemas.microsoft.com/office/powerpoint/2010/main" val="3682918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594" lvl="1"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defTabSz="465887">
              <a:defRPr/>
            </a:pPr>
            <a:fld id="{63C8EADC-945F-4E53-92BA-2A9A67E45E6D}" type="slidenum">
              <a:rPr lang="en-US">
                <a:solidFill>
                  <a:prstClr val="black"/>
                </a:solidFill>
                <a:latin typeface="Calibri" panose="020F0502020204030204"/>
              </a:rPr>
              <a:pPr defTabSz="465887">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2811186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1908" lvl="1"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3C8EADC-945F-4E53-92BA-2A9A67E45E6D}" type="slidenum">
              <a:rPr lang="en-US" smtClean="0"/>
              <a:t>6</a:t>
            </a:fld>
            <a:endParaRPr lang="en-US"/>
          </a:p>
        </p:txBody>
      </p:sp>
    </p:spTree>
    <p:extLst>
      <p:ext uri="{BB962C8B-B14F-4D97-AF65-F5344CB8AC3E}">
        <p14:creationId xmlns:p14="http://schemas.microsoft.com/office/powerpoint/2010/main" val="632516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pPr/>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0777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230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9418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33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318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551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901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20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362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5637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7/5/2021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310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7/5/2021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640631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C441-36BA-6640-B20C-2D777F228624}"/>
              </a:ext>
            </a:extLst>
          </p:cNvPr>
          <p:cNvSpPr>
            <a:spLocks noGrp="1"/>
          </p:cNvSpPr>
          <p:nvPr>
            <p:ph type="ctrTitle"/>
          </p:nvPr>
        </p:nvSpPr>
        <p:spPr/>
        <p:txBody>
          <a:bodyPr/>
          <a:lstStyle/>
          <a:p>
            <a:r>
              <a:rPr lang="en-US" dirty="0"/>
              <a:t>Learning and Transfer of Training Defined</a:t>
            </a:r>
          </a:p>
        </p:txBody>
      </p:sp>
      <p:sp>
        <p:nvSpPr>
          <p:cNvPr id="3" name="Subtitle 2">
            <a:extLst>
              <a:ext uri="{FF2B5EF4-FFF2-40B4-BE49-F238E27FC236}">
                <a16:creationId xmlns:a16="http://schemas.microsoft.com/office/drawing/2014/main" id="{D723D6BE-FBE0-974F-BB05-2DCB9320D47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583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800B320-C486-4967-AFB8-58E3EBDA9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0624" y="0"/>
            <a:ext cx="12584114" cy="6853238"/>
            <a:chOff x="-417513" y="0"/>
            <a:chExt cx="12584114" cy="6853238"/>
          </a:xfrm>
        </p:grpSpPr>
        <p:sp>
          <p:nvSpPr>
            <p:cNvPr id="12" name="Freeform 5">
              <a:extLst>
                <a:ext uri="{FF2B5EF4-FFF2-40B4-BE49-F238E27FC236}">
                  <a16:creationId xmlns:a16="http://schemas.microsoft.com/office/drawing/2014/main" id="{B6E6BEB2-753A-4253-9BE2-9E569A8A5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196A6026-E2E2-4401-BB72-F8314907A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C852B828-3E4B-4404-AEE7-815B0B6EE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B2BAC571-023A-4027-9689-5A7375FE5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6BB424FB-2158-48AB-9A28-A11889AA5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BE5FA512-D3FE-4F91-AE23-51DAAAA74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83CF3A0A-06AA-4987-8182-4F86E662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969C6F15-1F6D-46D5-8C47-3FBC312536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01E2B94D-4E93-4C11-A1FC-B3A6E8CC5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F47C1110-8C08-4C26-BD0D-3083BFAC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3085CEBC-D1F5-4F82-93C8-8ED38B7CB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3ED8F25D-E867-46B6-A62D-3B2114768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6BB81545-0C01-4B56-BADD-6B7D5B72AF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A1574FCC-646A-4771-AB54-A44212F19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A56CC2BC-E51D-4A79-AA80-770FAA784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C95E0495-B7F8-44C5-AD1F-5F3C8633E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28C1E7AA-A198-498A-9426-7632D7AA3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96410611-0DF8-42D3-91B1-B87AE692E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EACF821F-24B2-49B5-8688-744B0EADF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18BD791-FEEE-4A18-A5EF-F3815F184C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D5D16C8F-EA4F-447C-934A-06E7BFAE92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pic>
        <p:nvPicPr>
          <p:cNvPr id="4" name="Content Placeholder 7" descr="To design an effective training program, we need to consider the characteristics of trainees and the training environment as well as the work environment. Learning outcomes help ensure that transfer outcomes are reached.">
            <a:extLst>
              <a:ext uri="{FF2B5EF4-FFF2-40B4-BE49-F238E27FC236}">
                <a16:creationId xmlns:a16="http://schemas.microsoft.com/office/drawing/2014/main" id="{1638C18D-DFA6-40E9-934B-D3B05FED6CE7}"/>
              </a:ext>
            </a:extLst>
          </p:cNvPr>
          <p:cNvPicPr>
            <a:picLocks noGrp="1" noChangeAspect="1" noChangeArrowheads="1"/>
          </p:cNvPicPr>
          <p:nvPr>
            <p:ph idx="1"/>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643467" y="757259"/>
            <a:ext cx="10905066" cy="534348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a:extLst>
              <a:ext uri="{FF2B5EF4-FFF2-40B4-BE49-F238E27FC236}">
                <a16:creationId xmlns:a16="http://schemas.microsoft.com/office/drawing/2014/main" id="{454E8723-C0DD-460A-8E4A-15AD13252339}"/>
              </a:ext>
            </a:extLst>
          </p:cNvPr>
          <p:cNvSpPr>
            <a:spLocks noGrp="1"/>
          </p:cNvSpPr>
          <p:nvPr>
            <p:ph type="title"/>
          </p:nvPr>
        </p:nvSpPr>
        <p:spPr/>
        <p:txBody>
          <a:bodyPr/>
          <a:lstStyle/>
          <a:p>
            <a:r>
              <a:rPr lang="en-US"/>
              <a:t>Overview</a:t>
            </a:r>
            <a:endParaRPr lang="en-US" dirty="0"/>
          </a:p>
        </p:txBody>
      </p:sp>
    </p:spTree>
    <p:extLst>
      <p:ext uri="{BB962C8B-B14F-4D97-AF65-F5344CB8AC3E}">
        <p14:creationId xmlns:p14="http://schemas.microsoft.com/office/powerpoint/2010/main" val="146346293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1" name="Group 10">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
          <p:nvSpPr>
            <p:cNvPr id="13"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5"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46"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077D387C-E1AF-3940-BE0B-67BD902ED138}"/>
              </a:ext>
            </a:extLst>
          </p:cNvPr>
          <p:cNvSpPr>
            <a:spLocks noGrp="1"/>
          </p:cNvSpPr>
          <p:nvPr>
            <p:ph type="title"/>
          </p:nvPr>
        </p:nvSpPr>
        <p:spPr>
          <a:xfrm>
            <a:off x="792480" y="630936"/>
            <a:ext cx="10607040" cy="1353310"/>
          </a:xfrm>
        </p:spPr>
        <p:txBody>
          <a:bodyPr anchor="b">
            <a:normAutofit/>
          </a:bodyPr>
          <a:lstStyle/>
          <a:p>
            <a:r>
              <a:rPr lang="en-US" dirty="0">
                <a:solidFill>
                  <a:schemeClr val="tx1"/>
                </a:solidFill>
              </a:rPr>
              <a:t>Processes of Learning</a:t>
            </a:r>
          </a:p>
        </p:txBody>
      </p:sp>
      <p:sp>
        <p:nvSpPr>
          <p:cNvPr id="4" name="Content Placeholder 3">
            <a:extLst>
              <a:ext uri="{FF2B5EF4-FFF2-40B4-BE49-F238E27FC236}">
                <a16:creationId xmlns:a16="http://schemas.microsoft.com/office/drawing/2014/main" id="{49913051-6D2A-4DE2-BD39-DFCCD2662D43}"/>
              </a:ext>
            </a:extLst>
          </p:cNvPr>
          <p:cNvSpPr>
            <a:spLocks noGrp="1"/>
          </p:cNvSpPr>
          <p:nvPr>
            <p:ph idx="1"/>
          </p:nvPr>
        </p:nvSpPr>
        <p:spPr>
          <a:xfrm>
            <a:off x="792480" y="2161348"/>
            <a:ext cx="10607040" cy="3890460"/>
          </a:xfrm>
        </p:spPr>
        <p:txBody>
          <a:bodyPr anchor="ctr">
            <a:normAutofit/>
          </a:bodyPr>
          <a:lstStyle/>
          <a:p>
            <a:r>
              <a:rPr lang="en-US" sz="2000" b="1" dirty="0"/>
              <a:t>Learning</a:t>
            </a:r>
            <a:r>
              <a:rPr lang="en-US" sz="2000" dirty="0"/>
              <a:t> is a relatively permanent change in KSAOs and behavior that is produced by experience and practice.</a:t>
            </a:r>
          </a:p>
          <a:p>
            <a:r>
              <a:rPr lang="en-US" sz="2000" dirty="0"/>
              <a:t>The learning strategy affects the coding of training content in memory.</a:t>
            </a:r>
          </a:p>
          <a:p>
            <a:pPr lvl="1"/>
            <a:r>
              <a:rPr lang="en-US" sz="1800" dirty="0"/>
              <a:t>Using </a:t>
            </a:r>
            <a:r>
              <a:rPr lang="en-US" sz="1800" u="sng" dirty="0"/>
              <a:t>rehearsal</a:t>
            </a:r>
            <a:r>
              <a:rPr lang="en-US" sz="1800" dirty="0"/>
              <a:t>, learning occurs through repetition.</a:t>
            </a:r>
          </a:p>
          <a:p>
            <a:pPr lvl="1"/>
            <a:r>
              <a:rPr lang="en-US" sz="1800" u="sng" dirty="0"/>
              <a:t>Organizing</a:t>
            </a:r>
            <a:r>
              <a:rPr lang="en-US" sz="1800" dirty="0"/>
              <a:t> involves finding similarities and themes across training content.</a:t>
            </a:r>
          </a:p>
          <a:p>
            <a:pPr lvl="1"/>
            <a:r>
              <a:rPr lang="en-US" sz="1800" dirty="0"/>
              <a:t>To </a:t>
            </a:r>
            <a:r>
              <a:rPr lang="en-US" sz="1800" u="sng" dirty="0"/>
              <a:t>elaborate</a:t>
            </a:r>
            <a:r>
              <a:rPr lang="en-US" sz="1800" dirty="0"/>
              <a:t> means relating the material to other more familiar knowledge.</a:t>
            </a:r>
          </a:p>
        </p:txBody>
      </p:sp>
    </p:spTree>
    <p:extLst>
      <p:ext uri="{BB962C8B-B14F-4D97-AF65-F5344CB8AC3E}">
        <p14:creationId xmlns:p14="http://schemas.microsoft.com/office/powerpoint/2010/main" val="181384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5" name="Freeform: Shape 44">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3E042B3-2061-CB4F-9820-8895C3F875C3}"/>
              </a:ext>
            </a:extLst>
          </p:cNvPr>
          <p:cNvSpPr>
            <a:spLocks noGrp="1"/>
          </p:cNvSpPr>
          <p:nvPr>
            <p:ph type="title"/>
          </p:nvPr>
        </p:nvSpPr>
        <p:spPr>
          <a:xfrm>
            <a:off x="807720" y="2349925"/>
            <a:ext cx="2441894" cy="2456442"/>
          </a:xfrm>
        </p:spPr>
        <p:txBody>
          <a:bodyPr>
            <a:normAutofit/>
          </a:bodyPr>
          <a:lstStyle/>
          <a:p>
            <a:r>
              <a:rPr lang="en-US" dirty="0"/>
              <a:t>Transfer of Training Defined</a:t>
            </a:r>
          </a:p>
        </p:txBody>
      </p:sp>
      <p:sp>
        <p:nvSpPr>
          <p:cNvPr id="3" name="Content Placeholder 2">
            <a:extLst>
              <a:ext uri="{FF2B5EF4-FFF2-40B4-BE49-F238E27FC236}">
                <a16:creationId xmlns:a16="http://schemas.microsoft.com/office/drawing/2014/main" id="{540F616B-04BD-2F47-801C-1C746DB2FA4B}"/>
              </a:ext>
            </a:extLst>
          </p:cNvPr>
          <p:cNvSpPr>
            <a:spLocks noGrp="1"/>
          </p:cNvSpPr>
          <p:nvPr>
            <p:ph idx="1"/>
          </p:nvPr>
        </p:nvSpPr>
        <p:spPr>
          <a:xfrm>
            <a:off x="4846319" y="1111249"/>
            <a:ext cx="6554001" cy="4635503"/>
          </a:xfrm>
        </p:spPr>
        <p:txBody>
          <a:bodyPr>
            <a:normAutofit/>
          </a:bodyPr>
          <a:lstStyle/>
          <a:p>
            <a:r>
              <a:rPr lang="en-US" sz="2000" b="1" dirty="0"/>
              <a:t>Transfer of training </a:t>
            </a:r>
            <a:r>
              <a:rPr lang="en-US" sz="2000" dirty="0"/>
              <a:t>is the application of what was learned in training to the job. </a:t>
            </a:r>
          </a:p>
          <a:p>
            <a:pPr lvl="1"/>
            <a:r>
              <a:rPr lang="en-US" sz="1800" b="1" dirty="0"/>
              <a:t>Generalization</a:t>
            </a:r>
            <a:r>
              <a:rPr lang="en-US" sz="1800" dirty="0"/>
              <a:t> is the application of what was learned to situations that are similar but not identical to those encountered during training.</a:t>
            </a:r>
          </a:p>
          <a:p>
            <a:pPr lvl="1"/>
            <a:r>
              <a:rPr lang="en-US" sz="1800" b="1" dirty="0"/>
              <a:t>Maintenance</a:t>
            </a:r>
            <a:r>
              <a:rPr lang="en-US" sz="1800" dirty="0"/>
              <a:t> is the continued use of what was learned over time.</a:t>
            </a:r>
          </a:p>
        </p:txBody>
      </p:sp>
    </p:spTree>
    <p:extLst>
      <p:ext uri="{BB962C8B-B14F-4D97-AF65-F5344CB8AC3E}">
        <p14:creationId xmlns:p14="http://schemas.microsoft.com/office/powerpoint/2010/main" val="338117433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7"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8"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2"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3"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3"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4"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9" name="Rectangle 68">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8BA37A3-A264-4A67-BEC2-EBD24ACE254D}"/>
              </a:ext>
            </a:extLst>
          </p:cNvPr>
          <p:cNvSpPr>
            <a:spLocks noGrp="1"/>
          </p:cNvSpPr>
          <p:nvPr>
            <p:ph type="title"/>
          </p:nvPr>
        </p:nvSpPr>
        <p:spPr>
          <a:xfrm>
            <a:off x="645459" y="960120"/>
            <a:ext cx="3865695" cy="4171278"/>
          </a:xfrm>
        </p:spPr>
        <p:txBody>
          <a:bodyPr>
            <a:normAutofit/>
          </a:bodyPr>
          <a:lstStyle/>
          <a:p>
            <a:r>
              <a:rPr lang="en-US" dirty="0">
                <a:solidFill>
                  <a:schemeClr val="tx1"/>
                </a:solidFill>
              </a:rPr>
              <a:t>Necessary Conditions</a:t>
            </a:r>
          </a:p>
        </p:txBody>
      </p:sp>
      <p:cxnSp>
        <p:nvCxnSpPr>
          <p:cNvPr id="71" name="Straight Connector 70">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C05925-8AF0-4BDC-AA34-D14607D348A1}"/>
              </a:ext>
            </a:extLst>
          </p:cNvPr>
          <p:cNvSpPr>
            <a:spLocks noGrp="1"/>
          </p:cNvSpPr>
          <p:nvPr>
            <p:ph idx="1"/>
          </p:nvPr>
        </p:nvSpPr>
        <p:spPr>
          <a:xfrm>
            <a:off x="4983164" y="960120"/>
            <a:ext cx="5511800" cy="4171278"/>
          </a:xfrm>
        </p:spPr>
        <p:txBody>
          <a:bodyPr>
            <a:normAutofit/>
          </a:bodyPr>
          <a:lstStyle/>
          <a:p>
            <a:r>
              <a:rPr lang="en-US" sz="2000" b="1" dirty="0"/>
              <a:t>Internal conditions </a:t>
            </a:r>
            <a:r>
              <a:rPr lang="en-US" sz="2000" dirty="0"/>
              <a:t>are processes within the learner that are necessary for learning and transfer to occur. </a:t>
            </a:r>
          </a:p>
          <a:p>
            <a:pPr lvl="1"/>
            <a:r>
              <a:rPr lang="en-US" sz="1800" dirty="0"/>
              <a:t>Trainees have required prerequisites.</a:t>
            </a:r>
          </a:p>
          <a:p>
            <a:pPr lvl="1"/>
            <a:r>
              <a:rPr lang="en-US" sz="1800" dirty="0"/>
              <a:t>Training content is meaningful</a:t>
            </a:r>
            <a:r>
              <a:rPr lang="en-US" sz="2000" dirty="0"/>
              <a:t>.</a:t>
            </a:r>
          </a:p>
          <a:p>
            <a:pPr lvl="1"/>
            <a:r>
              <a:rPr lang="en-US" sz="1800" dirty="0"/>
              <a:t>Trainees learn through experience.</a:t>
            </a:r>
          </a:p>
        </p:txBody>
      </p:sp>
    </p:spTree>
    <p:extLst>
      <p:ext uri="{BB962C8B-B14F-4D97-AF65-F5344CB8AC3E}">
        <p14:creationId xmlns:p14="http://schemas.microsoft.com/office/powerpoint/2010/main" val="314037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7"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8"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2"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3"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3"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4"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9" name="Rectangle 68">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8BA37A3-A264-4A67-BEC2-EBD24ACE254D}"/>
              </a:ext>
            </a:extLst>
          </p:cNvPr>
          <p:cNvSpPr>
            <a:spLocks noGrp="1"/>
          </p:cNvSpPr>
          <p:nvPr>
            <p:ph type="title"/>
          </p:nvPr>
        </p:nvSpPr>
        <p:spPr>
          <a:xfrm>
            <a:off x="645459" y="960120"/>
            <a:ext cx="3865695" cy="4171278"/>
          </a:xfrm>
        </p:spPr>
        <p:txBody>
          <a:bodyPr>
            <a:normAutofit/>
          </a:bodyPr>
          <a:lstStyle/>
          <a:p>
            <a:r>
              <a:rPr lang="en-US" dirty="0">
                <a:solidFill>
                  <a:schemeClr val="tx1"/>
                </a:solidFill>
              </a:rPr>
              <a:t>Necessary Conditions</a:t>
            </a:r>
          </a:p>
        </p:txBody>
      </p:sp>
      <p:cxnSp>
        <p:nvCxnSpPr>
          <p:cNvPr id="71" name="Straight Connector 70">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C05925-8AF0-4BDC-AA34-D14607D348A1}"/>
              </a:ext>
            </a:extLst>
          </p:cNvPr>
          <p:cNvSpPr>
            <a:spLocks noGrp="1"/>
          </p:cNvSpPr>
          <p:nvPr>
            <p:ph idx="1"/>
          </p:nvPr>
        </p:nvSpPr>
        <p:spPr>
          <a:xfrm>
            <a:off x="4983164" y="960120"/>
            <a:ext cx="5511800" cy="4171278"/>
          </a:xfrm>
        </p:spPr>
        <p:txBody>
          <a:bodyPr>
            <a:normAutofit/>
          </a:bodyPr>
          <a:lstStyle/>
          <a:p>
            <a:r>
              <a:rPr lang="en-US" sz="2000" b="1" dirty="0"/>
              <a:t>External conditions </a:t>
            </a:r>
            <a:r>
              <a:rPr lang="en-US" sz="2000" dirty="0"/>
              <a:t>are processes in the environment that are necessary for learning and transfer to occur. </a:t>
            </a:r>
          </a:p>
          <a:p>
            <a:pPr lvl="1"/>
            <a:r>
              <a:rPr lang="en-US" sz="1800" dirty="0"/>
              <a:t>Provide opportunities for practice and feedback.</a:t>
            </a:r>
          </a:p>
          <a:p>
            <a:pPr lvl="1"/>
            <a:r>
              <a:rPr lang="en-US" sz="1800" dirty="0"/>
              <a:t>Ensure managers and peers are supportive of learning and transfer.</a:t>
            </a:r>
          </a:p>
        </p:txBody>
      </p:sp>
    </p:spTree>
    <p:extLst>
      <p:ext uri="{BB962C8B-B14F-4D97-AF65-F5344CB8AC3E}">
        <p14:creationId xmlns:p14="http://schemas.microsoft.com/office/powerpoint/2010/main" val="213462646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TotalTime>
  <Words>201</Words>
  <Application>Microsoft Office PowerPoint</Application>
  <PresentationFormat>Widescreen</PresentationFormat>
  <Paragraphs>27</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Rockwell</vt:lpstr>
      <vt:lpstr>Wingdings</vt:lpstr>
      <vt:lpstr>Atlas</vt:lpstr>
      <vt:lpstr>Learning and Transfer of Training Defined</vt:lpstr>
      <vt:lpstr>Overview</vt:lpstr>
      <vt:lpstr>Processes of Learning</vt:lpstr>
      <vt:lpstr>Transfer of Training Defined</vt:lpstr>
      <vt:lpstr>Necessary Conditions</vt:lpstr>
      <vt:lpstr>Necessary Conditions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and T&amp;D</dc:title>
  <dc:creator>Quarton, Amy J.</dc:creator>
  <cp:lastModifiedBy>Quarton, Amy J.</cp:lastModifiedBy>
  <cp:revision>43</cp:revision>
  <cp:lastPrinted>2021-06-21T23:35:33Z</cp:lastPrinted>
  <dcterms:created xsi:type="dcterms:W3CDTF">2021-02-10T03:24:09Z</dcterms:created>
  <dcterms:modified xsi:type="dcterms:W3CDTF">2021-07-05T20:16:25Z</dcterms:modified>
</cp:coreProperties>
</file>