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324" r:id="rId3"/>
    <p:sldId id="325" r:id="rId4"/>
    <p:sldId id="317" r:id="rId5"/>
    <p:sldId id="327" r:id="rId6"/>
    <p:sldId id="322" r:id="rId7"/>
    <p:sldId id="315" r:id="rId8"/>
    <p:sldId id="321" r:id="rId9"/>
    <p:sldId id="32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80" autoAdjust="0"/>
  </p:normalViewPr>
  <p:slideViewPr>
    <p:cSldViewPr snapToGrid="0">
      <p:cViewPr varScale="1">
        <p:scale>
          <a:sx n="82" d="100"/>
          <a:sy n="82" d="100"/>
        </p:scale>
        <p:origin x="7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856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13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543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Net Promoter Scores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984687B-789E-453B-921F-7804CCA6BA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9" name="Freeform 5">
              <a:extLst>
                <a:ext uri="{FF2B5EF4-FFF2-40B4-BE49-F238E27FC236}">
                  <a16:creationId xmlns:a16="http://schemas.microsoft.com/office/drawing/2014/main" id="{0495A546-1866-442A-8EF9-B683FCB39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" name="Freeform 6">
              <a:extLst>
                <a:ext uri="{FF2B5EF4-FFF2-40B4-BE49-F238E27FC236}">
                  <a16:creationId xmlns:a16="http://schemas.microsoft.com/office/drawing/2014/main" id="{20FC9B1F-EB6E-40D2-8261-0142E7326F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>
              <a:extLst>
                <a:ext uri="{FF2B5EF4-FFF2-40B4-BE49-F238E27FC236}">
                  <a16:creationId xmlns:a16="http://schemas.microsoft.com/office/drawing/2014/main" id="{08DB0E74-FB47-4298-AF40-FAC8939F9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>
              <a:extLst>
                <a:ext uri="{FF2B5EF4-FFF2-40B4-BE49-F238E27FC236}">
                  <a16:creationId xmlns:a16="http://schemas.microsoft.com/office/drawing/2014/main" id="{08813488-5B66-4FB7-A177-9B9B4658D6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>
              <a:extLst>
                <a:ext uri="{FF2B5EF4-FFF2-40B4-BE49-F238E27FC236}">
                  <a16:creationId xmlns:a16="http://schemas.microsoft.com/office/drawing/2014/main" id="{235E4BF3-25DA-41E9-B880-A0DC6C1EF9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>
              <a:extLst>
                <a:ext uri="{FF2B5EF4-FFF2-40B4-BE49-F238E27FC236}">
                  <a16:creationId xmlns:a16="http://schemas.microsoft.com/office/drawing/2014/main" id="{813C1F92-ED6B-4F19-9415-BFB5B5B5A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9E40EF46-D7B9-447E-ACB4-D78972199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123CAE24-12FF-43D7-A6C0-6AA792E3AB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id="{B372F5DB-BF3F-4325-85B0-CDCE7A6A68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id="{B25A9653-2959-449B-BA93-64D5656B1A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>
              <a:extLst>
                <a:ext uri="{FF2B5EF4-FFF2-40B4-BE49-F238E27FC236}">
                  <a16:creationId xmlns:a16="http://schemas.microsoft.com/office/drawing/2014/main" id="{683D52E0-024E-49EA-B58E-AFCB54B93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>
              <a:extLst>
                <a:ext uri="{FF2B5EF4-FFF2-40B4-BE49-F238E27FC236}">
                  <a16:creationId xmlns:a16="http://schemas.microsoft.com/office/drawing/2014/main" id="{B42DB067-C8BB-4763-B3AC-A1AFC1F94C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>
              <a:extLst>
                <a:ext uri="{FF2B5EF4-FFF2-40B4-BE49-F238E27FC236}">
                  <a16:creationId xmlns:a16="http://schemas.microsoft.com/office/drawing/2014/main" id="{4BFADE60-883C-490B-8717-29178631E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>
              <a:extLst>
                <a:ext uri="{FF2B5EF4-FFF2-40B4-BE49-F238E27FC236}">
                  <a16:creationId xmlns:a16="http://schemas.microsoft.com/office/drawing/2014/main" id="{276CDC4A-1010-43AB-BD13-E9BC487D68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>
              <a:extLst>
                <a:ext uri="{FF2B5EF4-FFF2-40B4-BE49-F238E27FC236}">
                  <a16:creationId xmlns:a16="http://schemas.microsoft.com/office/drawing/2014/main" id="{E6DA892F-7AE7-4A83-9BFB-D5FDBA16D9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>
              <a:extLst>
                <a:ext uri="{FF2B5EF4-FFF2-40B4-BE49-F238E27FC236}">
                  <a16:creationId xmlns:a16="http://schemas.microsoft.com/office/drawing/2014/main" id="{2079130B-2394-449B-80DB-0B9946C7B6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>
              <a:extLst>
                <a:ext uri="{FF2B5EF4-FFF2-40B4-BE49-F238E27FC236}">
                  <a16:creationId xmlns:a16="http://schemas.microsoft.com/office/drawing/2014/main" id="{2F852A68-5FD2-4BD4-902A-37D580B798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>
              <a:extLst>
                <a:ext uri="{FF2B5EF4-FFF2-40B4-BE49-F238E27FC236}">
                  <a16:creationId xmlns:a16="http://schemas.microsoft.com/office/drawing/2014/main" id="{1CD48066-FF17-425E-9EEC-795CD0CA40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>
              <a:extLst>
                <a:ext uri="{FF2B5EF4-FFF2-40B4-BE49-F238E27FC236}">
                  <a16:creationId xmlns:a16="http://schemas.microsoft.com/office/drawing/2014/main" id="{374D862B-A8E1-4CB9-8529-077C6DBA5C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>
              <a:extLst>
                <a:ext uri="{FF2B5EF4-FFF2-40B4-BE49-F238E27FC236}">
                  <a16:creationId xmlns:a16="http://schemas.microsoft.com/office/drawing/2014/main" id="{5A3B1A83-9C72-4407-A5BF-A9EAA5C4D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5">
              <a:extLst>
                <a:ext uri="{FF2B5EF4-FFF2-40B4-BE49-F238E27FC236}">
                  <a16:creationId xmlns:a16="http://schemas.microsoft.com/office/drawing/2014/main" id="{C73AF399-B36E-419F-92C0-533EFBD935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4951596-6798-4A57-B2B0-44406FC6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1477651"/>
            <a:ext cx="3756774" cy="4575659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Collect Data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from Trainees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DCEB5-629A-480A-B7C2-849389C09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9764" y="1477651"/>
            <a:ext cx="6160555" cy="4575660"/>
          </a:xfrm>
        </p:spPr>
        <p:txBody>
          <a:bodyPr anchor="t">
            <a:normAutofit/>
          </a:bodyPr>
          <a:lstStyle/>
          <a:p>
            <a:r>
              <a:rPr lang="en-US" sz="2000" dirty="0"/>
              <a:t>A </a:t>
            </a:r>
            <a:r>
              <a:rPr lang="en-US" sz="2000" b="1" dirty="0"/>
              <a:t>net promoter score (NPS)</a:t>
            </a:r>
            <a:r>
              <a:rPr lang="en-US" sz="2000" dirty="0"/>
              <a:t> is a measure of trainees’ reactions to a training program.</a:t>
            </a:r>
          </a:p>
          <a:p>
            <a:r>
              <a:rPr lang="en-US" sz="2000" dirty="0"/>
              <a:t>To obtain this measure, embed an item in the post-training survey.</a:t>
            </a:r>
          </a:p>
          <a:p>
            <a:r>
              <a:rPr lang="en-US" sz="2000" dirty="0"/>
              <a:t>Ask trainees to rate the probability that they will recommend the program to a peer on a scale ranging from 0 to 10.</a:t>
            </a:r>
          </a:p>
        </p:txBody>
      </p:sp>
      <p:graphicFrame>
        <p:nvGraphicFramePr>
          <p:cNvPr id="62" name="Table 43">
            <a:extLst>
              <a:ext uri="{FF2B5EF4-FFF2-40B4-BE49-F238E27FC236}">
                <a16:creationId xmlns:a16="http://schemas.microsoft.com/office/drawing/2014/main" id="{7F1926F9-A335-4E54-BD75-4665F099D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039148"/>
              </p:ext>
            </p:extLst>
          </p:nvPr>
        </p:nvGraphicFramePr>
        <p:xfrm>
          <a:off x="1295400" y="4880415"/>
          <a:ext cx="96012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0120">
                  <a:extLst>
                    <a:ext uri="{9D8B030D-6E8A-4147-A177-3AD203B41FA5}">
                      <a16:colId xmlns:a16="http://schemas.microsoft.com/office/drawing/2014/main" val="3448128387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2053749231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3876950163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3064160487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4024357590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2482919311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3671103605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3506802393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2281031101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1177856993"/>
                    </a:ext>
                  </a:extLst>
                </a:gridCol>
              </a:tblGrid>
              <a:tr h="457200">
                <a:tc gridSpan="10">
                  <a:txBody>
                    <a:bodyPr/>
                    <a:lstStyle/>
                    <a:p>
                      <a:pPr algn="ctr"/>
                      <a:r>
                        <a:rPr lang="en-US" sz="1800" b="0" i="1" dirty="0">
                          <a:solidFill>
                            <a:schemeClr val="tx1"/>
                          </a:solidFill>
                        </a:rPr>
                        <a:t>How likely are you to recommend this training program to your colleagues?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3486095"/>
                  </a:ext>
                </a:extLst>
              </a:tr>
              <a:tr h="274320">
                <a:tc gridSpan="6"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45836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749798"/>
                  </a:ext>
                </a:extLst>
              </a:tr>
              <a:tr h="365760">
                <a:tc gridSpan="2"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Highly Unlikely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Highly Likely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Highly Likely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7653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974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10CE3618-1D7A-4256-B2AF-9DB692996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984687B-789E-453B-921F-7804CCA6BA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9" name="Freeform 5">
              <a:extLst>
                <a:ext uri="{FF2B5EF4-FFF2-40B4-BE49-F238E27FC236}">
                  <a16:creationId xmlns:a16="http://schemas.microsoft.com/office/drawing/2014/main" id="{0495A546-1866-442A-8EF9-B683FCB39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0" name="Freeform 6">
              <a:extLst>
                <a:ext uri="{FF2B5EF4-FFF2-40B4-BE49-F238E27FC236}">
                  <a16:creationId xmlns:a16="http://schemas.microsoft.com/office/drawing/2014/main" id="{20FC9B1F-EB6E-40D2-8261-0142E7326F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>
              <a:extLst>
                <a:ext uri="{FF2B5EF4-FFF2-40B4-BE49-F238E27FC236}">
                  <a16:creationId xmlns:a16="http://schemas.microsoft.com/office/drawing/2014/main" id="{08DB0E74-FB47-4298-AF40-FAC8939F9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>
              <a:extLst>
                <a:ext uri="{FF2B5EF4-FFF2-40B4-BE49-F238E27FC236}">
                  <a16:creationId xmlns:a16="http://schemas.microsoft.com/office/drawing/2014/main" id="{08813488-5B66-4FB7-A177-9B9B4658D6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>
              <a:extLst>
                <a:ext uri="{FF2B5EF4-FFF2-40B4-BE49-F238E27FC236}">
                  <a16:creationId xmlns:a16="http://schemas.microsoft.com/office/drawing/2014/main" id="{235E4BF3-25DA-41E9-B880-A0DC6C1EF9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>
              <a:extLst>
                <a:ext uri="{FF2B5EF4-FFF2-40B4-BE49-F238E27FC236}">
                  <a16:creationId xmlns:a16="http://schemas.microsoft.com/office/drawing/2014/main" id="{813C1F92-ED6B-4F19-9415-BFB5B5B5A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>
              <a:extLst>
                <a:ext uri="{FF2B5EF4-FFF2-40B4-BE49-F238E27FC236}">
                  <a16:creationId xmlns:a16="http://schemas.microsoft.com/office/drawing/2014/main" id="{9E40EF46-D7B9-447E-ACB4-D78972199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>
              <a:extLst>
                <a:ext uri="{FF2B5EF4-FFF2-40B4-BE49-F238E27FC236}">
                  <a16:creationId xmlns:a16="http://schemas.microsoft.com/office/drawing/2014/main" id="{123CAE24-12FF-43D7-A6C0-6AA792E3AB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>
              <a:extLst>
                <a:ext uri="{FF2B5EF4-FFF2-40B4-BE49-F238E27FC236}">
                  <a16:creationId xmlns:a16="http://schemas.microsoft.com/office/drawing/2014/main" id="{B372F5DB-BF3F-4325-85B0-CDCE7A6A68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id="{B25A9653-2959-449B-BA93-64D5656B1A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>
              <a:extLst>
                <a:ext uri="{FF2B5EF4-FFF2-40B4-BE49-F238E27FC236}">
                  <a16:creationId xmlns:a16="http://schemas.microsoft.com/office/drawing/2014/main" id="{683D52E0-024E-49EA-B58E-AFCB54B93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>
              <a:extLst>
                <a:ext uri="{FF2B5EF4-FFF2-40B4-BE49-F238E27FC236}">
                  <a16:creationId xmlns:a16="http://schemas.microsoft.com/office/drawing/2014/main" id="{B42DB067-C8BB-4763-B3AC-A1AFC1F94C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>
              <a:extLst>
                <a:ext uri="{FF2B5EF4-FFF2-40B4-BE49-F238E27FC236}">
                  <a16:creationId xmlns:a16="http://schemas.microsoft.com/office/drawing/2014/main" id="{4BFADE60-883C-490B-8717-29178631E0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>
              <a:extLst>
                <a:ext uri="{FF2B5EF4-FFF2-40B4-BE49-F238E27FC236}">
                  <a16:creationId xmlns:a16="http://schemas.microsoft.com/office/drawing/2014/main" id="{276CDC4A-1010-43AB-BD13-E9BC487D68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>
              <a:extLst>
                <a:ext uri="{FF2B5EF4-FFF2-40B4-BE49-F238E27FC236}">
                  <a16:creationId xmlns:a16="http://schemas.microsoft.com/office/drawing/2014/main" id="{E6DA892F-7AE7-4A83-9BFB-D5FDBA16D9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>
              <a:extLst>
                <a:ext uri="{FF2B5EF4-FFF2-40B4-BE49-F238E27FC236}">
                  <a16:creationId xmlns:a16="http://schemas.microsoft.com/office/drawing/2014/main" id="{2079130B-2394-449B-80DB-0B9946C7B6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12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>
              <a:extLst>
                <a:ext uri="{FF2B5EF4-FFF2-40B4-BE49-F238E27FC236}">
                  <a16:creationId xmlns:a16="http://schemas.microsoft.com/office/drawing/2014/main" id="{2F852A68-5FD2-4BD4-902A-37D580B798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2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>
              <a:extLst>
                <a:ext uri="{FF2B5EF4-FFF2-40B4-BE49-F238E27FC236}">
                  <a16:creationId xmlns:a16="http://schemas.microsoft.com/office/drawing/2014/main" id="{1CD48066-FF17-425E-9EEC-795CD0CA40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>
              <a:extLst>
                <a:ext uri="{FF2B5EF4-FFF2-40B4-BE49-F238E27FC236}">
                  <a16:creationId xmlns:a16="http://schemas.microsoft.com/office/drawing/2014/main" id="{374D862B-A8E1-4CB9-8529-077C6DBA5C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>
              <a:extLst>
                <a:ext uri="{FF2B5EF4-FFF2-40B4-BE49-F238E27FC236}">
                  <a16:creationId xmlns:a16="http://schemas.microsoft.com/office/drawing/2014/main" id="{5A3B1A83-9C72-4407-A5BF-A9EAA5C4D1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5">
              <a:extLst>
                <a:ext uri="{FF2B5EF4-FFF2-40B4-BE49-F238E27FC236}">
                  <a16:creationId xmlns:a16="http://schemas.microsoft.com/office/drawing/2014/main" id="{C73AF399-B36E-419F-92C0-533EFBD935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4951596-6798-4A57-B2B0-44406FC6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1477651"/>
            <a:ext cx="3756774" cy="4575659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Collect Data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from Trainees</a:t>
            </a:r>
          </a:p>
        </p:txBody>
      </p:sp>
      <p:graphicFrame>
        <p:nvGraphicFramePr>
          <p:cNvPr id="28" name="Table 4">
            <a:extLst>
              <a:ext uri="{FF2B5EF4-FFF2-40B4-BE49-F238E27FC236}">
                <a16:creationId xmlns:a16="http://schemas.microsoft.com/office/drawing/2014/main" id="{F06E31F1-8974-4281-80ED-434F24E6BF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6420805"/>
              </p:ext>
            </p:extLst>
          </p:nvPr>
        </p:nvGraphicFramePr>
        <p:xfrm>
          <a:off x="5211068" y="1608931"/>
          <a:ext cx="6281872" cy="42011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5726">
                  <a:extLst>
                    <a:ext uri="{9D8B030D-6E8A-4147-A177-3AD203B41FA5}">
                      <a16:colId xmlns:a16="http://schemas.microsoft.com/office/drawing/2014/main" val="499091235"/>
                    </a:ext>
                  </a:extLst>
                </a:gridCol>
                <a:gridCol w="3246146">
                  <a:extLst>
                    <a:ext uri="{9D8B030D-6E8A-4147-A177-3AD203B41FA5}">
                      <a16:colId xmlns:a16="http://schemas.microsoft.com/office/drawing/2014/main" val="2021184603"/>
                    </a:ext>
                  </a:extLst>
                </a:gridCol>
              </a:tblGrid>
              <a:tr h="38192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Trainee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Ranking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218884"/>
                  </a:ext>
                </a:extLst>
              </a:tr>
              <a:tr h="38192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#1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699910"/>
                  </a:ext>
                </a:extLst>
              </a:tr>
              <a:tr h="38192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#2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124147"/>
                  </a:ext>
                </a:extLst>
              </a:tr>
              <a:tr h="38192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#3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387837"/>
                  </a:ext>
                </a:extLst>
              </a:tr>
              <a:tr h="38192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#4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983707"/>
                  </a:ext>
                </a:extLst>
              </a:tr>
              <a:tr h="38192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#5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500450"/>
                  </a:ext>
                </a:extLst>
              </a:tr>
              <a:tr h="38192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#6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469950"/>
                  </a:ext>
                </a:extLst>
              </a:tr>
              <a:tr h="38192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551094"/>
                  </a:ext>
                </a:extLst>
              </a:tr>
              <a:tr h="38192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#8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482920"/>
                  </a:ext>
                </a:extLst>
              </a:tr>
              <a:tr h="38192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#9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030914"/>
                  </a:ext>
                </a:extLst>
              </a:tr>
              <a:tr h="38192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93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1974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DCEB5-629A-480A-B7C2-849389C09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960120"/>
            <a:ext cx="6281873" cy="4171278"/>
          </a:xfrm>
        </p:spPr>
        <p:txBody>
          <a:bodyPr>
            <a:normAutofit/>
          </a:bodyPr>
          <a:lstStyle/>
          <a:p>
            <a:r>
              <a:rPr lang="en-US" sz="2000" dirty="0"/>
              <a:t>Next, based on their rankings, classify each trainee in 1 of 3 categories:</a:t>
            </a:r>
          </a:p>
          <a:p>
            <a:pPr lvl="1"/>
            <a:r>
              <a:rPr lang="en-US" sz="1800" b="1" dirty="0"/>
              <a:t>Detractors</a:t>
            </a:r>
            <a:r>
              <a:rPr lang="en-US" sz="1800" dirty="0"/>
              <a:t> provide ratings of 0 through 6.</a:t>
            </a:r>
          </a:p>
          <a:p>
            <a:pPr lvl="2"/>
            <a:r>
              <a:rPr lang="en-US" sz="1600" dirty="0"/>
              <a:t>They were not satisfied with the program and may require a proactive response. </a:t>
            </a:r>
          </a:p>
          <a:p>
            <a:pPr lvl="1"/>
            <a:r>
              <a:rPr lang="en-US" sz="1800" b="1" dirty="0"/>
              <a:t>Passives</a:t>
            </a:r>
            <a:r>
              <a:rPr lang="en-US" sz="1800" dirty="0"/>
              <a:t> provide ratings of 7 and 8.</a:t>
            </a:r>
          </a:p>
          <a:p>
            <a:pPr lvl="2"/>
            <a:r>
              <a:rPr lang="en-US" sz="1600" dirty="0"/>
              <a:t>They are not included in the NPS calculations.</a:t>
            </a:r>
          </a:p>
          <a:p>
            <a:pPr lvl="1"/>
            <a:r>
              <a:rPr lang="en-US" sz="1800" b="1" dirty="0"/>
              <a:t>Promoters</a:t>
            </a:r>
            <a:r>
              <a:rPr lang="en-US" sz="1800" dirty="0"/>
              <a:t> provide ratings of 9 and 10.</a:t>
            </a:r>
          </a:p>
          <a:p>
            <a:pPr lvl="2"/>
            <a:r>
              <a:rPr lang="en-US" sz="1600" dirty="0"/>
              <a:t>They were satisfied with the program and may persuade others to attend as well.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951596-6798-4A57-B2B0-44406FC6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3988993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Classify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Ratings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654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951596-6798-4A57-B2B0-44406FC6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1511001"/>
            <a:ext cx="3988993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Classify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Ratings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B160125-59A1-3843-BAE5-4FE34DC8FD11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3" name="Table 43">
            <a:extLst>
              <a:ext uri="{FF2B5EF4-FFF2-40B4-BE49-F238E27FC236}">
                <a16:creationId xmlns:a16="http://schemas.microsoft.com/office/drawing/2014/main" id="{766A9B64-BF6D-44A1-996F-C6A9CB4492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690305"/>
              </p:ext>
            </p:extLst>
          </p:nvPr>
        </p:nvGraphicFramePr>
        <p:xfrm>
          <a:off x="1295400" y="1173480"/>
          <a:ext cx="96012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0120">
                  <a:extLst>
                    <a:ext uri="{9D8B030D-6E8A-4147-A177-3AD203B41FA5}">
                      <a16:colId xmlns:a16="http://schemas.microsoft.com/office/drawing/2014/main" val="3448128387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2053749231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3876950163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3064160487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4024357590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2482919311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3671103605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3506802393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2281031101"/>
                    </a:ext>
                  </a:extLst>
                </a:gridCol>
                <a:gridCol w="960120">
                  <a:extLst>
                    <a:ext uri="{9D8B030D-6E8A-4147-A177-3AD203B41FA5}">
                      <a16:colId xmlns:a16="http://schemas.microsoft.com/office/drawing/2014/main" val="1177856993"/>
                    </a:ext>
                  </a:extLst>
                </a:gridCol>
              </a:tblGrid>
              <a:tr h="457200">
                <a:tc gridSpan="10">
                  <a:txBody>
                    <a:bodyPr/>
                    <a:lstStyle/>
                    <a:p>
                      <a:pPr algn="ctr"/>
                      <a:r>
                        <a:rPr lang="en-US" sz="2000" b="0" i="1" dirty="0">
                          <a:solidFill>
                            <a:schemeClr val="tx1"/>
                          </a:solidFill>
                        </a:rPr>
                        <a:t>How likely are you to recommend this training program to your colleagues?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3486095"/>
                  </a:ext>
                </a:extLst>
              </a:tr>
              <a:tr h="457200">
                <a:tc gridSpan="10">
                  <a:txBody>
                    <a:bodyPr/>
                    <a:lstStyle/>
                    <a:p>
                      <a:pPr algn="ctr"/>
                      <a:endParaRPr lang="en-US" sz="20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73211"/>
                  </a:ext>
                </a:extLst>
              </a:tr>
              <a:tr h="457200">
                <a:tc gridSpan="6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Detractors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C000"/>
                          </a:solidFill>
                        </a:rPr>
                        <a:t>Passives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B050"/>
                          </a:solidFill>
                        </a:rPr>
                        <a:t>Promoters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593844"/>
                  </a:ext>
                </a:extLst>
              </a:tr>
              <a:tr h="274320">
                <a:tc gridSpan="6"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45836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43821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10699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94909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64410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93928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749798"/>
                  </a:ext>
                </a:extLst>
              </a:tr>
              <a:tr h="365760">
                <a:tc gridSpan="3"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Highly Unlikely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Highly Likely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Highly Likely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67028"/>
                  </a:ext>
                </a:extLst>
              </a:tr>
            </a:tbl>
          </a:graphicData>
        </a:graphic>
      </p:graphicFrame>
      <p:grpSp>
        <p:nvGrpSpPr>
          <p:cNvPr id="39" name="Group 38">
            <a:extLst>
              <a:ext uri="{FF2B5EF4-FFF2-40B4-BE49-F238E27FC236}">
                <a16:creationId xmlns:a16="http://schemas.microsoft.com/office/drawing/2014/main" id="{084DDFF0-EFBF-4D02-BF1D-928B361F3B0B}"/>
              </a:ext>
            </a:extLst>
          </p:cNvPr>
          <p:cNvGrpSpPr/>
          <p:nvPr/>
        </p:nvGrpSpPr>
        <p:grpSpPr>
          <a:xfrm>
            <a:off x="1286543" y="2627539"/>
            <a:ext cx="9589212" cy="1938203"/>
            <a:chOff x="1145867" y="2588076"/>
            <a:chExt cx="9589212" cy="1938203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644412CA-BA4D-48F3-8538-A073E65A4B76}"/>
                </a:ext>
              </a:extLst>
            </p:cNvPr>
            <p:cNvGrpSpPr/>
            <p:nvPr/>
          </p:nvGrpSpPr>
          <p:grpSpPr>
            <a:xfrm>
              <a:off x="1145867" y="2588076"/>
              <a:ext cx="9589212" cy="372293"/>
              <a:chOff x="1145867" y="2588076"/>
              <a:chExt cx="9589212" cy="372293"/>
            </a:xfrm>
          </p:grpSpPr>
          <p:sp>
            <p:nvSpPr>
              <p:cNvPr id="45" name="Left Brace 44">
                <a:extLst>
                  <a:ext uri="{FF2B5EF4-FFF2-40B4-BE49-F238E27FC236}">
                    <a16:creationId xmlns:a16="http://schemas.microsoft.com/office/drawing/2014/main" id="{E2717F64-596A-4766-9C89-EFF6C2F6482F}"/>
                  </a:ext>
                </a:extLst>
              </p:cNvPr>
              <p:cNvSpPr/>
              <p:nvPr/>
            </p:nvSpPr>
            <p:spPr>
              <a:xfrm rot="5400000">
                <a:off x="3840039" y="-104765"/>
                <a:ext cx="365760" cy="5754103"/>
              </a:xfrm>
              <a:prstGeom prst="leftBrac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Left Brace 46">
                <a:extLst>
                  <a:ext uri="{FF2B5EF4-FFF2-40B4-BE49-F238E27FC236}">
                    <a16:creationId xmlns:a16="http://schemas.microsoft.com/office/drawing/2014/main" id="{3B5868C4-548C-4626-ABF2-79A29DA17C1E}"/>
                  </a:ext>
                </a:extLst>
              </p:cNvPr>
              <p:cNvSpPr/>
              <p:nvPr/>
            </p:nvSpPr>
            <p:spPr>
              <a:xfrm rot="5400000">
                <a:off x="7681624" y="1824467"/>
                <a:ext cx="365760" cy="1906044"/>
              </a:xfrm>
              <a:prstGeom prst="leftBrace">
                <a:avLst/>
              </a:prstGeom>
              <a:ln w="28575"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Left Brace 47">
                <a:extLst>
                  <a:ext uri="{FF2B5EF4-FFF2-40B4-BE49-F238E27FC236}">
                    <a16:creationId xmlns:a16="http://schemas.microsoft.com/office/drawing/2014/main" id="{100EDFB7-5D2B-4B21-A6DD-6D0C60BE8B24}"/>
                  </a:ext>
                </a:extLst>
              </p:cNvPr>
              <p:cNvSpPr/>
              <p:nvPr/>
            </p:nvSpPr>
            <p:spPr>
              <a:xfrm rot="5400000">
                <a:off x="9599177" y="1817934"/>
                <a:ext cx="365760" cy="1906044"/>
              </a:xfrm>
              <a:prstGeom prst="leftBrac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" name="Graphic 34" descr="Angry face with solid fill">
              <a:extLst>
                <a:ext uri="{FF2B5EF4-FFF2-40B4-BE49-F238E27FC236}">
                  <a16:creationId xmlns:a16="http://schemas.microsoft.com/office/drawing/2014/main" id="{E8FB2229-9D7E-A846-9356-79EA46399DB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555653" y="3433092"/>
              <a:ext cx="1086044" cy="1086044"/>
            </a:xfrm>
            <a:custGeom>
              <a:avLst/>
              <a:gdLst>
                <a:gd name="connsiteX0" fmla="*/ 543022 w 1086044"/>
                <a:gd name="connsiteY0" fmla="*/ 0 h 1086044"/>
                <a:gd name="connsiteX1" fmla="*/ 0 w 1086044"/>
                <a:gd name="connsiteY1" fmla="*/ 543022 h 1086044"/>
                <a:gd name="connsiteX2" fmla="*/ 543022 w 1086044"/>
                <a:gd name="connsiteY2" fmla="*/ 1086045 h 1086044"/>
                <a:gd name="connsiteX3" fmla="*/ 1086045 w 1086044"/>
                <a:gd name="connsiteY3" fmla="*/ 543022 h 1086044"/>
                <a:gd name="connsiteX4" fmla="*/ 543022 w 1086044"/>
                <a:gd name="connsiteY4" fmla="*/ 0 h 1086044"/>
                <a:gd name="connsiteX5" fmla="*/ 215780 w 1086044"/>
                <a:gd name="connsiteY5" fmla="*/ 271511 h 1086044"/>
                <a:gd name="connsiteX6" fmla="*/ 234357 w 1086044"/>
                <a:gd name="connsiteY6" fmla="*/ 235786 h 1086044"/>
                <a:gd name="connsiteX7" fmla="*/ 450137 w 1086044"/>
                <a:gd name="connsiteY7" fmla="*/ 301520 h 1086044"/>
                <a:gd name="connsiteX8" fmla="*/ 447279 w 1086044"/>
                <a:gd name="connsiteY8" fmla="*/ 341533 h 1086044"/>
                <a:gd name="connsiteX9" fmla="*/ 428702 w 1086044"/>
                <a:gd name="connsiteY9" fmla="*/ 348678 h 1086044"/>
                <a:gd name="connsiteX10" fmla="*/ 407267 w 1086044"/>
                <a:gd name="connsiteY10" fmla="*/ 338675 h 1086044"/>
                <a:gd name="connsiteX11" fmla="*/ 251505 w 1086044"/>
                <a:gd name="connsiteY11" fmla="*/ 290088 h 1086044"/>
                <a:gd name="connsiteX12" fmla="*/ 215780 w 1086044"/>
                <a:gd name="connsiteY12" fmla="*/ 271511 h 1086044"/>
                <a:gd name="connsiteX13" fmla="*/ 228641 w 1086044"/>
                <a:gd name="connsiteY13" fmla="*/ 457282 h 1086044"/>
                <a:gd name="connsiteX14" fmla="*/ 314381 w 1086044"/>
                <a:gd name="connsiteY14" fmla="*/ 371542 h 1086044"/>
                <a:gd name="connsiteX15" fmla="*/ 400122 w 1086044"/>
                <a:gd name="connsiteY15" fmla="*/ 457282 h 1086044"/>
                <a:gd name="connsiteX16" fmla="*/ 314381 w 1086044"/>
                <a:gd name="connsiteY16" fmla="*/ 543022 h 1086044"/>
                <a:gd name="connsiteX17" fmla="*/ 228641 w 1086044"/>
                <a:gd name="connsiteY17" fmla="*/ 457282 h 1086044"/>
                <a:gd name="connsiteX18" fmla="*/ 543022 w 1086044"/>
                <a:gd name="connsiteY18" fmla="*/ 814534 h 1086044"/>
                <a:gd name="connsiteX19" fmla="*/ 372971 w 1086044"/>
                <a:gd name="connsiteY19" fmla="*/ 878839 h 1086044"/>
                <a:gd name="connsiteX20" fmla="*/ 543022 w 1086044"/>
                <a:gd name="connsiteY20" fmla="*/ 728793 h 1086044"/>
                <a:gd name="connsiteX21" fmla="*/ 713074 w 1086044"/>
                <a:gd name="connsiteY21" fmla="*/ 878839 h 1086044"/>
                <a:gd name="connsiteX22" fmla="*/ 543022 w 1086044"/>
                <a:gd name="connsiteY22" fmla="*/ 814534 h 1086044"/>
                <a:gd name="connsiteX23" fmla="*/ 771663 w 1086044"/>
                <a:gd name="connsiteY23" fmla="*/ 543022 h 1086044"/>
                <a:gd name="connsiteX24" fmla="*/ 685923 w 1086044"/>
                <a:gd name="connsiteY24" fmla="*/ 457282 h 1086044"/>
                <a:gd name="connsiteX25" fmla="*/ 771663 w 1086044"/>
                <a:gd name="connsiteY25" fmla="*/ 371542 h 1086044"/>
                <a:gd name="connsiteX26" fmla="*/ 857404 w 1086044"/>
                <a:gd name="connsiteY26" fmla="*/ 457282 h 1086044"/>
                <a:gd name="connsiteX27" fmla="*/ 771663 w 1086044"/>
                <a:gd name="connsiteY27" fmla="*/ 543022 h 1086044"/>
                <a:gd name="connsiteX28" fmla="*/ 870265 w 1086044"/>
                <a:gd name="connsiteY28" fmla="*/ 271511 h 1086044"/>
                <a:gd name="connsiteX29" fmla="*/ 834540 w 1086044"/>
                <a:gd name="connsiteY29" fmla="*/ 291517 h 1086044"/>
                <a:gd name="connsiteX30" fmla="*/ 678778 w 1086044"/>
                <a:gd name="connsiteY30" fmla="*/ 340103 h 1086044"/>
                <a:gd name="connsiteX31" fmla="*/ 657343 w 1086044"/>
                <a:gd name="connsiteY31" fmla="*/ 350107 h 1086044"/>
                <a:gd name="connsiteX32" fmla="*/ 638766 w 1086044"/>
                <a:gd name="connsiteY32" fmla="*/ 342962 h 1086044"/>
                <a:gd name="connsiteX33" fmla="*/ 635908 w 1086044"/>
                <a:gd name="connsiteY33" fmla="*/ 302949 h 1086044"/>
                <a:gd name="connsiteX34" fmla="*/ 851688 w 1086044"/>
                <a:gd name="connsiteY34" fmla="*/ 237215 h 1086044"/>
                <a:gd name="connsiteX35" fmla="*/ 870265 w 1086044"/>
                <a:gd name="connsiteY35" fmla="*/ 271511 h 1086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086044" h="1086044">
                  <a:moveTo>
                    <a:pt x="543022" y="0"/>
                  </a:moveTo>
                  <a:cubicBezTo>
                    <a:pt x="242931" y="0"/>
                    <a:pt x="0" y="242931"/>
                    <a:pt x="0" y="543022"/>
                  </a:cubicBezTo>
                  <a:cubicBezTo>
                    <a:pt x="0" y="843114"/>
                    <a:pt x="242931" y="1086045"/>
                    <a:pt x="543022" y="1086045"/>
                  </a:cubicBezTo>
                  <a:cubicBezTo>
                    <a:pt x="843114" y="1086045"/>
                    <a:pt x="1086045" y="843114"/>
                    <a:pt x="1086045" y="543022"/>
                  </a:cubicBezTo>
                  <a:cubicBezTo>
                    <a:pt x="1086045" y="242931"/>
                    <a:pt x="843114" y="0"/>
                    <a:pt x="543022" y="0"/>
                  </a:cubicBezTo>
                  <a:close/>
                  <a:moveTo>
                    <a:pt x="215780" y="271511"/>
                  </a:moveTo>
                  <a:cubicBezTo>
                    <a:pt x="211493" y="255792"/>
                    <a:pt x="220067" y="240073"/>
                    <a:pt x="234357" y="235786"/>
                  </a:cubicBezTo>
                  <a:cubicBezTo>
                    <a:pt x="240073" y="234357"/>
                    <a:pt x="361539" y="200061"/>
                    <a:pt x="450137" y="301520"/>
                  </a:cubicBezTo>
                  <a:cubicBezTo>
                    <a:pt x="460140" y="312952"/>
                    <a:pt x="458711" y="331529"/>
                    <a:pt x="447279" y="341533"/>
                  </a:cubicBezTo>
                  <a:cubicBezTo>
                    <a:pt x="441563" y="345820"/>
                    <a:pt x="435847" y="348678"/>
                    <a:pt x="428702" y="348678"/>
                  </a:cubicBezTo>
                  <a:cubicBezTo>
                    <a:pt x="420128" y="348678"/>
                    <a:pt x="412983" y="345820"/>
                    <a:pt x="407267" y="338675"/>
                  </a:cubicBezTo>
                  <a:cubicBezTo>
                    <a:pt x="342962" y="264366"/>
                    <a:pt x="254363" y="288659"/>
                    <a:pt x="251505" y="290088"/>
                  </a:cubicBezTo>
                  <a:cubicBezTo>
                    <a:pt x="235786" y="294375"/>
                    <a:pt x="220067" y="285801"/>
                    <a:pt x="215780" y="271511"/>
                  </a:cubicBezTo>
                  <a:close/>
                  <a:moveTo>
                    <a:pt x="228641" y="457282"/>
                  </a:moveTo>
                  <a:cubicBezTo>
                    <a:pt x="228641" y="410125"/>
                    <a:pt x="267224" y="371542"/>
                    <a:pt x="314381" y="371542"/>
                  </a:cubicBezTo>
                  <a:cubicBezTo>
                    <a:pt x="361539" y="371542"/>
                    <a:pt x="400122" y="410125"/>
                    <a:pt x="400122" y="457282"/>
                  </a:cubicBezTo>
                  <a:cubicBezTo>
                    <a:pt x="400122" y="504439"/>
                    <a:pt x="361539" y="543022"/>
                    <a:pt x="314381" y="543022"/>
                  </a:cubicBezTo>
                  <a:cubicBezTo>
                    <a:pt x="267224" y="543022"/>
                    <a:pt x="228641" y="504439"/>
                    <a:pt x="228641" y="457282"/>
                  </a:cubicBezTo>
                  <a:close/>
                  <a:moveTo>
                    <a:pt x="543022" y="814534"/>
                  </a:moveTo>
                  <a:cubicBezTo>
                    <a:pt x="477288" y="814534"/>
                    <a:pt x="418699" y="838827"/>
                    <a:pt x="372971" y="878839"/>
                  </a:cubicBezTo>
                  <a:cubicBezTo>
                    <a:pt x="382974" y="794527"/>
                    <a:pt x="455853" y="728793"/>
                    <a:pt x="543022" y="728793"/>
                  </a:cubicBezTo>
                  <a:cubicBezTo>
                    <a:pt x="630192" y="728793"/>
                    <a:pt x="703071" y="794527"/>
                    <a:pt x="713074" y="878839"/>
                  </a:cubicBezTo>
                  <a:cubicBezTo>
                    <a:pt x="667346" y="838827"/>
                    <a:pt x="608757" y="814534"/>
                    <a:pt x="543022" y="814534"/>
                  </a:cubicBezTo>
                  <a:close/>
                  <a:moveTo>
                    <a:pt x="771663" y="543022"/>
                  </a:moveTo>
                  <a:cubicBezTo>
                    <a:pt x="724506" y="543022"/>
                    <a:pt x="685923" y="504439"/>
                    <a:pt x="685923" y="457282"/>
                  </a:cubicBezTo>
                  <a:cubicBezTo>
                    <a:pt x="685923" y="410125"/>
                    <a:pt x="724506" y="371542"/>
                    <a:pt x="771663" y="371542"/>
                  </a:cubicBezTo>
                  <a:cubicBezTo>
                    <a:pt x="818821" y="371542"/>
                    <a:pt x="857404" y="410125"/>
                    <a:pt x="857404" y="457282"/>
                  </a:cubicBezTo>
                  <a:cubicBezTo>
                    <a:pt x="857404" y="504439"/>
                    <a:pt x="818821" y="543022"/>
                    <a:pt x="771663" y="543022"/>
                  </a:cubicBezTo>
                  <a:close/>
                  <a:moveTo>
                    <a:pt x="870265" y="271511"/>
                  </a:moveTo>
                  <a:cubicBezTo>
                    <a:pt x="865978" y="287230"/>
                    <a:pt x="850259" y="295804"/>
                    <a:pt x="834540" y="291517"/>
                  </a:cubicBezTo>
                  <a:cubicBezTo>
                    <a:pt x="830253" y="290088"/>
                    <a:pt x="741654" y="265795"/>
                    <a:pt x="678778" y="340103"/>
                  </a:cubicBezTo>
                  <a:cubicBezTo>
                    <a:pt x="673062" y="347249"/>
                    <a:pt x="664488" y="350107"/>
                    <a:pt x="657343" y="350107"/>
                  </a:cubicBezTo>
                  <a:cubicBezTo>
                    <a:pt x="650198" y="350107"/>
                    <a:pt x="644482" y="347249"/>
                    <a:pt x="638766" y="342962"/>
                  </a:cubicBezTo>
                  <a:cubicBezTo>
                    <a:pt x="627334" y="332958"/>
                    <a:pt x="625905" y="314381"/>
                    <a:pt x="635908" y="302949"/>
                  </a:cubicBezTo>
                  <a:cubicBezTo>
                    <a:pt x="724506" y="201490"/>
                    <a:pt x="845972" y="235786"/>
                    <a:pt x="851688" y="237215"/>
                  </a:cubicBezTo>
                  <a:cubicBezTo>
                    <a:pt x="865978" y="240073"/>
                    <a:pt x="874552" y="255792"/>
                    <a:pt x="870265" y="271511"/>
                  </a:cubicBezTo>
                  <a:close/>
                </a:path>
              </a:pathLst>
            </a:custGeom>
            <a:solidFill>
              <a:schemeClr val="accent1"/>
            </a:solidFill>
            <a:ln w="142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" name="Graphic 34" descr="Sad face with solid fill">
              <a:extLst>
                <a:ext uri="{FF2B5EF4-FFF2-40B4-BE49-F238E27FC236}">
                  <a16:creationId xmlns:a16="http://schemas.microsoft.com/office/drawing/2014/main" id="{35B65CA0-BEB3-684D-943C-D9C8DB764F1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563815" y="3421856"/>
              <a:ext cx="1086044" cy="1086044"/>
            </a:xfrm>
            <a:custGeom>
              <a:avLst/>
              <a:gdLst>
                <a:gd name="connsiteX0" fmla="*/ 543022 w 1086044"/>
                <a:gd name="connsiteY0" fmla="*/ 0 h 1086044"/>
                <a:gd name="connsiteX1" fmla="*/ 0 w 1086044"/>
                <a:gd name="connsiteY1" fmla="*/ 543022 h 1086044"/>
                <a:gd name="connsiteX2" fmla="*/ 543022 w 1086044"/>
                <a:gd name="connsiteY2" fmla="*/ 1086045 h 1086044"/>
                <a:gd name="connsiteX3" fmla="*/ 1086045 w 1086044"/>
                <a:gd name="connsiteY3" fmla="*/ 543022 h 1086044"/>
                <a:gd name="connsiteX4" fmla="*/ 543022 w 1086044"/>
                <a:gd name="connsiteY4" fmla="*/ 0 h 1086044"/>
                <a:gd name="connsiteX5" fmla="*/ 228641 w 1086044"/>
                <a:gd name="connsiteY5" fmla="*/ 457282 h 1086044"/>
                <a:gd name="connsiteX6" fmla="*/ 314381 w 1086044"/>
                <a:gd name="connsiteY6" fmla="*/ 371542 h 1086044"/>
                <a:gd name="connsiteX7" fmla="*/ 400122 w 1086044"/>
                <a:gd name="connsiteY7" fmla="*/ 457282 h 1086044"/>
                <a:gd name="connsiteX8" fmla="*/ 314381 w 1086044"/>
                <a:gd name="connsiteY8" fmla="*/ 543022 h 1086044"/>
                <a:gd name="connsiteX9" fmla="*/ 228641 w 1086044"/>
                <a:gd name="connsiteY9" fmla="*/ 457282 h 1086044"/>
                <a:gd name="connsiteX10" fmla="*/ 803102 w 1086044"/>
                <a:gd name="connsiteY10" fmla="*/ 871694 h 1086044"/>
                <a:gd name="connsiteX11" fmla="*/ 780237 w 1086044"/>
                <a:gd name="connsiteY11" fmla="*/ 860262 h 1086044"/>
                <a:gd name="connsiteX12" fmla="*/ 543022 w 1086044"/>
                <a:gd name="connsiteY12" fmla="*/ 744512 h 1086044"/>
                <a:gd name="connsiteX13" fmla="*/ 305807 w 1086044"/>
                <a:gd name="connsiteY13" fmla="*/ 860262 h 1086044"/>
                <a:gd name="connsiteX14" fmla="*/ 282943 w 1086044"/>
                <a:gd name="connsiteY14" fmla="*/ 871694 h 1086044"/>
                <a:gd name="connsiteX15" fmla="*/ 254363 w 1086044"/>
                <a:gd name="connsiteY15" fmla="*/ 843114 h 1086044"/>
                <a:gd name="connsiteX16" fmla="*/ 260079 w 1086044"/>
                <a:gd name="connsiteY16" fmla="*/ 825966 h 1086044"/>
                <a:gd name="connsiteX17" fmla="*/ 543022 w 1086044"/>
                <a:gd name="connsiteY17" fmla="*/ 685923 h 1086044"/>
                <a:gd name="connsiteX18" fmla="*/ 825966 w 1086044"/>
                <a:gd name="connsiteY18" fmla="*/ 825966 h 1086044"/>
                <a:gd name="connsiteX19" fmla="*/ 831682 w 1086044"/>
                <a:gd name="connsiteY19" fmla="*/ 843114 h 1086044"/>
                <a:gd name="connsiteX20" fmla="*/ 803102 w 1086044"/>
                <a:gd name="connsiteY20" fmla="*/ 871694 h 1086044"/>
                <a:gd name="connsiteX21" fmla="*/ 771663 w 1086044"/>
                <a:gd name="connsiteY21" fmla="*/ 543022 h 1086044"/>
                <a:gd name="connsiteX22" fmla="*/ 685923 w 1086044"/>
                <a:gd name="connsiteY22" fmla="*/ 457282 h 1086044"/>
                <a:gd name="connsiteX23" fmla="*/ 771663 w 1086044"/>
                <a:gd name="connsiteY23" fmla="*/ 371542 h 1086044"/>
                <a:gd name="connsiteX24" fmla="*/ 857404 w 1086044"/>
                <a:gd name="connsiteY24" fmla="*/ 457282 h 1086044"/>
                <a:gd name="connsiteX25" fmla="*/ 771663 w 1086044"/>
                <a:gd name="connsiteY25" fmla="*/ 543022 h 1086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086044" h="1086044">
                  <a:moveTo>
                    <a:pt x="543022" y="0"/>
                  </a:moveTo>
                  <a:cubicBezTo>
                    <a:pt x="242931" y="0"/>
                    <a:pt x="0" y="242931"/>
                    <a:pt x="0" y="543022"/>
                  </a:cubicBezTo>
                  <a:cubicBezTo>
                    <a:pt x="0" y="843114"/>
                    <a:pt x="242931" y="1086045"/>
                    <a:pt x="543022" y="1086045"/>
                  </a:cubicBezTo>
                  <a:cubicBezTo>
                    <a:pt x="843114" y="1086045"/>
                    <a:pt x="1086045" y="843114"/>
                    <a:pt x="1086045" y="543022"/>
                  </a:cubicBezTo>
                  <a:cubicBezTo>
                    <a:pt x="1086045" y="242931"/>
                    <a:pt x="843114" y="0"/>
                    <a:pt x="543022" y="0"/>
                  </a:cubicBezTo>
                  <a:close/>
                  <a:moveTo>
                    <a:pt x="228641" y="457282"/>
                  </a:moveTo>
                  <a:cubicBezTo>
                    <a:pt x="228641" y="410125"/>
                    <a:pt x="267224" y="371542"/>
                    <a:pt x="314381" y="371542"/>
                  </a:cubicBezTo>
                  <a:cubicBezTo>
                    <a:pt x="361539" y="371542"/>
                    <a:pt x="400122" y="410125"/>
                    <a:pt x="400122" y="457282"/>
                  </a:cubicBezTo>
                  <a:cubicBezTo>
                    <a:pt x="400122" y="504439"/>
                    <a:pt x="361539" y="543022"/>
                    <a:pt x="314381" y="543022"/>
                  </a:cubicBezTo>
                  <a:cubicBezTo>
                    <a:pt x="267224" y="543022"/>
                    <a:pt x="228641" y="504439"/>
                    <a:pt x="228641" y="457282"/>
                  </a:cubicBezTo>
                  <a:close/>
                  <a:moveTo>
                    <a:pt x="803102" y="871694"/>
                  </a:moveTo>
                  <a:cubicBezTo>
                    <a:pt x="793099" y="871694"/>
                    <a:pt x="784524" y="867407"/>
                    <a:pt x="780237" y="860262"/>
                  </a:cubicBezTo>
                  <a:cubicBezTo>
                    <a:pt x="725935" y="788811"/>
                    <a:pt x="640195" y="744512"/>
                    <a:pt x="543022" y="744512"/>
                  </a:cubicBezTo>
                  <a:cubicBezTo>
                    <a:pt x="445850" y="744512"/>
                    <a:pt x="361539" y="788811"/>
                    <a:pt x="305807" y="860262"/>
                  </a:cubicBezTo>
                  <a:cubicBezTo>
                    <a:pt x="300091" y="867407"/>
                    <a:pt x="291517" y="871694"/>
                    <a:pt x="282943" y="871694"/>
                  </a:cubicBezTo>
                  <a:cubicBezTo>
                    <a:pt x="267224" y="871694"/>
                    <a:pt x="254363" y="858833"/>
                    <a:pt x="254363" y="843114"/>
                  </a:cubicBezTo>
                  <a:cubicBezTo>
                    <a:pt x="254363" y="837398"/>
                    <a:pt x="255792" y="831682"/>
                    <a:pt x="260079" y="825966"/>
                  </a:cubicBezTo>
                  <a:cubicBezTo>
                    <a:pt x="325813" y="740225"/>
                    <a:pt x="427273" y="685923"/>
                    <a:pt x="543022" y="685923"/>
                  </a:cubicBezTo>
                  <a:cubicBezTo>
                    <a:pt x="658772" y="685923"/>
                    <a:pt x="760231" y="740225"/>
                    <a:pt x="825966" y="825966"/>
                  </a:cubicBezTo>
                  <a:cubicBezTo>
                    <a:pt x="828824" y="830253"/>
                    <a:pt x="831682" y="835969"/>
                    <a:pt x="831682" y="843114"/>
                  </a:cubicBezTo>
                  <a:cubicBezTo>
                    <a:pt x="831682" y="858833"/>
                    <a:pt x="818821" y="871694"/>
                    <a:pt x="803102" y="871694"/>
                  </a:cubicBezTo>
                  <a:close/>
                  <a:moveTo>
                    <a:pt x="771663" y="543022"/>
                  </a:moveTo>
                  <a:cubicBezTo>
                    <a:pt x="724506" y="543022"/>
                    <a:pt x="685923" y="504439"/>
                    <a:pt x="685923" y="457282"/>
                  </a:cubicBezTo>
                  <a:cubicBezTo>
                    <a:pt x="685923" y="410125"/>
                    <a:pt x="724506" y="371542"/>
                    <a:pt x="771663" y="371542"/>
                  </a:cubicBezTo>
                  <a:cubicBezTo>
                    <a:pt x="818821" y="371542"/>
                    <a:pt x="857404" y="410125"/>
                    <a:pt x="857404" y="457282"/>
                  </a:cubicBezTo>
                  <a:cubicBezTo>
                    <a:pt x="857404" y="504439"/>
                    <a:pt x="818821" y="543022"/>
                    <a:pt x="771663" y="543022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142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Graphic 34" descr="Neutral face with solid fill">
              <a:extLst>
                <a:ext uri="{FF2B5EF4-FFF2-40B4-BE49-F238E27FC236}">
                  <a16:creationId xmlns:a16="http://schemas.microsoft.com/office/drawing/2014/main" id="{4478781F-9B91-1D49-BFBE-081B5BE7E2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411994" y="3428999"/>
              <a:ext cx="1097280" cy="1097280"/>
            </a:xfrm>
            <a:custGeom>
              <a:avLst/>
              <a:gdLst>
                <a:gd name="connsiteX0" fmla="*/ 543022 w 1086044"/>
                <a:gd name="connsiteY0" fmla="*/ 0 h 1086044"/>
                <a:gd name="connsiteX1" fmla="*/ 0 w 1086044"/>
                <a:gd name="connsiteY1" fmla="*/ 543022 h 1086044"/>
                <a:gd name="connsiteX2" fmla="*/ 543022 w 1086044"/>
                <a:gd name="connsiteY2" fmla="*/ 1086045 h 1086044"/>
                <a:gd name="connsiteX3" fmla="*/ 1086045 w 1086044"/>
                <a:gd name="connsiteY3" fmla="*/ 543022 h 1086044"/>
                <a:gd name="connsiteX4" fmla="*/ 543022 w 1086044"/>
                <a:gd name="connsiteY4" fmla="*/ 0 h 1086044"/>
                <a:gd name="connsiteX5" fmla="*/ 200061 w 1086044"/>
                <a:gd name="connsiteY5" fmla="*/ 300091 h 1086044"/>
                <a:gd name="connsiteX6" fmla="*/ 228641 w 1086044"/>
                <a:gd name="connsiteY6" fmla="*/ 271511 h 1086044"/>
                <a:gd name="connsiteX7" fmla="*/ 400122 w 1086044"/>
                <a:gd name="connsiteY7" fmla="*/ 271511 h 1086044"/>
                <a:gd name="connsiteX8" fmla="*/ 428702 w 1086044"/>
                <a:gd name="connsiteY8" fmla="*/ 300091 h 1086044"/>
                <a:gd name="connsiteX9" fmla="*/ 400122 w 1086044"/>
                <a:gd name="connsiteY9" fmla="*/ 328671 h 1086044"/>
                <a:gd name="connsiteX10" fmla="*/ 228641 w 1086044"/>
                <a:gd name="connsiteY10" fmla="*/ 328671 h 1086044"/>
                <a:gd name="connsiteX11" fmla="*/ 200061 w 1086044"/>
                <a:gd name="connsiteY11" fmla="*/ 300091 h 1086044"/>
                <a:gd name="connsiteX12" fmla="*/ 228641 w 1086044"/>
                <a:gd name="connsiteY12" fmla="*/ 457282 h 1086044"/>
                <a:gd name="connsiteX13" fmla="*/ 314381 w 1086044"/>
                <a:gd name="connsiteY13" fmla="*/ 371542 h 1086044"/>
                <a:gd name="connsiteX14" fmla="*/ 400122 w 1086044"/>
                <a:gd name="connsiteY14" fmla="*/ 457282 h 1086044"/>
                <a:gd name="connsiteX15" fmla="*/ 314381 w 1086044"/>
                <a:gd name="connsiteY15" fmla="*/ 543022 h 1086044"/>
                <a:gd name="connsiteX16" fmla="*/ 228641 w 1086044"/>
                <a:gd name="connsiteY16" fmla="*/ 457282 h 1086044"/>
                <a:gd name="connsiteX17" fmla="*/ 700213 w 1086044"/>
                <a:gd name="connsiteY17" fmla="*/ 814534 h 1086044"/>
                <a:gd name="connsiteX18" fmla="*/ 385832 w 1086044"/>
                <a:gd name="connsiteY18" fmla="*/ 814534 h 1086044"/>
                <a:gd name="connsiteX19" fmla="*/ 357252 w 1086044"/>
                <a:gd name="connsiteY19" fmla="*/ 785953 h 1086044"/>
                <a:gd name="connsiteX20" fmla="*/ 385832 w 1086044"/>
                <a:gd name="connsiteY20" fmla="*/ 757373 h 1086044"/>
                <a:gd name="connsiteX21" fmla="*/ 700213 w 1086044"/>
                <a:gd name="connsiteY21" fmla="*/ 757373 h 1086044"/>
                <a:gd name="connsiteX22" fmla="*/ 728793 w 1086044"/>
                <a:gd name="connsiteY22" fmla="*/ 785953 h 1086044"/>
                <a:gd name="connsiteX23" fmla="*/ 700213 w 1086044"/>
                <a:gd name="connsiteY23" fmla="*/ 814534 h 1086044"/>
                <a:gd name="connsiteX24" fmla="*/ 771663 w 1086044"/>
                <a:gd name="connsiteY24" fmla="*/ 543022 h 1086044"/>
                <a:gd name="connsiteX25" fmla="*/ 685923 w 1086044"/>
                <a:gd name="connsiteY25" fmla="*/ 457282 h 1086044"/>
                <a:gd name="connsiteX26" fmla="*/ 771663 w 1086044"/>
                <a:gd name="connsiteY26" fmla="*/ 371542 h 1086044"/>
                <a:gd name="connsiteX27" fmla="*/ 857404 w 1086044"/>
                <a:gd name="connsiteY27" fmla="*/ 457282 h 1086044"/>
                <a:gd name="connsiteX28" fmla="*/ 771663 w 1086044"/>
                <a:gd name="connsiteY28" fmla="*/ 543022 h 1086044"/>
                <a:gd name="connsiteX29" fmla="*/ 857404 w 1086044"/>
                <a:gd name="connsiteY29" fmla="*/ 328671 h 1086044"/>
                <a:gd name="connsiteX30" fmla="*/ 685923 w 1086044"/>
                <a:gd name="connsiteY30" fmla="*/ 328671 h 1086044"/>
                <a:gd name="connsiteX31" fmla="*/ 657343 w 1086044"/>
                <a:gd name="connsiteY31" fmla="*/ 300091 h 1086044"/>
                <a:gd name="connsiteX32" fmla="*/ 685923 w 1086044"/>
                <a:gd name="connsiteY32" fmla="*/ 271511 h 1086044"/>
                <a:gd name="connsiteX33" fmla="*/ 857404 w 1086044"/>
                <a:gd name="connsiteY33" fmla="*/ 271511 h 1086044"/>
                <a:gd name="connsiteX34" fmla="*/ 885984 w 1086044"/>
                <a:gd name="connsiteY34" fmla="*/ 300091 h 1086044"/>
                <a:gd name="connsiteX35" fmla="*/ 857404 w 1086044"/>
                <a:gd name="connsiteY35" fmla="*/ 328671 h 1086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086044" h="1086044">
                  <a:moveTo>
                    <a:pt x="543022" y="0"/>
                  </a:moveTo>
                  <a:cubicBezTo>
                    <a:pt x="242931" y="0"/>
                    <a:pt x="0" y="242931"/>
                    <a:pt x="0" y="543022"/>
                  </a:cubicBezTo>
                  <a:cubicBezTo>
                    <a:pt x="0" y="843114"/>
                    <a:pt x="242931" y="1086045"/>
                    <a:pt x="543022" y="1086045"/>
                  </a:cubicBezTo>
                  <a:cubicBezTo>
                    <a:pt x="843114" y="1086045"/>
                    <a:pt x="1086045" y="843114"/>
                    <a:pt x="1086045" y="543022"/>
                  </a:cubicBezTo>
                  <a:cubicBezTo>
                    <a:pt x="1086045" y="242931"/>
                    <a:pt x="843114" y="0"/>
                    <a:pt x="543022" y="0"/>
                  </a:cubicBezTo>
                  <a:close/>
                  <a:moveTo>
                    <a:pt x="200061" y="300091"/>
                  </a:moveTo>
                  <a:cubicBezTo>
                    <a:pt x="200061" y="284372"/>
                    <a:pt x="212922" y="271511"/>
                    <a:pt x="228641" y="271511"/>
                  </a:cubicBezTo>
                  <a:lnTo>
                    <a:pt x="400122" y="271511"/>
                  </a:lnTo>
                  <a:cubicBezTo>
                    <a:pt x="415841" y="271511"/>
                    <a:pt x="428702" y="284372"/>
                    <a:pt x="428702" y="300091"/>
                  </a:cubicBezTo>
                  <a:cubicBezTo>
                    <a:pt x="428702" y="315810"/>
                    <a:pt x="415841" y="328671"/>
                    <a:pt x="400122" y="328671"/>
                  </a:cubicBezTo>
                  <a:lnTo>
                    <a:pt x="228641" y="328671"/>
                  </a:lnTo>
                  <a:cubicBezTo>
                    <a:pt x="212922" y="328671"/>
                    <a:pt x="200061" y="315810"/>
                    <a:pt x="200061" y="300091"/>
                  </a:cubicBezTo>
                  <a:close/>
                  <a:moveTo>
                    <a:pt x="228641" y="457282"/>
                  </a:moveTo>
                  <a:cubicBezTo>
                    <a:pt x="228641" y="410125"/>
                    <a:pt x="267224" y="371542"/>
                    <a:pt x="314381" y="371542"/>
                  </a:cubicBezTo>
                  <a:cubicBezTo>
                    <a:pt x="361539" y="371542"/>
                    <a:pt x="400122" y="410125"/>
                    <a:pt x="400122" y="457282"/>
                  </a:cubicBezTo>
                  <a:cubicBezTo>
                    <a:pt x="400122" y="504439"/>
                    <a:pt x="361539" y="543022"/>
                    <a:pt x="314381" y="543022"/>
                  </a:cubicBezTo>
                  <a:cubicBezTo>
                    <a:pt x="267224" y="543022"/>
                    <a:pt x="228641" y="504439"/>
                    <a:pt x="228641" y="457282"/>
                  </a:cubicBezTo>
                  <a:close/>
                  <a:moveTo>
                    <a:pt x="700213" y="814534"/>
                  </a:moveTo>
                  <a:lnTo>
                    <a:pt x="385832" y="814534"/>
                  </a:lnTo>
                  <a:cubicBezTo>
                    <a:pt x="370113" y="814534"/>
                    <a:pt x="357252" y="801673"/>
                    <a:pt x="357252" y="785953"/>
                  </a:cubicBezTo>
                  <a:cubicBezTo>
                    <a:pt x="357252" y="770234"/>
                    <a:pt x="370113" y="757373"/>
                    <a:pt x="385832" y="757373"/>
                  </a:cubicBezTo>
                  <a:lnTo>
                    <a:pt x="700213" y="757373"/>
                  </a:lnTo>
                  <a:cubicBezTo>
                    <a:pt x="715932" y="757373"/>
                    <a:pt x="728793" y="770234"/>
                    <a:pt x="728793" y="785953"/>
                  </a:cubicBezTo>
                  <a:cubicBezTo>
                    <a:pt x="728793" y="801673"/>
                    <a:pt x="715932" y="814534"/>
                    <a:pt x="700213" y="814534"/>
                  </a:cubicBezTo>
                  <a:close/>
                  <a:moveTo>
                    <a:pt x="771663" y="543022"/>
                  </a:moveTo>
                  <a:cubicBezTo>
                    <a:pt x="724506" y="543022"/>
                    <a:pt x="685923" y="504439"/>
                    <a:pt x="685923" y="457282"/>
                  </a:cubicBezTo>
                  <a:cubicBezTo>
                    <a:pt x="685923" y="410125"/>
                    <a:pt x="724506" y="371542"/>
                    <a:pt x="771663" y="371542"/>
                  </a:cubicBezTo>
                  <a:cubicBezTo>
                    <a:pt x="818821" y="371542"/>
                    <a:pt x="857404" y="410125"/>
                    <a:pt x="857404" y="457282"/>
                  </a:cubicBezTo>
                  <a:cubicBezTo>
                    <a:pt x="857404" y="504439"/>
                    <a:pt x="818821" y="543022"/>
                    <a:pt x="771663" y="543022"/>
                  </a:cubicBezTo>
                  <a:close/>
                  <a:moveTo>
                    <a:pt x="857404" y="328671"/>
                  </a:moveTo>
                  <a:lnTo>
                    <a:pt x="685923" y="328671"/>
                  </a:lnTo>
                  <a:cubicBezTo>
                    <a:pt x="670204" y="328671"/>
                    <a:pt x="657343" y="315810"/>
                    <a:pt x="657343" y="300091"/>
                  </a:cubicBezTo>
                  <a:cubicBezTo>
                    <a:pt x="657343" y="284372"/>
                    <a:pt x="670204" y="271511"/>
                    <a:pt x="685923" y="271511"/>
                  </a:cubicBezTo>
                  <a:lnTo>
                    <a:pt x="857404" y="271511"/>
                  </a:lnTo>
                  <a:cubicBezTo>
                    <a:pt x="873123" y="271511"/>
                    <a:pt x="885984" y="284372"/>
                    <a:pt x="885984" y="300091"/>
                  </a:cubicBezTo>
                  <a:cubicBezTo>
                    <a:pt x="885984" y="315810"/>
                    <a:pt x="873123" y="328671"/>
                    <a:pt x="857404" y="328671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42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Graphic 34" descr="Smiling face with solid fill">
              <a:extLst>
                <a:ext uri="{FF2B5EF4-FFF2-40B4-BE49-F238E27FC236}">
                  <a16:creationId xmlns:a16="http://schemas.microsoft.com/office/drawing/2014/main" id="{E2361222-3FFE-664A-BF37-031CD8E5C94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21482" y="3428999"/>
              <a:ext cx="1086044" cy="1097280"/>
            </a:xfrm>
            <a:custGeom>
              <a:avLst/>
              <a:gdLst>
                <a:gd name="connsiteX0" fmla="*/ 543022 w 1086044"/>
                <a:gd name="connsiteY0" fmla="*/ 0 h 1086044"/>
                <a:gd name="connsiteX1" fmla="*/ 0 w 1086044"/>
                <a:gd name="connsiteY1" fmla="*/ 543022 h 1086044"/>
                <a:gd name="connsiteX2" fmla="*/ 543022 w 1086044"/>
                <a:gd name="connsiteY2" fmla="*/ 1086045 h 1086044"/>
                <a:gd name="connsiteX3" fmla="*/ 1086045 w 1086044"/>
                <a:gd name="connsiteY3" fmla="*/ 543022 h 1086044"/>
                <a:gd name="connsiteX4" fmla="*/ 543022 w 1086044"/>
                <a:gd name="connsiteY4" fmla="*/ 0 h 1086044"/>
                <a:gd name="connsiteX5" fmla="*/ 228641 w 1086044"/>
                <a:gd name="connsiteY5" fmla="*/ 457282 h 1086044"/>
                <a:gd name="connsiteX6" fmla="*/ 314381 w 1086044"/>
                <a:gd name="connsiteY6" fmla="*/ 371542 h 1086044"/>
                <a:gd name="connsiteX7" fmla="*/ 400122 w 1086044"/>
                <a:gd name="connsiteY7" fmla="*/ 457282 h 1086044"/>
                <a:gd name="connsiteX8" fmla="*/ 314381 w 1086044"/>
                <a:gd name="connsiteY8" fmla="*/ 543022 h 1086044"/>
                <a:gd name="connsiteX9" fmla="*/ 228641 w 1086044"/>
                <a:gd name="connsiteY9" fmla="*/ 457282 h 1086044"/>
                <a:gd name="connsiteX10" fmla="*/ 825966 w 1086044"/>
                <a:gd name="connsiteY10" fmla="*/ 774521 h 1086044"/>
                <a:gd name="connsiteX11" fmla="*/ 543022 w 1086044"/>
                <a:gd name="connsiteY11" fmla="*/ 914564 h 1086044"/>
                <a:gd name="connsiteX12" fmla="*/ 260079 w 1086044"/>
                <a:gd name="connsiteY12" fmla="*/ 774521 h 1086044"/>
                <a:gd name="connsiteX13" fmla="*/ 254363 w 1086044"/>
                <a:gd name="connsiteY13" fmla="*/ 757373 h 1086044"/>
                <a:gd name="connsiteX14" fmla="*/ 282943 w 1086044"/>
                <a:gd name="connsiteY14" fmla="*/ 728793 h 1086044"/>
                <a:gd name="connsiteX15" fmla="*/ 305807 w 1086044"/>
                <a:gd name="connsiteY15" fmla="*/ 740225 h 1086044"/>
                <a:gd name="connsiteX16" fmla="*/ 543022 w 1086044"/>
                <a:gd name="connsiteY16" fmla="*/ 855975 h 1086044"/>
                <a:gd name="connsiteX17" fmla="*/ 780237 w 1086044"/>
                <a:gd name="connsiteY17" fmla="*/ 740225 h 1086044"/>
                <a:gd name="connsiteX18" fmla="*/ 803102 w 1086044"/>
                <a:gd name="connsiteY18" fmla="*/ 728793 h 1086044"/>
                <a:gd name="connsiteX19" fmla="*/ 831682 w 1086044"/>
                <a:gd name="connsiteY19" fmla="*/ 757373 h 1086044"/>
                <a:gd name="connsiteX20" fmla="*/ 825966 w 1086044"/>
                <a:gd name="connsiteY20" fmla="*/ 774521 h 1086044"/>
                <a:gd name="connsiteX21" fmla="*/ 771663 w 1086044"/>
                <a:gd name="connsiteY21" fmla="*/ 543022 h 1086044"/>
                <a:gd name="connsiteX22" fmla="*/ 685923 w 1086044"/>
                <a:gd name="connsiteY22" fmla="*/ 457282 h 1086044"/>
                <a:gd name="connsiteX23" fmla="*/ 771663 w 1086044"/>
                <a:gd name="connsiteY23" fmla="*/ 371542 h 1086044"/>
                <a:gd name="connsiteX24" fmla="*/ 857404 w 1086044"/>
                <a:gd name="connsiteY24" fmla="*/ 457282 h 1086044"/>
                <a:gd name="connsiteX25" fmla="*/ 771663 w 1086044"/>
                <a:gd name="connsiteY25" fmla="*/ 543022 h 10860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086044" h="1086044">
                  <a:moveTo>
                    <a:pt x="543022" y="0"/>
                  </a:moveTo>
                  <a:cubicBezTo>
                    <a:pt x="242931" y="0"/>
                    <a:pt x="0" y="242931"/>
                    <a:pt x="0" y="543022"/>
                  </a:cubicBezTo>
                  <a:cubicBezTo>
                    <a:pt x="0" y="843114"/>
                    <a:pt x="242931" y="1086045"/>
                    <a:pt x="543022" y="1086045"/>
                  </a:cubicBezTo>
                  <a:cubicBezTo>
                    <a:pt x="843114" y="1086045"/>
                    <a:pt x="1086045" y="843114"/>
                    <a:pt x="1086045" y="543022"/>
                  </a:cubicBezTo>
                  <a:cubicBezTo>
                    <a:pt x="1086045" y="242931"/>
                    <a:pt x="843114" y="0"/>
                    <a:pt x="543022" y="0"/>
                  </a:cubicBezTo>
                  <a:close/>
                  <a:moveTo>
                    <a:pt x="228641" y="457282"/>
                  </a:moveTo>
                  <a:cubicBezTo>
                    <a:pt x="228641" y="410125"/>
                    <a:pt x="267224" y="371542"/>
                    <a:pt x="314381" y="371542"/>
                  </a:cubicBezTo>
                  <a:cubicBezTo>
                    <a:pt x="361539" y="371542"/>
                    <a:pt x="400122" y="410125"/>
                    <a:pt x="400122" y="457282"/>
                  </a:cubicBezTo>
                  <a:cubicBezTo>
                    <a:pt x="400122" y="504439"/>
                    <a:pt x="361539" y="543022"/>
                    <a:pt x="314381" y="543022"/>
                  </a:cubicBezTo>
                  <a:cubicBezTo>
                    <a:pt x="267224" y="543022"/>
                    <a:pt x="228641" y="504439"/>
                    <a:pt x="228641" y="457282"/>
                  </a:cubicBezTo>
                  <a:close/>
                  <a:moveTo>
                    <a:pt x="825966" y="774521"/>
                  </a:moveTo>
                  <a:cubicBezTo>
                    <a:pt x="760231" y="860262"/>
                    <a:pt x="658772" y="914564"/>
                    <a:pt x="543022" y="914564"/>
                  </a:cubicBezTo>
                  <a:cubicBezTo>
                    <a:pt x="427273" y="914564"/>
                    <a:pt x="325813" y="860262"/>
                    <a:pt x="260079" y="774521"/>
                  </a:cubicBezTo>
                  <a:cubicBezTo>
                    <a:pt x="257221" y="770234"/>
                    <a:pt x="254363" y="764518"/>
                    <a:pt x="254363" y="757373"/>
                  </a:cubicBezTo>
                  <a:cubicBezTo>
                    <a:pt x="254363" y="741654"/>
                    <a:pt x="267224" y="728793"/>
                    <a:pt x="282943" y="728793"/>
                  </a:cubicBezTo>
                  <a:cubicBezTo>
                    <a:pt x="292946" y="728793"/>
                    <a:pt x="301520" y="733080"/>
                    <a:pt x="305807" y="740225"/>
                  </a:cubicBezTo>
                  <a:cubicBezTo>
                    <a:pt x="360110" y="811676"/>
                    <a:pt x="445850" y="855975"/>
                    <a:pt x="543022" y="855975"/>
                  </a:cubicBezTo>
                  <a:cubicBezTo>
                    <a:pt x="640195" y="855975"/>
                    <a:pt x="724506" y="811676"/>
                    <a:pt x="780237" y="740225"/>
                  </a:cubicBezTo>
                  <a:cubicBezTo>
                    <a:pt x="785953" y="733080"/>
                    <a:pt x="794527" y="728793"/>
                    <a:pt x="803102" y="728793"/>
                  </a:cubicBezTo>
                  <a:cubicBezTo>
                    <a:pt x="818821" y="728793"/>
                    <a:pt x="831682" y="741654"/>
                    <a:pt x="831682" y="757373"/>
                  </a:cubicBezTo>
                  <a:cubicBezTo>
                    <a:pt x="831682" y="764518"/>
                    <a:pt x="828824" y="770234"/>
                    <a:pt x="825966" y="774521"/>
                  </a:cubicBezTo>
                  <a:close/>
                  <a:moveTo>
                    <a:pt x="771663" y="543022"/>
                  </a:moveTo>
                  <a:cubicBezTo>
                    <a:pt x="724506" y="543022"/>
                    <a:pt x="685923" y="504439"/>
                    <a:pt x="685923" y="457282"/>
                  </a:cubicBezTo>
                  <a:cubicBezTo>
                    <a:pt x="685923" y="410125"/>
                    <a:pt x="724506" y="371542"/>
                    <a:pt x="771663" y="371542"/>
                  </a:cubicBezTo>
                  <a:cubicBezTo>
                    <a:pt x="818821" y="371542"/>
                    <a:pt x="857404" y="410125"/>
                    <a:pt x="857404" y="457282"/>
                  </a:cubicBezTo>
                  <a:cubicBezTo>
                    <a:pt x="857404" y="504439"/>
                    <a:pt x="818821" y="543022"/>
                    <a:pt x="771663" y="543022"/>
                  </a:cubicBezTo>
                  <a:close/>
                </a:path>
              </a:pathLst>
            </a:custGeom>
            <a:solidFill>
              <a:srgbClr val="FFC000"/>
            </a:solidFill>
            <a:ln w="142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Graphic 35" descr="In love face with solid fill">
              <a:extLst>
                <a:ext uri="{FF2B5EF4-FFF2-40B4-BE49-F238E27FC236}">
                  <a16:creationId xmlns:a16="http://schemas.microsoft.com/office/drawing/2014/main" id="{B44C3741-0BA7-DE4E-898E-7617A5A9DF0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9221773" y="3421856"/>
              <a:ext cx="1097280" cy="1097280"/>
            </a:xfrm>
            <a:custGeom>
              <a:avLst/>
              <a:gdLst>
                <a:gd name="connsiteX0" fmla="*/ 583839 w 1167678"/>
                <a:gd name="connsiteY0" fmla="*/ 0 h 1167678"/>
                <a:gd name="connsiteX1" fmla="*/ 0 w 1167678"/>
                <a:gd name="connsiteY1" fmla="*/ 583839 h 1167678"/>
                <a:gd name="connsiteX2" fmla="*/ 583839 w 1167678"/>
                <a:gd name="connsiteY2" fmla="*/ 1167678 h 1167678"/>
                <a:gd name="connsiteX3" fmla="*/ 1167678 w 1167678"/>
                <a:gd name="connsiteY3" fmla="*/ 583839 h 1167678"/>
                <a:gd name="connsiteX4" fmla="*/ 583839 w 1167678"/>
                <a:gd name="connsiteY4" fmla="*/ 0 h 1167678"/>
                <a:gd name="connsiteX5" fmla="*/ 338012 w 1167678"/>
                <a:gd name="connsiteY5" fmla="*/ 432656 h 1167678"/>
                <a:gd name="connsiteX6" fmla="*/ 460926 w 1167678"/>
                <a:gd name="connsiteY6" fmla="*/ 447098 h 1167678"/>
                <a:gd name="connsiteX7" fmla="*/ 338012 w 1167678"/>
                <a:gd name="connsiteY7" fmla="*/ 617026 h 1167678"/>
                <a:gd name="connsiteX8" fmla="*/ 215099 w 1167678"/>
                <a:gd name="connsiteY8" fmla="*/ 447098 h 1167678"/>
                <a:gd name="connsiteX9" fmla="*/ 338012 w 1167678"/>
                <a:gd name="connsiteY9" fmla="*/ 432656 h 1167678"/>
                <a:gd name="connsiteX10" fmla="*/ 888511 w 1167678"/>
                <a:gd name="connsiteY10" fmla="*/ 833046 h 1167678"/>
                <a:gd name="connsiteX11" fmla="*/ 349935 w 1167678"/>
                <a:gd name="connsiteY11" fmla="*/ 903814 h 1167678"/>
                <a:gd name="connsiteX12" fmla="*/ 279167 w 1167678"/>
                <a:gd name="connsiteY12" fmla="*/ 833046 h 1167678"/>
                <a:gd name="connsiteX13" fmla="*/ 284775 w 1167678"/>
                <a:gd name="connsiteY13" fmla="*/ 789950 h 1167678"/>
                <a:gd name="connsiteX14" fmla="*/ 327872 w 1167678"/>
                <a:gd name="connsiteY14" fmla="*/ 795558 h 1167678"/>
                <a:gd name="connsiteX15" fmla="*/ 780263 w 1167678"/>
                <a:gd name="connsiteY15" fmla="*/ 855102 h 1167678"/>
                <a:gd name="connsiteX16" fmla="*/ 839807 w 1167678"/>
                <a:gd name="connsiteY16" fmla="*/ 795558 h 1167678"/>
                <a:gd name="connsiteX17" fmla="*/ 882903 w 1167678"/>
                <a:gd name="connsiteY17" fmla="*/ 789950 h 1167678"/>
                <a:gd name="connsiteX18" fmla="*/ 888511 w 1167678"/>
                <a:gd name="connsiteY18" fmla="*/ 833046 h 1167678"/>
                <a:gd name="connsiteX19" fmla="*/ 829666 w 1167678"/>
                <a:gd name="connsiteY19" fmla="*/ 617026 h 1167678"/>
                <a:gd name="connsiteX20" fmla="*/ 706753 w 1167678"/>
                <a:gd name="connsiteY20" fmla="*/ 447098 h 1167678"/>
                <a:gd name="connsiteX21" fmla="*/ 829666 w 1167678"/>
                <a:gd name="connsiteY21" fmla="*/ 432656 h 1167678"/>
                <a:gd name="connsiteX22" fmla="*/ 952580 w 1167678"/>
                <a:gd name="connsiteY22" fmla="*/ 447098 h 1167678"/>
                <a:gd name="connsiteX23" fmla="*/ 829666 w 1167678"/>
                <a:gd name="connsiteY23" fmla="*/ 617026 h 1167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167678" h="1167678">
                  <a:moveTo>
                    <a:pt x="583839" y="0"/>
                  </a:moveTo>
                  <a:cubicBezTo>
                    <a:pt x="261394" y="0"/>
                    <a:pt x="0" y="261394"/>
                    <a:pt x="0" y="583839"/>
                  </a:cubicBezTo>
                  <a:cubicBezTo>
                    <a:pt x="0" y="906284"/>
                    <a:pt x="261394" y="1167678"/>
                    <a:pt x="583839" y="1167678"/>
                  </a:cubicBezTo>
                  <a:cubicBezTo>
                    <a:pt x="906284" y="1167678"/>
                    <a:pt x="1167678" y="906284"/>
                    <a:pt x="1167678" y="583839"/>
                  </a:cubicBezTo>
                  <a:cubicBezTo>
                    <a:pt x="1167678" y="261394"/>
                    <a:pt x="906284" y="0"/>
                    <a:pt x="583839" y="0"/>
                  </a:cubicBezTo>
                  <a:close/>
                  <a:moveTo>
                    <a:pt x="338012" y="432656"/>
                  </a:moveTo>
                  <a:cubicBezTo>
                    <a:pt x="384105" y="342314"/>
                    <a:pt x="460926" y="396550"/>
                    <a:pt x="460926" y="447098"/>
                  </a:cubicBezTo>
                  <a:cubicBezTo>
                    <a:pt x="460926" y="522997"/>
                    <a:pt x="338012" y="617026"/>
                    <a:pt x="338012" y="617026"/>
                  </a:cubicBezTo>
                  <a:cubicBezTo>
                    <a:pt x="338012" y="617026"/>
                    <a:pt x="215099" y="522382"/>
                    <a:pt x="215099" y="447098"/>
                  </a:cubicBezTo>
                  <a:cubicBezTo>
                    <a:pt x="215099" y="396550"/>
                    <a:pt x="291920" y="342314"/>
                    <a:pt x="338012" y="432656"/>
                  </a:cubicBezTo>
                  <a:close/>
                  <a:moveTo>
                    <a:pt x="888511" y="833046"/>
                  </a:moveTo>
                  <a:cubicBezTo>
                    <a:pt x="759329" y="1001312"/>
                    <a:pt x="518200" y="1032996"/>
                    <a:pt x="349935" y="903814"/>
                  </a:cubicBezTo>
                  <a:cubicBezTo>
                    <a:pt x="323359" y="883412"/>
                    <a:pt x="299569" y="859620"/>
                    <a:pt x="279167" y="833046"/>
                  </a:cubicBezTo>
                  <a:cubicBezTo>
                    <a:pt x="268815" y="819596"/>
                    <a:pt x="271325" y="800302"/>
                    <a:pt x="284775" y="789950"/>
                  </a:cubicBezTo>
                  <a:cubicBezTo>
                    <a:pt x="298225" y="779597"/>
                    <a:pt x="317519" y="782108"/>
                    <a:pt x="327872" y="795558"/>
                  </a:cubicBezTo>
                  <a:cubicBezTo>
                    <a:pt x="436354" y="936925"/>
                    <a:pt x="638897" y="963584"/>
                    <a:pt x="780263" y="855102"/>
                  </a:cubicBezTo>
                  <a:cubicBezTo>
                    <a:pt x="802627" y="837940"/>
                    <a:pt x="822645" y="817922"/>
                    <a:pt x="839807" y="795558"/>
                  </a:cubicBezTo>
                  <a:cubicBezTo>
                    <a:pt x="850159" y="782108"/>
                    <a:pt x="869453" y="779597"/>
                    <a:pt x="882903" y="789950"/>
                  </a:cubicBezTo>
                  <a:cubicBezTo>
                    <a:pt x="896353" y="800302"/>
                    <a:pt x="898863" y="819596"/>
                    <a:pt x="888511" y="833046"/>
                  </a:cubicBezTo>
                  <a:close/>
                  <a:moveTo>
                    <a:pt x="829666" y="617026"/>
                  </a:moveTo>
                  <a:cubicBezTo>
                    <a:pt x="829666" y="617026"/>
                    <a:pt x="706753" y="522382"/>
                    <a:pt x="706753" y="447098"/>
                  </a:cubicBezTo>
                  <a:cubicBezTo>
                    <a:pt x="706753" y="396550"/>
                    <a:pt x="783574" y="342314"/>
                    <a:pt x="829666" y="432656"/>
                  </a:cubicBezTo>
                  <a:cubicBezTo>
                    <a:pt x="875759" y="342314"/>
                    <a:pt x="952580" y="396550"/>
                    <a:pt x="952580" y="447098"/>
                  </a:cubicBezTo>
                  <a:cubicBezTo>
                    <a:pt x="952580" y="522382"/>
                    <a:pt x="829666" y="617026"/>
                    <a:pt x="829666" y="617026"/>
                  </a:cubicBezTo>
                  <a:close/>
                </a:path>
              </a:pathLst>
            </a:custGeom>
            <a:solidFill>
              <a:srgbClr val="00B050"/>
            </a:solidFill>
            <a:ln w="1528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27152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951596-6798-4A57-B2B0-44406FC6A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3988993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Classify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Ratings</a:t>
            </a: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DCEB5-629A-480A-B7C2-849389C09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960120"/>
            <a:ext cx="6281873" cy="4171278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graphicFrame>
        <p:nvGraphicFramePr>
          <p:cNvPr id="32" name="Table 4">
            <a:extLst>
              <a:ext uri="{FF2B5EF4-FFF2-40B4-BE49-F238E27FC236}">
                <a16:creationId xmlns:a16="http://schemas.microsoft.com/office/drawing/2014/main" id="{8830D5B6-749C-4533-9996-136B8511E4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2101697"/>
              </p:ext>
            </p:extLst>
          </p:nvPr>
        </p:nvGraphicFramePr>
        <p:xfrm>
          <a:off x="5117735" y="945833"/>
          <a:ext cx="6282585" cy="42011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7928">
                  <a:extLst>
                    <a:ext uri="{9D8B030D-6E8A-4147-A177-3AD203B41FA5}">
                      <a16:colId xmlns:a16="http://schemas.microsoft.com/office/drawing/2014/main" val="499091235"/>
                    </a:ext>
                  </a:extLst>
                </a:gridCol>
                <a:gridCol w="1826312">
                  <a:extLst>
                    <a:ext uri="{9D8B030D-6E8A-4147-A177-3AD203B41FA5}">
                      <a16:colId xmlns:a16="http://schemas.microsoft.com/office/drawing/2014/main" val="2021184603"/>
                    </a:ext>
                  </a:extLst>
                </a:gridCol>
                <a:gridCol w="2748345">
                  <a:extLst>
                    <a:ext uri="{9D8B030D-6E8A-4147-A177-3AD203B41FA5}">
                      <a16:colId xmlns:a16="http://schemas.microsoft.com/office/drawing/2014/main" val="4288169510"/>
                    </a:ext>
                  </a:extLst>
                </a:gridCol>
              </a:tblGrid>
              <a:tr h="38192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Trainee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Ranking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Classification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218884"/>
                  </a:ext>
                </a:extLst>
              </a:tr>
              <a:tr h="38192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#1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Promoter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699910"/>
                  </a:ext>
                </a:extLst>
              </a:tr>
              <a:tr h="38192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#2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Promoter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124147"/>
                  </a:ext>
                </a:extLst>
              </a:tr>
              <a:tr h="38192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#3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Detractor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387837"/>
                  </a:ext>
                </a:extLst>
              </a:tr>
              <a:tr h="38192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#4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Promoter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983707"/>
                  </a:ext>
                </a:extLst>
              </a:tr>
              <a:tr h="38192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#5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Passive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500450"/>
                  </a:ext>
                </a:extLst>
              </a:tr>
              <a:tr h="38192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#6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Promoter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469950"/>
                  </a:ext>
                </a:extLst>
              </a:tr>
              <a:tr h="38192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Promoter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0551094"/>
                  </a:ext>
                </a:extLst>
              </a:tr>
              <a:tr h="38192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#8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Detractor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482920"/>
                  </a:ext>
                </a:extLst>
              </a:tr>
              <a:tr h="381926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#9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Passive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030914"/>
                  </a:ext>
                </a:extLst>
              </a:tr>
              <a:tr h="38192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Promoter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93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2085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8FC37B-048E-4A49-8DD2-362CC86EB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8229600" cy="123057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Calculate NPS</a:t>
            </a: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B12CBF-1FF4-814F-B244-7392F5E3C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8229600" cy="3802762"/>
          </a:xfrm>
        </p:spPr>
        <p:txBody>
          <a:bodyPr anchor="t">
            <a:normAutofit/>
          </a:bodyPr>
          <a:lstStyle/>
          <a:p>
            <a:r>
              <a:rPr lang="en-US" sz="2000" dirty="0"/>
              <a:t>Then, to calculate the NPS, follow these steps:</a:t>
            </a:r>
          </a:p>
          <a:p>
            <a:pPr lvl="1"/>
            <a:r>
              <a:rPr lang="en-US" sz="1800" dirty="0"/>
              <a:t>Add up the total number of distractors.</a:t>
            </a:r>
          </a:p>
          <a:p>
            <a:pPr lvl="1"/>
            <a:r>
              <a:rPr lang="en-US" sz="1800" dirty="0"/>
              <a:t>Add up the total number of promoters.</a:t>
            </a:r>
          </a:p>
          <a:p>
            <a:pPr lvl="1"/>
            <a:r>
              <a:rPr lang="en-US" sz="1800" dirty="0"/>
              <a:t>Subtract the number of distractors from the number of promoters.</a:t>
            </a:r>
          </a:p>
          <a:p>
            <a:pPr lvl="1"/>
            <a:r>
              <a:rPr lang="en-US" sz="1800" dirty="0"/>
              <a:t>Divide the difference by the total number of respondents.</a:t>
            </a:r>
          </a:p>
          <a:p>
            <a:pPr lvl="1"/>
            <a:r>
              <a:rPr lang="en-US" sz="1800" dirty="0"/>
              <a:t>Multiply the quotient by 100.</a:t>
            </a:r>
          </a:p>
        </p:txBody>
      </p:sp>
    </p:spTree>
    <p:extLst>
      <p:ext uri="{BB962C8B-B14F-4D97-AF65-F5344CB8AC3E}">
        <p14:creationId xmlns:p14="http://schemas.microsoft.com/office/powerpoint/2010/main" val="2466993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409FAE-8E42-2D4C-AB09-FCB027309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8229600" cy="123057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Calculate NPS</a:t>
            </a:r>
          </a:p>
        </p:txBody>
      </p:sp>
      <p:sp>
        <p:nvSpPr>
          <p:cNvPr id="43" name="Isosceles Triangle 42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10">
                <a:extLst>
                  <a:ext uri="{FF2B5EF4-FFF2-40B4-BE49-F238E27FC236}">
                    <a16:creationId xmlns:a16="http://schemas.microsoft.com/office/drawing/2014/main" id="{C51F1BA8-0730-4D75-BF9E-FFDF542A4086}"/>
                  </a:ext>
                </a:extLst>
              </p:cNvPr>
              <p:cNvSpPr txBox="1">
                <a:spLocks noGrp="1"/>
              </p:cNvSpPr>
              <p:nvPr>
                <p:ph idx="1"/>
              </p:nvPr>
            </p:nvSpPr>
            <p:spPr>
              <a:xfrm>
                <a:off x="2880487" y="2249046"/>
                <a:ext cx="8229600" cy="3802762"/>
              </a:xfrm>
              <a:prstGeom prst="rect">
                <a:avLst/>
              </a:prstGeom>
            </p:spPr>
            <p:txBody>
              <a:bodyPr lIns="0" tIns="0" rIns="0" bIns="0" rtlCol="0" anchor="t">
                <a:normAutofit/>
              </a:bodyPr>
              <a:lstStyle/>
              <a:p>
                <a:pPr marL="0" indent="0">
                  <a:buNone/>
                </a:pPr>
                <a:endParaRPr lang="en-US" sz="200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>
                          <a:latin typeface="Cambria Math" panose="02040503050406030204" pitchFamily="18" charset="0"/>
                        </a:rPr>
                        <m:t>Net</m:t>
                      </m:r>
                      <m:r>
                        <a:rPr lang="en-US" sz="20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panose="02040503050406030204" pitchFamily="18" charset="0"/>
                        </a:rPr>
                        <m:t>Promoter</m:t>
                      </m:r>
                      <m:r>
                        <a:rPr lang="en-US" sz="20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panose="02040503050406030204" pitchFamily="18" charset="0"/>
                        </a:rPr>
                        <m:t>Score</m:t>
                      </m:r>
                      <m:r>
                        <a:rPr lang="en-US" sz="20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# </m:t>
                          </m:r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𝑝𝑟𝑜𝑚𝑜𝑡𝑒𝑟𝑠</m:t>
                          </m:r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 −# </m:t>
                          </m:r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𝑑𝑒𝑡𝑟𝑎𝑐𝑡𝑜𝑟𝑠</m:t>
                          </m:r>
                        </m:num>
                        <m:den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# </m:t>
                          </m:r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𝑜𝑓</m:t>
                          </m:r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𝑟𝑒𝑠𝑝𝑜𝑛𝑑𝑒𝑛𝑡𝑠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0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en-US" sz="1600" b="0" i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sz="1600" b="0" i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sz="1600" b="0" i="0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>
                          <a:latin typeface="Cambria Math" panose="02040503050406030204" pitchFamily="18" charset="0"/>
                        </a:rPr>
                        <m:t>Net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>
                          <a:latin typeface="Cambria Math" panose="02040503050406030204" pitchFamily="18" charset="0"/>
                        </a:rPr>
                        <m:t>Promoter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>
                          <a:latin typeface="Cambria Math" panose="02040503050406030204" pitchFamily="18" charset="0"/>
                        </a:rPr>
                        <m:t>Score</m:t>
                      </m:r>
                      <m:r>
                        <a:rPr lang="en-US" sz="2000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6 </m:t>
                          </m:r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𝑝𝑟𝑜𝑚𝑜𝑡𝑒𝑟𝑠</m:t>
                          </m:r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 − 2 </m:t>
                          </m:r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𝑑𝑒𝑡𝑟𝑎𝑐𝑡𝑜𝑟𝑠</m:t>
                          </m:r>
                        </m:num>
                        <m:den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10 </m:t>
                          </m:r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𝑟𝑒𝑠𝑝𝑜𝑛𝑑𝑒𝑛𝑡𝑠</m:t>
                          </m:r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000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100=40%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Content Placeholder 10">
                <a:extLst>
                  <a:ext uri="{FF2B5EF4-FFF2-40B4-BE49-F238E27FC236}">
                    <a16:creationId xmlns:a16="http://schemas.microsoft.com/office/drawing/2014/main" id="{C51F1BA8-0730-4D75-BF9E-FFDF542A4086}"/>
                  </a:ext>
                </a:extLst>
              </p:cNvPr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80487" y="2249046"/>
                <a:ext cx="8229600" cy="38027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1265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1B008-A9AB-C949-9EF2-98472C532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 NPS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E8A19-BC1C-CA40-B79A-CB492664C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NPS range from -100% to +100%. </a:t>
            </a:r>
          </a:p>
          <a:p>
            <a:pPr lvl="1"/>
            <a:r>
              <a:rPr lang="en-US" sz="1800" dirty="0"/>
              <a:t>Aim for values greater than 30%.</a:t>
            </a:r>
          </a:p>
          <a:p>
            <a:pPr lvl="1"/>
            <a:r>
              <a:rPr lang="en-US" sz="1800" dirty="0"/>
              <a:t>Avoid values less than -30%. </a:t>
            </a:r>
          </a:p>
          <a:p>
            <a:r>
              <a:rPr lang="en-US" sz="2000" dirty="0"/>
              <a:t>At 40%, the example from this lecture has very good promotability among trainees.</a:t>
            </a:r>
          </a:p>
        </p:txBody>
      </p:sp>
    </p:spTree>
    <p:extLst>
      <p:ext uri="{BB962C8B-B14F-4D97-AF65-F5344CB8AC3E}">
        <p14:creationId xmlns:p14="http://schemas.microsoft.com/office/powerpoint/2010/main" val="347525745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422</Words>
  <Application>Microsoft Office PowerPoint</Application>
  <PresentationFormat>Widescreen</PresentationFormat>
  <Paragraphs>123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Calibri</vt:lpstr>
      <vt:lpstr>Calibri Light</vt:lpstr>
      <vt:lpstr>Cambria Math</vt:lpstr>
      <vt:lpstr>Rockwell</vt:lpstr>
      <vt:lpstr>Wingdings</vt:lpstr>
      <vt:lpstr>Atlas</vt:lpstr>
      <vt:lpstr>Net Promoter Scores</vt:lpstr>
      <vt:lpstr>Collect Data  from Trainees</vt:lpstr>
      <vt:lpstr>Collect Data  from Trainees</vt:lpstr>
      <vt:lpstr>Classify  Ratings     </vt:lpstr>
      <vt:lpstr>Classify  Ratings     </vt:lpstr>
      <vt:lpstr>Classify  Ratings     </vt:lpstr>
      <vt:lpstr>Calculate NPS</vt:lpstr>
      <vt:lpstr>Calculate NPS</vt:lpstr>
      <vt:lpstr>Interpret NPS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46</cp:revision>
  <dcterms:created xsi:type="dcterms:W3CDTF">2021-02-10T03:24:09Z</dcterms:created>
  <dcterms:modified xsi:type="dcterms:W3CDTF">2021-06-05T15:16:47Z</dcterms:modified>
</cp:coreProperties>
</file>