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95" r:id="rId2"/>
    <p:sldId id="279" r:id="rId3"/>
    <p:sldId id="269" r:id="rId4"/>
    <p:sldId id="264" r:id="rId5"/>
    <p:sldId id="270" r:id="rId6"/>
    <p:sldId id="271" r:id="rId7"/>
    <p:sldId id="272" r:id="rId8"/>
    <p:sldId id="296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4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44" autoAdjust="0"/>
    <p:restoredTop sz="53800" autoAdjust="0"/>
  </p:normalViewPr>
  <p:slideViewPr>
    <p:cSldViewPr snapToGrid="0">
      <p:cViewPr varScale="1">
        <p:scale>
          <a:sx n="44" d="100"/>
          <a:sy n="44" d="100"/>
        </p:scale>
        <p:origin x="193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970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96233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24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83394" lvl="0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01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50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40594" lvl="1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8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38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73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Implications of Learning Theories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sz="3200" dirty="0"/>
          </a:p>
          <a:p>
            <a:r>
              <a:rPr lang="en-US" sz="3200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244730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6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7" name="Rectangle 34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68" name="Group 36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CFC99FDC-5A4F-4B16-B299-9925FDC2E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425" y="5199797"/>
            <a:ext cx="9435152" cy="789673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chemeClr val="bg1"/>
                </a:solidFill>
              </a:rPr>
              <a:t>Needs Theories</a:t>
            </a:r>
          </a:p>
        </p:txBody>
      </p:sp>
      <p:sp>
        <p:nvSpPr>
          <p:cNvPr id="88" name="Freeform: Shape 57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5117B3-AFF6-4415-B97E-57AA94F56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03186"/>
            <a:ext cx="10058400" cy="5248622"/>
          </a:xfrm>
        </p:spPr>
        <p:txBody>
          <a:bodyPr/>
          <a:lstStyle/>
          <a:p>
            <a:r>
              <a:rPr lang="en-US" sz="2000" dirty="0"/>
              <a:t>These theories attempt to explain how needs motivate behavior. </a:t>
            </a:r>
          </a:p>
          <a:p>
            <a:pPr lvl="1"/>
            <a:r>
              <a:rPr lang="en-US" sz="1800" dirty="0"/>
              <a:t>A </a:t>
            </a:r>
            <a:r>
              <a:rPr lang="en-US" sz="1800" b="1" dirty="0"/>
              <a:t>need</a:t>
            </a:r>
            <a:r>
              <a:rPr lang="en-US" sz="1800" dirty="0"/>
              <a:t> is a deficiency we experience at a given point in time. </a:t>
            </a:r>
          </a:p>
          <a:p>
            <a:pPr lvl="1"/>
            <a:r>
              <a:rPr lang="en-US" sz="1800" dirty="0"/>
              <a:t>They motivate us to behave in ways that satisfy the needs.</a:t>
            </a:r>
          </a:p>
          <a:p>
            <a:r>
              <a:rPr lang="en-US" sz="2000" dirty="0"/>
              <a:t>Trainers should try to understand trainees’ needs, explain how training will meet their needs, and provide choices.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38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6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7" name="Rectangle 34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36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CFC99FDC-5A4F-4B16-B299-9925FDC2E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425" y="5199797"/>
            <a:ext cx="9435152" cy="789673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chemeClr val="bg1"/>
                </a:solidFill>
              </a:rPr>
              <a:t>Needs Theories</a:t>
            </a:r>
          </a:p>
        </p:txBody>
      </p:sp>
      <p:sp>
        <p:nvSpPr>
          <p:cNvPr id="88" name="Freeform: Shape 57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 descr="This graphic depicts the higher order needs and lower order needs of one motivation theory: McClelland's theory.">
            <a:extLst>
              <a:ext uri="{FF2B5EF4-FFF2-40B4-BE49-F238E27FC236}">
                <a16:creationId xmlns:a16="http://schemas.microsoft.com/office/drawing/2014/main" id="{2D82DB8E-6DDF-534B-A092-35E096372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6889" t="16104" b="7949"/>
          <a:stretch/>
        </p:blipFill>
        <p:spPr>
          <a:xfrm>
            <a:off x="7202821" y="629712"/>
            <a:ext cx="1568015" cy="3864547"/>
          </a:xfrm>
          <a:prstGeom prst="rect">
            <a:avLst/>
          </a:prstGeom>
        </p:spPr>
      </p:pic>
      <p:pic>
        <p:nvPicPr>
          <p:cNvPr id="89" name="Content Placeholder 3" descr="This graphic depicts the higher order needs and lower order needs of two motivation theories: Maslow's hierarchy of needs and Alderfer's theory.">
            <a:extLst>
              <a:ext uri="{FF2B5EF4-FFF2-40B4-BE49-F238E27FC236}">
                <a16:creationId xmlns:a16="http://schemas.microsoft.com/office/drawing/2014/main" id="{91A10958-BD70-458F-8DFB-E939571163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104" r="42801" b="7949"/>
          <a:stretch/>
        </p:blipFill>
        <p:spPr>
          <a:xfrm>
            <a:off x="3378522" y="625750"/>
            <a:ext cx="3880736" cy="386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98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97" name="Rectangle 96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752569-6290-A843-A5D2-3F1D7D254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92338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Expectancy Theory</a:t>
            </a:r>
          </a:p>
        </p:txBody>
      </p:sp>
      <p:sp>
        <p:nvSpPr>
          <p:cNvPr id="99" name="Isosceles Triangle 98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C4A32B-232C-483B-8304-3E91D3144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This theory suggests that behavior is influenced by trainees’ perceptions of expectancy, instrumentality, and valence.</a:t>
            </a:r>
          </a:p>
          <a:p>
            <a:r>
              <a:rPr lang="en-US" sz="2000" dirty="0"/>
              <a:t>To motivate learning, trainees need to:</a:t>
            </a:r>
          </a:p>
          <a:p>
            <a:pPr lvl="1"/>
            <a:r>
              <a:rPr lang="en-US" sz="1800" dirty="0"/>
              <a:t>Be confident in their ability to perform (</a:t>
            </a:r>
            <a:r>
              <a:rPr lang="en-US" sz="1800" b="1" dirty="0"/>
              <a:t>expectancy</a:t>
            </a:r>
            <a:r>
              <a:rPr lang="en-US" sz="1800" dirty="0"/>
              <a:t>), </a:t>
            </a:r>
          </a:p>
          <a:p>
            <a:pPr lvl="1"/>
            <a:r>
              <a:rPr lang="en-US" sz="1800" dirty="0"/>
              <a:t>Value the proposed rewards (</a:t>
            </a:r>
            <a:r>
              <a:rPr lang="en-US" sz="1800" b="1" dirty="0"/>
              <a:t>valence</a:t>
            </a:r>
            <a:r>
              <a:rPr lang="en-US" sz="1800" dirty="0"/>
              <a:t>), and </a:t>
            </a:r>
          </a:p>
          <a:p>
            <a:pPr lvl="1"/>
            <a:r>
              <a:rPr lang="en-US" sz="1800" dirty="0"/>
              <a:t>Believe they will receive the rewards if they perform well (</a:t>
            </a:r>
            <a:r>
              <a:rPr lang="en-US" sz="1800" b="1" dirty="0"/>
              <a:t>instrumentality</a:t>
            </a:r>
            <a:r>
              <a:rPr lang="en-US" sz="18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725770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D1EBE-6F8C-D647-AB60-F9C01EFB6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/>
              <a:t>Adult </a:t>
            </a:r>
            <a:br>
              <a:rPr lang="en-US"/>
            </a:br>
            <a:r>
              <a:rPr lang="en-US"/>
              <a:t>Learning Theory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407D9-9F6C-0145-AD54-EA51B90AC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dirty="0"/>
              <a:t>This theory suggests adults:</a:t>
            </a:r>
          </a:p>
          <a:p>
            <a:pPr lvl="1"/>
            <a:r>
              <a:rPr lang="en-US" sz="1800" dirty="0"/>
              <a:t>Need to know “why,”</a:t>
            </a:r>
          </a:p>
          <a:p>
            <a:pPr lvl="1"/>
            <a:r>
              <a:rPr lang="en-US" sz="1800" dirty="0"/>
              <a:t>Need to self-direct learning,</a:t>
            </a:r>
          </a:p>
          <a:p>
            <a:pPr lvl="1"/>
            <a:r>
              <a:rPr lang="en-US" sz="1800" dirty="0"/>
              <a:t>Bring work-related experiences and a problem-centered approach to the learning situation, and</a:t>
            </a:r>
          </a:p>
          <a:p>
            <a:pPr lvl="1"/>
            <a:r>
              <a:rPr lang="en-US" sz="1800" dirty="0"/>
              <a:t>Are both extrinsically and intrinsically motivated.</a:t>
            </a:r>
          </a:p>
        </p:txBody>
      </p:sp>
    </p:spTree>
    <p:extLst>
      <p:ext uri="{BB962C8B-B14F-4D97-AF65-F5344CB8AC3E}">
        <p14:creationId xmlns:p14="http://schemas.microsoft.com/office/powerpoint/2010/main" val="351097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accent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D1EBE-6F8C-D647-AB60-F9C01EFB6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 dirty="0"/>
              <a:t>Adult </a:t>
            </a:r>
            <a:br>
              <a:rPr lang="en-US" dirty="0"/>
            </a:br>
            <a:r>
              <a:rPr lang="en-US" dirty="0"/>
              <a:t>Learning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407D9-9F6C-0145-AD54-EA51B90AC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dirty="0"/>
              <a:t>Trainers should:</a:t>
            </a:r>
          </a:p>
          <a:p>
            <a:pPr lvl="1"/>
            <a:r>
              <a:rPr lang="en-US" sz="1800" dirty="0"/>
              <a:t>Develop instruction based on learners’ interests and competencies.</a:t>
            </a:r>
          </a:p>
          <a:p>
            <a:pPr lvl="1"/>
            <a:r>
              <a:rPr lang="en-US" sz="1800" dirty="0"/>
              <a:t>Ensure training is problem-centered.</a:t>
            </a:r>
          </a:p>
          <a:p>
            <a:pPr lvl="1"/>
            <a:r>
              <a:rPr lang="en-US" sz="1800" dirty="0"/>
              <a:t>Use trainees’ experiences for examples and applications.</a:t>
            </a:r>
          </a:p>
          <a:p>
            <a:pPr lvl="1"/>
            <a:r>
              <a:rPr lang="en-US" sz="1800" dirty="0"/>
              <a:t>Provide opportunities for immediate application.</a:t>
            </a:r>
          </a:p>
        </p:txBody>
      </p:sp>
    </p:spTree>
    <p:extLst>
      <p:ext uri="{BB962C8B-B14F-4D97-AF65-F5344CB8AC3E}">
        <p14:creationId xmlns:p14="http://schemas.microsoft.com/office/powerpoint/2010/main" val="169246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2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E8E907-7116-4A48-A7C7-1A5545DC5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Information Processing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D0E6D-63D0-624C-BC7D-46BD060FD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theory proposes that information taken in by the learner undergoes several transformations in the brain before a response is organized.</a:t>
            </a:r>
            <a:endParaRPr lang="en-US" sz="18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68" name="Content Placeholder 3" descr="This model of information processing theory shows how information taken in by the learner undergoes several transformations in the brain before a response is organized.">
            <a:extLst>
              <a:ext uri="{FF2B5EF4-FFF2-40B4-BE49-F238E27FC236}">
                <a16:creationId xmlns:a16="http://schemas.microsoft.com/office/drawing/2014/main" id="{9D804143-EC39-49B9-8707-4E6938B85E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tretch/>
        </p:blipFill>
        <p:spPr>
          <a:xfrm>
            <a:off x="2955036" y="3962495"/>
            <a:ext cx="6281928" cy="2277200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656099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2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E8E907-7116-4A48-A7C7-1A5545DC5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Information Processing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D0E6D-63D0-624C-BC7D-46BD060FD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Trainers can support information processing using the following strategies: </a:t>
            </a:r>
          </a:p>
          <a:p>
            <a:pPr lvl="1"/>
            <a:r>
              <a:rPr lang="en-US" sz="1800" dirty="0"/>
              <a:t>To establish expectations, communicate the learning outcomes. </a:t>
            </a:r>
          </a:p>
          <a:p>
            <a:pPr lvl="1"/>
            <a:r>
              <a:rPr lang="en-US" sz="1800" dirty="0"/>
              <a:t>To facilitate encoding:</a:t>
            </a:r>
          </a:p>
          <a:p>
            <a:pPr lvl="2"/>
            <a:r>
              <a:rPr lang="en-US" sz="1600" dirty="0"/>
              <a:t>Include meaningful content.</a:t>
            </a:r>
          </a:p>
          <a:p>
            <a:pPr lvl="2"/>
            <a:r>
              <a:rPr lang="en-US" sz="1600" dirty="0"/>
              <a:t>Use pictures, diagrams, and maps.</a:t>
            </a:r>
          </a:p>
          <a:p>
            <a:pPr lvl="2"/>
            <a:r>
              <a:rPr lang="en-US" sz="1600" dirty="0"/>
              <a:t>Use demonstrations and verbal instructions. </a:t>
            </a:r>
          </a:p>
        </p:txBody>
      </p:sp>
    </p:spTree>
    <p:extLst>
      <p:ext uri="{BB962C8B-B14F-4D97-AF65-F5344CB8AC3E}">
        <p14:creationId xmlns:p14="http://schemas.microsoft.com/office/powerpoint/2010/main" val="266011792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281</Words>
  <Application>Microsoft Office PowerPoint</Application>
  <PresentationFormat>Widescreen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Wingdings</vt:lpstr>
      <vt:lpstr>Atlas</vt:lpstr>
      <vt:lpstr>Implications of Learning Theories</vt:lpstr>
      <vt:lpstr>Needs Theories</vt:lpstr>
      <vt:lpstr>Needs Theories</vt:lpstr>
      <vt:lpstr>Expectancy Theory</vt:lpstr>
      <vt:lpstr>Adult  Learning Theory</vt:lpstr>
      <vt:lpstr>Adult  Learning Theory</vt:lpstr>
      <vt:lpstr>Information Processing Theory</vt:lpstr>
      <vt:lpstr>Information Processing Theory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73</cp:revision>
  <cp:lastPrinted>2021-06-28T05:13:36Z</cp:lastPrinted>
  <dcterms:created xsi:type="dcterms:W3CDTF">2021-02-10T03:24:09Z</dcterms:created>
  <dcterms:modified xsi:type="dcterms:W3CDTF">2021-07-05T20:17:43Z</dcterms:modified>
</cp:coreProperties>
</file>