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80" r:id="rId3"/>
    <p:sldId id="277" r:id="rId4"/>
    <p:sldId id="259" r:id="rId5"/>
    <p:sldId id="27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48" autoAdjust="0"/>
    <p:restoredTop sz="63827" autoAdjust="0"/>
  </p:normalViewPr>
  <p:slideViewPr>
    <p:cSldViewPr snapToGrid="0">
      <p:cViewPr varScale="1">
        <p:scale>
          <a:sx n="53" d="100"/>
          <a:sy n="53" d="100"/>
        </p:scale>
        <p:origin x="15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3F0A8-A4A3-42E2-B7A7-87F5BD78BF47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8EADC-945F-4E53-92BA-2A9A67E45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58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455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C8EADC-945F-4E53-92BA-2A9A67E45E6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638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49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795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4345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C8EADC-945F-4E53-92BA-2A9A67E45E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2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CC441-36BA-6640-B20C-2D777F2286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Approaches to Employee Development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3D6BE-FBE0-974F-BB05-2DCB9320D4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81B02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EFF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81B02"/>
              </a:buClr>
              <a:buSzPct val="11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EFF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Formal Education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83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5E7CF-33FA-4C42-A6F7-9293C72F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7772400" cy="1230570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Formal Education Programs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DA382-DEDF-454D-B5EC-6315D151F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7772400" cy="3802762"/>
          </a:xfrm>
        </p:spPr>
        <p:txBody>
          <a:bodyPr anchor="t">
            <a:normAutofit/>
          </a:bodyPr>
          <a:lstStyle/>
          <a:p>
            <a:r>
              <a:rPr lang="en-US" sz="2000" b="1" dirty="0"/>
              <a:t>Formal education programs </a:t>
            </a:r>
            <a:r>
              <a:rPr lang="en-US" sz="2000" dirty="0"/>
              <a:t>include:</a:t>
            </a:r>
          </a:p>
          <a:p>
            <a:pPr lvl="1"/>
            <a:r>
              <a:rPr lang="en-US" sz="1800" dirty="0"/>
              <a:t>University programs,</a:t>
            </a:r>
          </a:p>
          <a:p>
            <a:pPr lvl="1"/>
            <a:r>
              <a:rPr lang="en-US" sz="1800" dirty="0"/>
              <a:t>Short courses offered by consultants or universities, </a:t>
            </a:r>
          </a:p>
          <a:p>
            <a:pPr lvl="1"/>
            <a:r>
              <a:rPr lang="en-US" sz="1800" dirty="0"/>
              <a:t>Off-site and on-site programs designed specifically for the company’s employees, and</a:t>
            </a:r>
          </a:p>
          <a:p>
            <a:pPr lvl="1"/>
            <a:r>
              <a:rPr lang="en-US" sz="1800" dirty="0"/>
              <a:t>Executive MBA programs and certifications.</a:t>
            </a:r>
          </a:p>
        </p:txBody>
      </p:sp>
    </p:spTree>
    <p:extLst>
      <p:ext uri="{BB962C8B-B14F-4D97-AF65-F5344CB8AC3E}">
        <p14:creationId xmlns:p14="http://schemas.microsoft.com/office/powerpoint/2010/main" val="194024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831267-5CAE-41B8-A1CC-66FE1628A6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437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79EE808-85F9-455B-B8F9-FBE90075F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C89DCC09-ED44-478A-8F79-A02EBAF7A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8E2E2454-5C03-4173-B8FE-1AB94658D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2E8C684E-09F3-4317-A7D3-3D18C3593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5505EC4-4943-4963-98E8-69AF3FDF0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4562C7B8-8AFB-4DDB-B72F-284990D5C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C3443E48-282C-4250-A466-0EC71FB9E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E1DA5A47-4EF3-4987-A0B2-0D48C03004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97C0249-6965-4479-85DD-65D339807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593CC77F-968A-4E39-A274-827827914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1238E5CF-CAEC-4B5C-9DB6-A40F03FB3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BD96636-6E63-4D65-A35C-92653FC48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8D56D53D-1432-4D95-B0DD-3799916FD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15107AD-3A21-4847-8F6C-C40629276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74B4AC16-93AF-4037-B469-BD1BAB95C9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57AEC385-0F84-4743-A483-0E97114463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90B47478-85F0-4BCA-9C98-48B633FD5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8F8E9C6-76DE-42DF-9CD7-B9789CDE15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660FFC41-5F89-4B42-913F-7FB178063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B956442-7A16-4B5B-908F-D69FC0A93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54D797E-632B-4287-907B-A96D2CCBF4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BF7D9703-D82B-498D-AA68-475F298FA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8D580F2-1EDA-4B5F-98EB-EF8F18E9B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0F2EADF-2A67-482F-B290-DED5172B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5" name="Isosceles Triangle 22">
              <a:extLst>
                <a:ext uri="{FF2B5EF4-FFF2-40B4-BE49-F238E27FC236}">
                  <a16:creationId xmlns:a16="http://schemas.microsoft.com/office/drawing/2014/main" id="{39BCFDA0-B04D-4835-A135-02F8969F3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6DD3C0B8-C176-40C2-93F5-670E2BAC7D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E95E7CF-33FA-4C42-A6F7-9293C72F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dirty="0"/>
              <a:t>Corporate Universities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DA382-DEDF-454D-B5EC-6315D151F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>
            <a:normAutofit/>
          </a:bodyPr>
          <a:lstStyle/>
          <a:p>
            <a:r>
              <a:rPr lang="en-US" sz="2000" dirty="0"/>
              <a:t>Many companies rely on in-house programs that are administered through their corporate universities because they can be:</a:t>
            </a:r>
          </a:p>
          <a:p>
            <a:pPr lvl="1"/>
            <a:r>
              <a:rPr lang="en-US" sz="1800" dirty="0"/>
              <a:t>Aligned with the business strategy.</a:t>
            </a:r>
          </a:p>
          <a:p>
            <a:pPr lvl="1"/>
            <a:r>
              <a:rPr lang="en-US" sz="1800" dirty="0"/>
              <a:t>Evaluated using company metrics, and </a:t>
            </a:r>
          </a:p>
          <a:p>
            <a:pPr lvl="1"/>
            <a:r>
              <a:rPr lang="en-US" sz="1800" dirty="0"/>
              <a:t>More easily supported by top leaders.</a:t>
            </a:r>
          </a:p>
        </p:txBody>
      </p:sp>
    </p:spTree>
    <p:extLst>
      <p:ext uri="{BB962C8B-B14F-4D97-AF65-F5344CB8AC3E}">
        <p14:creationId xmlns:p14="http://schemas.microsoft.com/office/powerpoint/2010/main" val="15331499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3C5918A-1DC5-4CF3-AA27-00AA3088A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86683A-6FD6-4BF7-B3B0-DC39767739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274788" y="-15796"/>
            <a:ext cx="7911916" cy="6889592"/>
          </a:xfrm>
          <a:custGeom>
            <a:avLst/>
            <a:gdLst>
              <a:gd name="connsiteX0" fmla="*/ 1144064 w 7911916"/>
              <a:gd name="connsiteY0" fmla="*/ 0 h 6889592"/>
              <a:gd name="connsiteX1" fmla="*/ 7911916 w 7911916"/>
              <a:gd name="connsiteY1" fmla="*/ 0 h 6889592"/>
              <a:gd name="connsiteX2" fmla="*/ 7911916 w 7911916"/>
              <a:gd name="connsiteY2" fmla="*/ 6889592 h 6889592"/>
              <a:gd name="connsiteX3" fmla="*/ 1282780 w 7911916"/>
              <a:gd name="connsiteY3" fmla="*/ 6889592 h 6889592"/>
              <a:gd name="connsiteX4" fmla="*/ 1021588 w 7911916"/>
              <a:gd name="connsiteY4" fmla="*/ 6461391 h 6889592"/>
              <a:gd name="connsiteX5" fmla="*/ 841264 w 7911916"/>
              <a:gd name="connsiteY5" fmla="*/ 370936 h 6889592"/>
              <a:gd name="connsiteX6" fmla="*/ 1119707 w 7911916"/>
              <a:gd name="connsiteY6" fmla="*/ 26053 h 6889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11916" h="6889592">
                <a:moveTo>
                  <a:pt x="1144064" y="0"/>
                </a:moveTo>
                <a:lnTo>
                  <a:pt x="7911916" y="0"/>
                </a:lnTo>
                <a:lnTo>
                  <a:pt x="7911916" y="6889592"/>
                </a:lnTo>
                <a:lnTo>
                  <a:pt x="1282780" y="6889592"/>
                </a:lnTo>
                <a:lnTo>
                  <a:pt x="1021588" y="6461391"/>
                </a:lnTo>
                <a:cubicBezTo>
                  <a:pt x="-73086" y="4533675"/>
                  <a:pt x="-509682" y="2192905"/>
                  <a:pt x="841264" y="370936"/>
                </a:cubicBezTo>
                <a:cubicBezTo>
                  <a:pt x="928899" y="253509"/>
                  <a:pt x="1021859" y="138477"/>
                  <a:pt x="1119707" y="26053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5169E50-59FB-4AEE-B61D-44A882A4C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249750" y="-6726"/>
            <a:ext cx="5931659" cy="6871452"/>
          </a:xfrm>
          <a:custGeom>
            <a:avLst/>
            <a:gdLst>
              <a:gd name="connsiteX0" fmla="*/ 2429503 w 5931659"/>
              <a:gd name="connsiteY0" fmla="*/ 0 h 6871452"/>
              <a:gd name="connsiteX1" fmla="*/ 5931659 w 5931659"/>
              <a:gd name="connsiteY1" fmla="*/ 0 h 6871452"/>
              <a:gd name="connsiteX2" fmla="*/ 5931659 w 5931659"/>
              <a:gd name="connsiteY2" fmla="*/ 6871452 h 6871452"/>
              <a:gd name="connsiteX3" fmla="*/ 1302090 w 5931659"/>
              <a:gd name="connsiteY3" fmla="*/ 6871452 h 6871452"/>
              <a:gd name="connsiteX4" fmla="*/ 1257860 w 5931659"/>
              <a:gd name="connsiteY4" fmla="*/ 6820098 h 6871452"/>
              <a:gd name="connsiteX5" fmla="*/ 456609 w 5931659"/>
              <a:gd name="connsiteY5" fmla="*/ 1965059 h 6871452"/>
              <a:gd name="connsiteX6" fmla="*/ 2356353 w 5931659"/>
              <a:gd name="connsiteY6" fmla="*/ 42030 h 6871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1659" h="6871452">
                <a:moveTo>
                  <a:pt x="2429503" y="0"/>
                </a:moveTo>
                <a:lnTo>
                  <a:pt x="5931659" y="0"/>
                </a:lnTo>
                <a:lnTo>
                  <a:pt x="5931659" y="6871452"/>
                </a:lnTo>
                <a:lnTo>
                  <a:pt x="1302090" y="6871452"/>
                </a:lnTo>
                <a:lnTo>
                  <a:pt x="1257860" y="6820098"/>
                </a:lnTo>
                <a:cubicBezTo>
                  <a:pt x="121068" y="5395213"/>
                  <a:pt x="-469022" y="3541076"/>
                  <a:pt x="456609" y="1965059"/>
                </a:cubicBezTo>
                <a:cubicBezTo>
                  <a:pt x="919425" y="1178905"/>
                  <a:pt x="1583566" y="524859"/>
                  <a:pt x="2356353" y="42030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17C30F0-5A38-4B60-B632-3AF7C2780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33528" y="-3116"/>
            <a:ext cx="6766974" cy="6864232"/>
          </a:xfrm>
          <a:custGeom>
            <a:avLst/>
            <a:gdLst>
              <a:gd name="connsiteX0" fmla="*/ 2135088 w 6766974"/>
              <a:gd name="connsiteY0" fmla="*/ 0 h 6864232"/>
              <a:gd name="connsiteX1" fmla="*/ 6766974 w 6766974"/>
              <a:gd name="connsiteY1" fmla="*/ 0 h 6864232"/>
              <a:gd name="connsiteX2" fmla="*/ 6766974 w 6766974"/>
              <a:gd name="connsiteY2" fmla="*/ 6864232 h 6864232"/>
              <a:gd name="connsiteX3" fmla="*/ 1128977 w 6766974"/>
              <a:gd name="connsiteY3" fmla="*/ 6864232 h 6864232"/>
              <a:gd name="connsiteX4" fmla="*/ 1004776 w 6766974"/>
              <a:gd name="connsiteY4" fmla="*/ 6687663 h 6864232"/>
              <a:gd name="connsiteX5" fmla="*/ 709736 w 6766974"/>
              <a:gd name="connsiteY5" fmla="*/ 1521351 h 6864232"/>
              <a:gd name="connsiteX6" fmla="*/ 1896284 w 6766974"/>
              <a:gd name="connsiteY6" fmla="*/ 197391 h 6864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66974" h="6864232">
                <a:moveTo>
                  <a:pt x="2135088" y="0"/>
                </a:moveTo>
                <a:lnTo>
                  <a:pt x="6766974" y="0"/>
                </a:lnTo>
                <a:lnTo>
                  <a:pt x="6766974" y="6864232"/>
                </a:lnTo>
                <a:lnTo>
                  <a:pt x="1128977" y="6864232"/>
                </a:lnTo>
                <a:lnTo>
                  <a:pt x="1004776" y="6687663"/>
                </a:lnTo>
                <a:cubicBezTo>
                  <a:pt x="-54053" y="5122098"/>
                  <a:pt x="-463081" y="3202457"/>
                  <a:pt x="709736" y="1521351"/>
                </a:cubicBezTo>
                <a:cubicBezTo>
                  <a:pt x="1045443" y="1039181"/>
                  <a:pt x="1446565" y="592246"/>
                  <a:pt x="1896284" y="197391"/>
                </a:cubicBezTo>
                <a:close/>
              </a:path>
            </a:pathLst>
          </a:custGeom>
          <a:noFill/>
          <a:ln w="9525" cap="flat">
            <a:solidFill>
              <a:schemeClr val="tx1">
                <a:alpha val="1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200CBA5-3F2B-4AAC-9F86-99AFECC19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53136" y="0"/>
            <a:ext cx="5238864" cy="6858000"/>
          </a:xfrm>
          <a:custGeom>
            <a:avLst/>
            <a:gdLst>
              <a:gd name="connsiteX0" fmla="*/ 2829115 w 5238864"/>
              <a:gd name="connsiteY0" fmla="*/ 0 h 6864726"/>
              <a:gd name="connsiteX1" fmla="*/ 5238864 w 5238864"/>
              <a:gd name="connsiteY1" fmla="*/ 0 h 6864726"/>
              <a:gd name="connsiteX2" fmla="*/ 5238864 w 5238864"/>
              <a:gd name="connsiteY2" fmla="*/ 6864726 h 6864726"/>
              <a:gd name="connsiteX3" fmla="*/ 1518091 w 5238864"/>
              <a:gd name="connsiteY3" fmla="*/ 6864726 h 6864726"/>
              <a:gd name="connsiteX4" fmla="*/ 1435414 w 5238864"/>
              <a:gd name="connsiteY4" fmla="*/ 6778879 h 6864726"/>
              <a:gd name="connsiteX5" fmla="*/ 406006 w 5238864"/>
              <a:gd name="connsiteY5" fmla="*/ 2093910 h 6864726"/>
              <a:gd name="connsiteX6" fmla="*/ 2559142 w 5238864"/>
              <a:gd name="connsiteY6" fmla="*/ 124487 h 6864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8864" h="6864726">
                <a:moveTo>
                  <a:pt x="2829115" y="0"/>
                </a:moveTo>
                <a:lnTo>
                  <a:pt x="5238864" y="0"/>
                </a:lnTo>
                <a:lnTo>
                  <a:pt x="5238864" y="6864726"/>
                </a:lnTo>
                <a:lnTo>
                  <a:pt x="1518091" y="6864726"/>
                </a:lnTo>
                <a:lnTo>
                  <a:pt x="1435414" y="6778879"/>
                </a:lnTo>
                <a:cubicBezTo>
                  <a:pt x="226066" y="5476104"/>
                  <a:pt x="-499346" y="3635393"/>
                  <a:pt x="406006" y="2093910"/>
                </a:cubicBezTo>
                <a:cubicBezTo>
                  <a:pt x="907547" y="1241972"/>
                  <a:pt x="1674986" y="564513"/>
                  <a:pt x="2559142" y="124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928" y="1124998"/>
            <a:ext cx="3456122" cy="4589717"/>
          </a:xfrm>
        </p:spPr>
        <p:txBody>
          <a:bodyPr>
            <a:normAutofit/>
          </a:bodyPr>
          <a:lstStyle/>
          <a:p>
            <a:r>
              <a:rPr lang="en-US" dirty="0"/>
              <a:t>Executive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577" y="794042"/>
            <a:ext cx="5427137" cy="5248622"/>
          </a:xfrm>
        </p:spPr>
        <p:txBody>
          <a:bodyPr>
            <a:normAutofit/>
          </a:bodyPr>
          <a:lstStyle/>
          <a:p>
            <a:pPr lvl="0"/>
            <a:r>
              <a:rPr lang="en-US" sz="2000" b="1" dirty="0"/>
              <a:t>Executive education </a:t>
            </a:r>
            <a:r>
              <a:rPr lang="en-US" sz="2000" dirty="0"/>
              <a:t>includes executive MBA programs and specialized curricula on topics such as leadership, innovation, and global business.</a:t>
            </a:r>
          </a:p>
          <a:p>
            <a:r>
              <a:rPr lang="en-US" sz="2000" dirty="0"/>
              <a:t>Enrollment may be limited to managers and those with management potential. </a:t>
            </a:r>
          </a:p>
        </p:txBody>
      </p:sp>
    </p:spTree>
    <p:extLst>
      <p:ext uri="{BB962C8B-B14F-4D97-AF65-F5344CB8AC3E}">
        <p14:creationId xmlns:p14="http://schemas.microsoft.com/office/powerpoint/2010/main" val="54688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0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1" name="Rectangle 60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CB2BF-DD64-A841-AA9F-BF8A45B96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Tuition Reimbursement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ED841-2FFE-584C-8F11-7BEAA9941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r>
              <a:rPr lang="en-US" sz="2000" dirty="0"/>
              <a:t>Some companies provide </a:t>
            </a:r>
            <a:r>
              <a:rPr lang="en-US" sz="2000" b="1" dirty="0"/>
              <a:t>tuition reimbursement</a:t>
            </a:r>
            <a:r>
              <a:rPr lang="en-US" sz="2000" dirty="0"/>
              <a:t>. </a:t>
            </a:r>
          </a:p>
          <a:p>
            <a:pPr lvl="1"/>
            <a:r>
              <a:rPr lang="en-US" sz="1800" dirty="0"/>
              <a:t>This benefit can increase retention, readiness for promotion, and job performance.</a:t>
            </a:r>
          </a:p>
          <a:p>
            <a:pPr lvl="1"/>
            <a:r>
              <a:rPr lang="en-US" sz="1800" dirty="0"/>
              <a:t>The courses or program should be job-relevant, the grade should determine the amount, and the employee should commit to the organization for a specified time.</a:t>
            </a:r>
          </a:p>
        </p:txBody>
      </p:sp>
    </p:spTree>
    <p:extLst>
      <p:ext uri="{BB962C8B-B14F-4D97-AF65-F5344CB8AC3E}">
        <p14:creationId xmlns:p14="http://schemas.microsoft.com/office/powerpoint/2010/main" val="1322726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172</Words>
  <Application>Microsoft Office PowerPoint</Application>
  <PresentationFormat>Widescreen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Rockwell</vt:lpstr>
      <vt:lpstr>Wingdings</vt:lpstr>
      <vt:lpstr>Atlas</vt:lpstr>
      <vt:lpstr>Approaches to Employee Development</vt:lpstr>
      <vt:lpstr>Formal Education Programs</vt:lpstr>
      <vt:lpstr>Corporate Universities</vt:lpstr>
      <vt:lpstr>Executive Education</vt:lpstr>
      <vt:lpstr>Tuition Reimbursement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and T&amp;D</dc:title>
  <dc:creator>Quarton, Amy J.</dc:creator>
  <cp:lastModifiedBy>Quarton, Amy J.</cp:lastModifiedBy>
  <cp:revision>35</cp:revision>
  <dcterms:created xsi:type="dcterms:W3CDTF">2021-02-10T03:24:09Z</dcterms:created>
  <dcterms:modified xsi:type="dcterms:W3CDTF">2021-06-16T22:37:52Z</dcterms:modified>
</cp:coreProperties>
</file>