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82" r:id="rId4"/>
    <p:sldId id="284" r:id="rId5"/>
    <p:sldId id="281" r:id="rId6"/>
    <p:sldId id="286" r:id="rId7"/>
    <p:sldId id="272" r:id="rId8"/>
    <p:sldId id="28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63827" autoAdjust="0"/>
  </p:normalViewPr>
  <p:slideViewPr>
    <p:cSldViewPr snapToGrid="0">
      <p:cViewPr varScale="1">
        <p:scale>
          <a:sx n="53" d="100"/>
          <a:sy n="53" d="100"/>
        </p:scale>
        <p:origin x="19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25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18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/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49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97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840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19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73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6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451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Approaches to Employee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EFF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EFF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Job Experiences</a:t>
            </a:r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1" name="Freeform: Shape 90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60" y="2349925"/>
            <a:ext cx="2926080" cy="2456442"/>
          </a:xfrm>
        </p:spPr>
        <p:txBody>
          <a:bodyPr>
            <a:normAutofit/>
          </a:bodyPr>
          <a:lstStyle/>
          <a:p>
            <a:r>
              <a:rPr lang="en-US" dirty="0"/>
              <a:t>Job Enlargement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b="1" dirty="0"/>
              <a:t>Job enlargement </a:t>
            </a:r>
            <a:r>
              <a:rPr lang="en-US" sz="2000" dirty="0"/>
              <a:t>involves adding new responsibilities, such as special projects, to an employee’s current job.</a:t>
            </a:r>
          </a:p>
          <a:p>
            <a:r>
              <a:rPr lang="en-US" sz="2000" dirty="0"/>
              <a:t>Pros – This option can increase motivation and reduce turnover.</a:t>
            </a:r>
          </a:p>
          <a:p>
            <a:r>
              <a:rPr lang="en-US" sz="2000" dirty="0"/>
              <a:t>Cons – This option may not be challenging enough and compensation may not increase.</a:t>
            </a:r>
          </a:p>
        </p:txBody>
      </p:sp>
    </p:spTree>
    <p:extLst>
      <p:ext uri="{BB962C8B-B14F-4D97-AF65-F5344CB8AC3E}">
        <p14:creationId xmlns:p14="http://schemas.microsoft.com/office/powerpoint/2010/main" val="2631640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30936"/>
            <a:ext cx="96012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Lateral Moves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161348"/>
            <a:ext cx="96012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dirty="0"/>
              <a:t>lateral</a:t>
            </a:r>
            <a:r>
              <a:rPr lang="en-US" sz="2000" dirty="0"/>
              <a:t> </a:t>
            </a:r>
            <a:r>
              <a:rPr lang="en-US" sz="2000" b="1" dirty="0"/>
              <a:t>move</a:t>
            </a:r>
            <a:r>
              <a:rPr lang="en-US" sz="2000" dirty="0"/>
              <a:t> involves a shift to a job with the same skill requirements at the same level of the organization.</a:t>
            </a:r>
          </a:p>
          <a:p>
            <a:r>
              <a:rPr lang="en-US" sz="2000" dirty="0"/>
              <a:t>Pros – This option can increase understanding of the business, retention, access to stretch assignments, and promotion rates.</a:t>
            </a:r>
          </a:p>
          <a:p>
            <a:r>
              <a:rPr lang="en-US" sz="2000" dirty="0"/>
              <a:t>Cons – This option may not be well received, can lead to turnover, and may not include a pay increase.</a:t>
            </a:r>
          </a:p>
        </p:txBody>
      </p:sp>
    </p:spTree>
    <p:extLst>
      <p:ext uri="{BB962C8B-B14F-4D97-AF65-F5344CB8AC3E}">
        <p14:creationId xmlns:p14="http://schemas.microsoft.com/office/powerpoint/2010/main" val="429473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6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4"/>
            <a:ext cx="8229600" cy="1645543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Job Rotation</a:t>
            </a:r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8229600" cy="3802762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Job</a:t>
            </a:r>
            <a:r>
              <a:rPr lang="en-US" sz="2000" dirty="0"/>
              <a:t> </a:t>
            </a:r>
            <a:r>
              <a:rPr lang="en-US" sz="2000" b="1" dirty="0"/>
              <a:t>rotation</a:t>
            </a:r>
            <a:r>
              <a:rPr lang="en-US" sz="2000" dirty="0"/>
              <a:t> is the periodic shifting from one job to another with similar skill requirements at the same level.</a:t>
            </a:r>
          </a:p>
          <a:p>
            <a:r>
              <a:rPr lang="en-US" sz="2000" dirty="0"/>
              <a:t>Pros – This option can increase the size of social networks, motivation, and understanding of the business.</a:t>
            </a:r>
          </a:p>
          <a:p>
            <a:r>
              <a:rPr lang="en-US" sz="2000" dirty="0"/>
              <a:t>Cons – This option does not create a long-term orientation or provide stretch assignments, can increase the workload, and hinder productivity.</a:t>
            </a:r>
          </a:p>
        </p:txBody>
      </p:sp>
    </p:spTree>
    <p:extLst>
      <p:ext uri="{BB962C8B-B14F-4D97-AF65-F5344CB8AC3E}">
        <p14:creationId xmlns:p14="http://schemas.microsoft.com/office/powerpoint/2010/main" val="2258623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9831267-5CAE-41B8-A1CC-66FE1628A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43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79EE808-85F9-455B-B8F9-FBE90075F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C89DCC09-ED44-478A-8F79-A02EBAF7A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8E2E2454-5C03-4173-B8FE-1AB94658D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2E8C684E-09F3-4317-A7D3-3D18C3593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C5505EC4-4943-4963-98E8-69AF3FDF0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4562C7B8-8AFB-4DDB-B72F-284990D5C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C3443E48-282C-4250-A466-0EC71FB9E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E1DA5A47-4EF3-4987-A0B2-0D48C0300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B97C0249-6965-4479-85DD-65D339807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593CC77F-968A-4E39-A274-827827914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1238E5CF-CAEC-4B5C-9DB6-A40F03FB3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BBD96636-6E63-4D65-A35C-92653FC48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8D56D53D-1432-4D95-B0DD-3799916FD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415107AD-3A21-4847-8F6C-C40629276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74B4AC16-93AF-4037-B469-BD1BAB95C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57AEC385-0F84-4743-A483-0E9711446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90B47478-85F0-4BCA-9C98-48B633FD5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C8F8E9C6-76DE-42DF-9CD7-B9789CDE1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660FFC41-5F89-4B42-913F-7FB178063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1B956442-7A16-4B5B-908F-D69FC0A93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B54D797E-632B-4287-907B-A96D2CCBF4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BF7D9703-D82B-498D-AA68-475F298FA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8D580F2-1EDA-4B5F-98EB-EF8F18E9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0F2EADF-2A67-482F-B290-DED5172B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7" name="Isosceles Triangle 22">
              <a:extLst>
                <a:ext uri="{FF2B5EF4-FFF2-40B4-BE49-F238E27FC236}">
                  <a16:creationId xmlns:a16="http://schemas.microsoft.com/office/drawing/2014/main" id="{39BCFDA0-B04D-4835-A135-02F8969F3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DD3C0B8-C176-40C2-93F5-670E2BAC7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Transfers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dirty="0"/>
              <a:t>transfer</a:t>
            </a:r>
            <a:r>
              <a:rPr lang="en-US" sz="2000" dirty="0"/>
              <a:t> is a permanent move to a different job in a different area of the company. </a:t>
            </a:r>
          </a:p>
          <a:p>
            <a:r>
              <a:rPr lang="en-US" sz="2000" dirty="0"/>
              <a:t>Pros – This option is desirable for some and can increase understanding of the business.</a:t>
            </a:r>
          </a:p>
          <a:p>
            <a:r>
              <a:rPr lang="en-US" sz="2000" dirty="0"/>
              <a:t>Cons – This option may not be well received, may involve relocation, and may not include a pay increase.</a:t>
            </a:r>
          </a:p>
        </p:txBody>
      </p:sp>
    </p:spTree>
    <p:extLst>
      <p:ext uri="{BB962C8B-B14F-4D97-AF65-F5344CB8AC3E}">
        <p14:creationId xmlns:p14="http://schemas.microsoft.com/office/powerpoint/2010/main" val="1293694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97" name="Rectangle 96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Promotions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dirty="0"/>
              <a:t>promotion</a:t>
            </a:r>
            <a:r>
              <a:rPr lang="en-US" sz="2000" dirty="0"/>
              <a:t> involves advancing into a position of greater authority, challenge, responsibility, and compensation. </a:t>
            </a:r>
          </a:p>
          <a:p>
            <a:r>
              <a:rPr lang="en-US" sz="2000" dirty="0"/>
              <a:t>Pros – This option can develop a long-term orientation and is well received. </a:t>
            </a:r>
          </a:p>
          <a:p>
            <a:r>
              <a:rPr lang="en-US" sz="2000" dirty="0"/>
              <a:t>Cons – This option may involve relocation and increase workload and job stress.</a:t>
            </a:r>
          </a:p>
        </p:txBody>
      </p:sp>
    </p:spTree>
    <p:extLst>
      <p:ext uri="{BB962C8B-B14F-4D97-AF65-F5344CB8AC3E}">
        <p14:creationId xmlns:p14="http://schemas.microsoft.com/office/powerpoint/2010/main" val="3752304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" name="Rectangle 104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8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9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0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1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2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3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4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5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6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7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8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9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0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1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2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3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4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5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6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62608"/>
            <a:ext cx="10058400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Temporary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635976"/>
            <a:ext cx="10058400" cy="3542776"/>
          </a:xfrm>
        </p:spPr>
        <p:txBody>
          <a:bodyPr>
            <a:normAutofit/>
          </a:bodyPr>
          <a:lstStyle/>
          <a:p>
            <a:r>
              <a:rPr lang="en-US" sz="2000" b="1" dirty="0"/>
              <a:t>Temporary assignments </a:t>
            </a:r>
            <a:r>
              <a:rPr lang="en-US" sz="2000" dirty="0"/>
              <a:t>refer to job tryouts, project work, employee exchanges, sabbaticals, and voluntary assignments. </a:t>
            </a:r>
          </a:p>
          <a:p>
            <a:pPr lvl="1"/>
            <a:r>
              <a:rPr lang="en-US" sz="1800" b="1" dirty="0"/>
              <a:t>Employee exchanges </a:t>
            </a:r>
            <a:r>
              <a:rPr lang="en-US" sz="1800" dirty="0"/>
              <a:t>are job rotations between employees from different companies,</a:t>
            </a:r>
          </a:p>
          <a:p>
            <a:pPr lvl="1"/>
            <a:r>
              <a:rPr lang="en-US" sz="1800" dirty="0"/>
              <a:t>A </a:t>
            </a:r>
            <a:r>
              <a:rPr lang="en-US" sz="1800" b="1" dirty="0"/>
              <a:t>sabbatical</a:t>
            </a:r>
            <a:r>
              <a:rPr lang="en-US" sz="1800" dirty="0"/>
              <a:t> involves a leave of absence to renew or develop skills.</a:t>
            </a:r>
          </a:p>
          <a:p>
            <a:pPr lvl="1"/>
            <a:r>
              <a:rPr lang="en-US" sz="1800" b="1" dirty="0"/>
              <a:t>Volunteer</a:t>
            </a:r>
            <a:r>
              <a:rPr lang="en-US" sz="1800" dirty="0"/>
              <a:t> </a:t>
            </a:r>
            <a:r>
              <a:rPr lang="en-US" sz="1800" b="1" dirty="0"/>
              <a:t>assignments</a:t>
            </a:r>
            <a:r>
              <a:rPr lang="en-US" sz="1800" dirty="0"/>
              <a:t> refer to employees serving their local communities.</a:t>
            </a:r>
          </a:p>
        </p:txBody>
      </p:sp>
    </p:spTree>
    <p:extLst>
      <p:ext uri="{BB962C8B-B14F-4D97-AF65-F5344CB8AC3E}">
        <p14:creationId xmlns:p14="http://schemas.microsoft.com/office/powerpoint/2010/main" val="2794206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984687B-789E-453B-921F-7804CCA6B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0495A546-1866-442A-8EF9-B683FCB3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20FC9B1F-EB6E-40D2-8261-0142E7326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08DB0E74-FB47-4298-AF40-FAC8939F9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08813488-5B66-4FB7-A177-9B9B4658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235E4BF3-25DA-41E9-B880-A0DC6C1EF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813C1F92-ED6B-4F19-9415-BFB5B5B5A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9E40EF46-D7B9-447E-ACB4-D78972199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123CAE24-12FF-43D7-A6C0-6AA792E3A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B372F5DB-BF3F-4325-85B0-CDCE7A6A68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B25A9653-2959-449B-BA93-64D5656B1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5">
              <a:extLst>
                <a:ext uri="{FF2B5EF4-FFF2-40B4-BE49-F238E27FC236}">
                  <a16:creationId xmlns:a16="http://schemas.microsoft.com/office/drawing/2014/main" id="{683D52E0-024E-49EA-B58E-AFCB54B93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6">
              <a:extLst>
                <a:ext uri="{FF2B5EF4-FFF2-40B4-BE49-F238E27FC236}">
                  <a16:creationId xmlns:a16="http://schemas.microsoft.com/office/drawing/2014/main" id="{B42DB067-C8BB-4763-B3AC-A1AFC1F94C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7">
              <a:extLst>
                <a:ext uri="{FF2B5EF4-FFF2-40B4-BE49-F238E27FC236}">
                  <a16:creationId xmlns:a16="http://schemas.microsoft.com/office/drawing/2014/main" id="{4BFADE60-883C-490B-8717-29178631E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8">
              <a:extLst>
                <a:ext uri="{FF2B5EF4-FFF2-40B4-BE49-F238E27FC236}">
                  <a16:creationId xmlns:a16="http://schemas.microsoft.com/office/drawing/2014/main" id="{276CDC4A-1010-43AB-BD13-E9BC487D6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9">
              <a:extLst>
                <a:ext uri="{FF2B5EF4-FFF2-40B4-BE49-F238E27FC236}">
                  <a16:creationId xmlns:a16="http://schemas.microsoft.com/office/drawing/2014/main" id="{E6DA892F-7AE7-4A83-9BFB-D5FDBA16D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0">
              <a:extLst>
                <a:ext uri="{FF2B5EF4-FFF2-40B4-BE49-F238E27FC236}">
                  <a16:creationId xmlns:a16="http://schemas.microsoft.com/office/drawing/2014/main" id="{2079130B-2394-449B-80DB-0B9946C7B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1">
              <a:extLst>
                <a:ext uri="{FF2B5EF4-FFF2-40B4-BE49-F238E27FC236}">
                  <a16:creationId xmlns:a16="http://schemas.microsoft.com/office/drawing/2014/main" id="{2F852A68-5FD2-4BD4-902A-37D580B79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2">
              <a:extLst>
                <a:ext uri="{FF2B5EF4-FFF2-40B4-BE49-F238E27FC236}">
                  <a16:creationId xmlns:a16="http://schemas.microsoft.com/office/drawing/2014/main" id="{1CD48066-FF17-425E-9EEC-795CD0CA4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23">
              <a:extLst>
                <a:ext uri="{FF2B5EF4-FFF2-40B4-BE49-F238E27FC236}">
                  <a16:creationId xmlns:a16="http://schemas.microsoft.com/office/drawing/2014/main" id="{374D862B-A8E1-4CB9-8529-077C6DBA5C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24">
              <a:extLst>
                <a:ext uri="{FF2B5EF4-FFF2-40B4-BE49-F238E27FC236}">
                  <a16:creationId xmlns:a16="http://schemas.microsoft.com/office/drawing/2014/main" id="{5A3B1A83-9C72-4407-A5BF-A9EAA5C4D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25">
              <a:extLst>
                <a:ext uri="{FF2B5EF4-FFF2-40B4-BE49-F238E27FC236}">
                  <a16:creationId xmlns:a16="http://schemas.microsoft.com/office/drawing/2014/main" id="{C73AF399-B36E-419F-92C0-533EFBD93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477651"/>
            <a:ext cx="2944813" cy="4575659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Downward Moves</a:t>
            </a:r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27553" y="1375241"/>
            <a:ext cx="175681" cy="16659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1489" y="1477651"/>
            <a:ext cx="6840168" cy="4575660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Temporary cross-functional moves </a:t>
            </a:r>
            <a:r>
              <a:rPr lang="en-US" sz="2000" dirty="0"/>
              <a:t>involve</a:t>
            </a:r>
            <a:r>
              <a:rPr lang="en-US" sz="2000" b="1" dirty="0"/>
              <a:t> </a:t>
            </a:r>
            <a:r>
              <a:rPr lang="en-US" sz="2000" dirty="0"/>
              <a:t>shifts to jobs with less responsibility and authority at a lower level for development purposes.</a:t>
            </a:r>
          </a:p>
          <a:p>
            <a:r>
              <a:rPr lang="en-US" sz="2000" dirty="0"/>
              <a:t>Pros – This option can reduce job stress and increase work-life balance.</a:t>
            </a:r>
          </a:p>
          <a:p>
            <a:r>
              <a:rPr lang="en-US" sz="2000" dirty="0"/>
              <a:t>Cons – This option is not well received by most people. </a:t>
            </a:r>
          </a:p>
        </p:txBody>
      </p:sp>
    </p:spTree>
    <p:extLst>
      <p:ext uri="{BB962C8B-B14F-4D97-AF65-F5344CB8AC3E}">
        <p14:creationId xmlns:p14="http://schemas.microsoft.com/office/powerpoint/2010/main" val="262183083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401</Words>
  <Application>Microsoft Office PowerPoint</Application>
  <PresentationFormat>Widescreen</PresentationFormat>
  <Paragraphs>40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Rockwell</vt:lpstr>
      <vt:lpstr>Wingdings</vt:lpstr>
      <vt:lpstr>Atlas</vt:lpstr>
      <vt:lpstr>Approaches to Employee Development</vt:lpstr>
      <vt:lpstr>Job Enlargement</vt:lpstr>
      <vt:lpstr>Lateral Moves</vt:lpstr>
      <vt:lpstr>Job Rotation</vt:lpstr>
      <vt:lpstr>Transfers</vt:lpstr>
      <vt:lpstr>Promotions</vt:lpstr>
      <vt:lpstr>Temporary Assignments</vt:lpstr>
      <vt:lpstr>Downward Moves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51</cp:revision>
  <dcterms:created xsi:type="dcterms:W3CDTF">2021-02-10T03:24:09Z</dcterms:created>
  <dcterms:modified xsi:type="dcterms:W3CDTF">2021-06-16T22:38:12Z</dcterms:modified>
</cp:coreProperties>
</file>