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embeddedFontLst>
    <p:embeddedFont>
      <p:font typeface="Roboto"/>
      <p:regular r:id="rId25"/>
      <p:bold r:id="rId26"/>
      <p:italic r:id="rId27"/>
      <p:boldItalic r:id="rId28"/>
    </p:embeddedFont>
    <p:embeddedFont>
      <p:font typeface="Roboto Medium"/>
      <p:regular r:id="rId29"/>
      <p:bold r:id="rId30"/>
      <p:italic r:id="rId31"/>
      <p:boldItalic r:id="rId32"/>
    </p:embeddedFont>
    <p:embeddedFont>
      <p:font typeface="Roboto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GoogleSlidesCustomDataVersion2">
      <go:slidesCustomData xmlns:go="http://customooxmlschemas.google.com/" r:id="rId37" roundtripDataSignature="AMtx7mgjNsANcl0ea1FfRfTobVji1zl3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74" orient="horz"/>
        <p:guide pos="5420"/>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edium-italic.fntdata"/><Relationship Id="rId30" Type="http://schemas.openxmlformats.org/officeDocument/2006/relationships/font" Target="fonts/RobotoMedium-bold.fntdata"/><Relationship Id="rId11" Type="http://schemas.openxmlformats.org/officeDocument/2006/relationships/slide" Target="slides/slide5.xml"/><Relationship Id="rId33" Type="http://schemas.openxmlformats.org/officeDocument/2006/relationships/font" Target="fonts/RobotoLight-regular.fntdata"/><Relationship Id="rId10" Type="http://schemas.openxmlformats.org/officeDocument/2006/relationships/slide" Target="slides/slide4.xml"/><Relationship Id="rId32" Type="http://schemas.openxmlformats.org/officeDocument/2006/relationships/font" Target="fonts/RobotoMedium-boldItalic.fntdata"/><Relationship Id="rId13" Type="http://schemas.openxmlformats.org/officeDocument/2006/relationships/slide" Target="slides/slide7.xml"/><Relationship Id="rId35" Type="http://schemas.openxmlformats.org/officeDocument/2006/relationships/font" Target="fonts/RobotoLight-italic.fntdata"/><Relationship Id="rId12" Type="http://schemas.openxmlformats.org/officeDocument/2006/relationships/slide" Target="slides/slide6.xml"/><Relationship Id="rId34" Type="http://schemas.openxmlformats.org/officeDocument/2006/relationships/font" Target="fonts/RobotoLight-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Roboto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hyperlink" Target="https://www.twinkl.co.uk/"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hyperlink" Target="https://www.twinkl.co.uk/"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twinklcares@twinkl.co.uk"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s Editable">
  <p:cSld name="Disclaimers Editab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0"/>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14" name="Google Shape;14;p20"/>
          <p:cNvSpPr/>
          <p:nvPr/>
        </p:nvSpPr>
        <p:spPr>
          <a:xfrm>
            <a:off x="457200" y="59788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b="0" i="0" lang="en-GB" sz="1000" u="none" cap="none" strike="noStrike">
                <a:solidFill>
                  <a:schemeClr val="lt1"/>
                </a:solidFill>
                <a:latin typeface="Roboto"/>
                <a:ea typeface="Roboto"/>
                <a:cs typeface="Roboto"/>
                <a:sym typeface="Roboto"/>
              </a:rPr>
              <a:t>You may wish to delete this slide before beginning the presentation.</a:t>
            </a:r>
            <a:endParaRPr/>
          </a:p>
        </p:txBody>
      </p:sp>
      <p:sp>
        <p:nvSpPr>
          <p:cNvPr id="15" name="Google Shape;15;p20"/>
          <p:cNvSpPr/>
          <p:nvPr/>
        </p:nvSpPr>
        <p:spPr>
          <a:xfrm>
            <a:off x="743836" y="1036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dk1"/>
                </a:solidFill>
                <a:latin typeface="Roboto"/>
                <a:ea typeface="Roboto"/>
                <a:cs typeface="Roboto"/>
                <a:sym typeface="Roboto"/>
              </a:rPr>
              <a:t>We hope you find the information on our website and resources useful. </a:t>
            </a:r>
            <a:endParaRPr b="0" i="0" sz="1400" u="none" cap="none" strike="noStrike">
              <a:solidFill>
                <a:schemeClr val="dk1"/>
              </a:solidFill>
              <a:latin typeface="Arial"/>
              <a:ea typeface="Arial"/>
              <a:cs typeface="Arial"/>
              <a:sym typeface="Arial"/>
            </a:endParaRPr>
          </a:p>
        </p:txBody>
      </p:sp>
      <p:sp>
        <p:nvSpPr>
          <p:cNvPr id="16" name="Google Shape;16;p20"/>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800" u="none" cap="none" strike="noStrike">
                <a:solidFill>
                  <a:srgbClr val="9EBF7F"/>
                </a:solidFill>
                <a:latin typeface="Roboto"/>
                <a:ea typeface="Roboto"/>
                <a:cs typeface="Roboto"/>
                <a:sym typeface="Roboto"/>
              </a:rPr>
              <a:t>Disclaimers</a:t>
            </a:r>
            <a:endParaRPr b="1" i="0" sz="2800" u="none" cap="none" strike="noStrike">
              <a:solidFill>
                <a:srgbClr val="9EBF7F"/>
              </a:solidFill>
              <a:latin typeface="Arial"/>
              <a:ea typeface="Arial"/>
              <a:cs typeface="Arial"/>
              <a:sym typeface="Arial"/>
            </a:endParaRPr>
          </a:p>
        </p:txBody>
      </p:sp>
      <p:sp>
        <p:nvSpPr>
          <p:cNvPr id="17" name="Google Shape;17;p20"/>
          <p:cNvSpPr/>
          <p:nvPr/>
        </p:nvSpPr>
        <p:spPr>
          <a:xfrm>
            <a:off x="755649" y="2926979"/>
            <a:ext cx="976897" cy="267975"/>
          </a:xfrm>
          <a:prstGeom prst="rect">
            <a:avLst/>
          </a:prstGeom>
          <a:solidFill>
            <a:srgbClr val="A080B8"/>
          </a:solidFill>
          <a:ln cap="flat" cmpd="sng" w="19050">
            <a:solidFill>
              <a:srgbClr val="9EBF7F"/>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b="1" i="0" lang="en-GB" sz="1600" u="none" cap="none" strike="noStrike">
                <a:solidFill>
                  <a:schemeClr val="lt1"/>
                </a:solidFill>
                <a:latin typeface="Roboto"/>
                <a:ea typeface="Roboto"/>
                <a:cs typeface="Roboto"/>
                <a:sym typeface="Roboto"/>
              </a:rPr>
              <a:t>Editable</a:t>
            </a:r>
            <a:endParaRPr/>
          </a:p>
        </p:txBody>
      </p:sp>
      <p:sp>
        <p:nvSpPr>
          <p:cNvPr id="18" name="Google Shape;18;p20"/>
          <p:cNvSpPr/>
          <p:nvPr/>
        </p:nvSpPr>
        <p:spPr>
          <a:xfrm>
            <a:off x="755650" y="3194955"/>
            <a:ext cx="7632700" cy="862986"/>
          </a:xfrm>
          <a:prstGeom prst="rect">
            <a:avLst/>
          </a:prstGeom>
          <a:noFill/>
          <a:ln cap="flat" cmpd="sng" w="19050">
            <a:solidFill>
              <a:srgbClr val="9EBF7F"/>
            </a:solidFill>
            <a:prstDash val="solid"/>
            <a:round/>
            <a:headEnd len="sm" w="sm" type="none"/>
            <a:tailEnd len="sm" w="sm" type="none"/>
          </a:ln>
        </p:spPr>
        <p:txBody>
          <a:bodyPr anchorCtr="0" anchor="t" bIns="90000" lIns="216000" spcFirstLastPara="1" rIns="216000" wrap="square" tIns="216000">
            <a:spAutoFit/>
          </a:bodyPr>
          <a:lstStyle/>
          <a:p>
            <a:pPr indent="0" lvl="0" marL="0" marR="0" rtl="0" algn="l">
              <a:spcBef>
                <a:spcPts val="0"/>
              </a:spcBef>
              <a:spcAft>
                <a:spcPts val="0"/>
              </a:spcAft>
              <a:buNone/>
            </a:pPr>
            <a:r>
              <a:rPr b="0" i="0" lang="en-GB" sz="1200">
                <a:solidFill>
                  <a:schemeClr val="dk1"/>
                </a:solidFill>
                <a:latin typeface="Roboto"/>
                <a:ea typeface="Roboto"/>
                <a:cs typeface="Roboto"/>
                <a:sym typeface="Roboto"/>
              </a:rPr>
              <a:t>This resource is editable and can be adapted to meet the needs of different learners. Twinkl cannot be held responsible for any changes made once a resource has been downloaded. Please be aware that this content may have been edited and therefore may no longer reflect our values.</a:t>
            </a:r>
            <a:endParaRPr sz="1200">
              <a:solidFill>
                <a:schemeClr val="dk1"/>
              </a:solidFill>
              <a:latin typeface="Roboto"/>
              <a:ea typeface="Roboto"/>
              <a:cs typeface="Roboto"/>
              <a:sym typeface="Roboto"/>
            </a:endParaRPr>
          </a:p>
        </p:txBody>
      </p:sp>
      <p:sp>
        <p:nvSpPr>
          <p:cNvPr id="19" name="Google Shape;19;p20"/>
          <p:cNvSpPr/>
          <p:nvPr/>
        </p:nvSpPr>
        <p:spPr>
          <a:xfrm>
            <a:off x="755650" y="1372896"/>
            <a:ext cx="1289151" cy="267975"/>
          </a:xfrm>
          <a:prstGeom prst="rect">
            <a:avLst/>
          </a:prstGeom>
          <a:solidFill>
            <a:srgbClr val="A080B8"/>
          </a:solidFill>
          <a:ln cap="flat" cmpd="sng" w="19050">
            <a:solidFill>
              <a:srgbClr val="9EBF7F"/>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chemeClr val="lt1"/>
                </a:solidFill>
                <a:latin typeface="Roboto"/>
                <a:ea typeface="Roboto"/>
                <a:cs typeface="Roboto"/>
                <a:sym typeface="Roboto"/>
              </a:rPr>
              <a:t>PowerPoint</a:t>
            </a:r>
            <a:endParaRPr/>
          </a:p>
        </p:txBody>
      </p:sp>
      <p:sp>
        <p:nvSpPr>
          <p:cNvPr id="20" name="Google Shape;20;p20"/>
          <p:cNvSpPr/>
          <p:nvPr/>
        </p:nvSpPr>
        <p:spPr>
          <a:xfrm>
            <a:off x="755650" y="1640872"/>
            <a:ext cx="7632700" cy="1232318"/>
          </a:xfrm>
          <a:prstGeom prst="rect">
            <a:avLst/>
          </a:prstGeom>
          <a:noFill/>
          <a:ln cap="flat" cmpd="sng" w="19050">
            <a:solidFill>
              <a:srgbClr val="9EBF7F"/>
            </a:solidFill>
            <a:prstDash val="solid"/>
            <a:round/>
            <a:headEnd len="sm" w="sm" type="none"/>
            <a:tailEnd len="sm" w="sm" type="none"/>
          </a:ln>
        </p:spPr>
        <p:txBody>
          <a:bodyPr anchorCtr="0" anchor="t" bIns="90000" lIns="216000" spcFirstLastPara="1" rIns="216000" wrap="square" tIns="216000">
            <a:spAutoFit/>
          </a:bodyPr>
          <a:lstStyle/>
          <a:p>
            <a:pPr indent="0" lvl="0" marL="0" marR="0" rtl="0" algn="l">
              <a:spcBef>
                <a:spcPts val="0"/>
              </a:spcBef>
              <a:spcAft>
                <a:spcPts val="0"/>
              </a:spcAft>
              <a:buNone/>
            </a:pPr>
            <a:r>
              <a:rPr b="0" i="0" lang="en-GB" sz="1200">
                <a:solidFill>
                  <a:srgbClr val="202124"/>
                </a:solidFill>
                <a:latin typeface="Roboto"/>
                <a:ea typeface="Roboto"/>
                <a:cs typeface="Roboto"/>
                <a:sym typeface="Roboto"/>
              </a:rPr>
              <a:t>We hope you find the information on our website and resources useful. This resource has been designed to be compatible with Microsoft PowerPoint. To view the content in the correct formatting, please view the presentation using PowerPoint in Slide Show mode. If you view the slides using other presentation software or out of Slide Show mode, you may find that some of the text and images overlap each other and/or are difficult to read.</a:t>
            </a:r>
            <a:endParaRPr sz="1200">
              <a:solidFill>
                <a:schemeClr val="dk1"/>
              </a:solidFill>
              <a:latin typeface="Roboto"/>
              <a:ea typeface="Roboto"/>
              <a:cs typeface="Roboto"/>
              <a:sym typeface="Roboto"/>
            </a:endParaRPr>
          </a:p>
        </p:txBody>
      </p:sp>
      <p:sp>
        <p:nvSpPr>
          <p:cNvPr id="21" name="Google Shape;21;p20"/>
          <p:cNvSpPr/>
          <p:nvPr/>
        </p:nvSpPr>
        <p:spPr>
          <a:xfrm>
            <a:off x="755649" y="4108972"/>
            <a:ext cx="1927393" cy="267975"/>
          </a:xfrm>
          <a:prstGeom prst="rect">
            <a:avLst/>
          </a:prstGeom>
          <a:solidFill>
            <a:srgbClr val="A080B8"/>
          </a:solidFill>
          <a:ln cap="flat" cmpd="sng" w="19050">
            <a:solidFill>
              <a:srgbClr val="9EBF7F"/>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chemeClr val="lt1"/>
                </a:solidFill>
                <a:latin typeface="Roboto"/>
                <a:ea typeface="Roboto"/>
                <a:cs typeface="Roboto"/>
                <a:sym typeface="Roboto"/>
              </a:rPr>
              <a:t>Autism disclaimer</a:t>
            </a:r>
            <a:endParaRPr/>
          </a:p>
        </p:txBody>
      </p:sp>
      <p:sp>
        <p:nvSpPr>
          <p:cNvPr id="22" name="Google Shape;22;p20"/>
          <p:cNvSpPr/>
          <p:nvPr/>
        </p:nvSpPr>
        <p:spPr>
          <a:xfrm>
            <a:off x="755650" y="4376948"/>
            <a:ext cx="7632700" cy="1970982"/>
          </a:xfrm>
          <a:prstGeom prst="rect">
            <a:avLst/>
          </a:prstGeom>
          <a:noFill/>
          <a:ln cap="flat" cmpd="sng" w="19050">
            <a:solidFill>
              <a:srgbClr val="9EBF7F"/>
            </a:solidFill>
            <a:prstDash val="solid"/>
            <a:round/>
            <a:headEnd len="sm" w="sm" type="none"/>
            <a:tailEnd len="sm" w="sm" type="none"/>
          </a:ln>
        </p:spPr>
        <p:txBody>
          <a:bodyPr anchorCtr="0" anchor="t" bIns="90000" lIns="216000" spcFirstLastPara="1" rIns="216000" wrap="square" tIns="216000">
            <a:spAutoFit/>
          </a:bodyPr>
          <a:lstStyle/>
          <a:p>
            <a:pPr indent="0" lvl="0" marL="0" marR="0" rtl="0" algn="l">
              <a:spcBef>
                <a:spcPts val="0"/>
              </a:spcBef>
              <a:spcAft>
                <a:spcPts val="0"/>
              </a:spcAft>
              <a:buNone/>
            </a:pPr>
            <a:r>
              <a:rPr b="0" i="0" lang="en-GB" sz="1200">
                <a:solidFill>
                  <a:schemeClr val="dk1"/>
                </a:solidFill>
                <a:latin typeface="Roboto"/>
                <a:ea typeface="Roboto"/>
                <a:cs typeface="Roboto"/>
                <a:sym typeface="Roboto"/>
              </a:rPr>
              <a:t>We hope you find the information on our website and resources useful. This resource features content to aid further understanding about Autism. Our resources follow guidance created after consultations with representatives from the Autistic community, which you can find out more about here. Our resources use ‘identity first’ language. It is important to acknowledge that every child's needs are different. Some elements of these resources may not be applicable in relation to specific Autistic children; you will find editable alternatives on all of our Autism specific resources to enable you to edit and amend them for individual needs and preferences. Twinkl is an international company and therefore some resources may feature terminology that is appropriate in some countries but not others - in such cases, you are able to request an an alternative version specific to your country's approach.</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imation and Editable Resource Disclaimer">
  <p:cSld name="Animation and Editable Resource Disclaimer">
    <p:spTree>
      <p:nvGrpSpPr>
        <p:cNvPr id="89" name="Shape 89"/>
        <p:cNvGrpSpPr/>
        <p:nvPr/>
      </p:nvGrpSpPr>
      <p:grpSpPr>
        <a:xfrm>
          <a:off x="0" y="0"/>
          <a:ext cx="0" cy="0"/>
          <a:chOff x="0" y="0"/>
          <a:chExt cx="0" cy="0"/>
        </a:xfrm>
      </p:grpSpPr>
      <p:sp>
        <p:nvSpPr>
          <p:cNvPr id="90" name="Google Shape;90;p30"/>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91" name="Google Shape;91;p30"/>
          <p:cNvSpPr/>
          <p:nvPr/>
        </p:nvSpPr>
        <p:spPr>
          <a:xfrm>
            <a:off x="457200" y="62836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grpSp>
        <p:nvGrpSpPr>
          <p:cNvPr id="92" name="Google Shape;92;p30"/>
          <p:cNvGrpSpPr/>
          <p:nvPr/>
        </p:nvGrpSpPr>
        <p:grpSpPr>
          <a:xfrm>
            <a:off x="743835" y="3604852"/>
            <a:ext cx="7644513" cy="1571953"/>
            <a:chOff x="743837" y="1344834"/>
            <a:chExt cx="7644513" cy="1571953"/>
          </a:xfrm>
        </p:grpSpPr>
        <p:sp>
          <p:nvSpPr>
            <p:cNvPr id="93" name="Google Shape;93;p30"/>
            <p:cNvSpPr/>
            <p:nvPr/>
          </p:nvSpPr>
          <p:spPr>
            <a:xfrm>
              <a:off x="743837" y="1344834"/>
              <a:ext cx="1266195" cy="273960"/>
            </a:xfrm>
            <a:prstGeom prst="rect">
              <a:avLst/>
            </a:prstGeom>
            <a:solidFill>
              <a:srgbClr val="E34192"/>
            </a:solid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en-GB" sz="1600">
                  <a:solidFill>
                    <a:schemeClr val="lt1"/>
                  </a:solidFill>
                  <a:latin typeface="Roboto"/>
                  <a:ea typeface="Roboto"/>
                  <a:cs typeface="Roboto"/>
                  <a:sym typeface="Roboto"/>
                </a:rPr>
                <a:t>Editable</a:t>
              </a:r>
              <a:endParaRPr/>
            </a:p>
          </p:txBody>
        </p:sp>
        <p:sp>
          <p:nvSpPr>
            <p:cNvPr id="94" name="Google Shape;94;p30"/>
            <p:cNvSpPr/>
            <p:nvPr/>
          </p:nvSpPr>
          <p:spPr>
            <a:xfrm>
              <a:off x="755650" y="1618794"/>
              <a:ext cx="7632700" cy="1297993"/>
            </a:xfrm>
            <a:prstGeom prst="rect">
              <a:avLst/>
            </a:prstGeom>
            <a:noFill/>
            <a:ln cap="flat" cmpd="sng" w="19050">
              <a:solidFill>
                <a:srgbClr val="18A0DB"/>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b="0" i="0" lang="en-GB" sz="1400">
                  <a:solidFill>
                    <a:srgbClr val="202124"/>
                  </a:solidFill>
                  <a:latin typeface="Roboto"/>
                  <a:ea typeface="Roboto"/>
                  <a:cs typeface="Roboto"/>
                  <a:sym typeface="Roboto"/>
                </a:rPr>
                <a:t>This resource is editable and can be adapted to meet the needs of different children. Twinkl cannot be held responsible for any changes made once a resource has been downloaded. Please be aware that this content may have been edited and therefore </a:t>
              </a:r>
              <a:br>
                <a:rPr b="0" i="0" lang="en-GB" sz="1400">
                  <a:solidFill>
                    <a:srgbClr val="202124"/>
                  </a:solidFill>
                  <a:latin typeface="Roboto"/>
                  <a:ea typeface="Roboto"/>
                  <a:cs typeface="Roboto"/>
                  <a:sym typeface="Roboto"/>
                </a:rPr>
              </a:br>
              <a:r>
                <a:rPr b="0" i="0" lang="en-GB" sz="1400">
                  <a:solidFill>
                    <a:srgbClr val="202124"/>
                  </a:solidFill>
                  <a:latin typeface="Roboto"/>
                  <a:ea typeface="Roboto"/>
                  <a:cs typeface="Roboto"/>
                  <a:sym typeface="Roboto"/>
                </a:rPr>
                <a:t>may no longer reflect our values.</a:t>
              </a:r>
              <a:endParaRPr sz="1400">
                <a:solidFill>
                  <a:schemeClr val="dk1"/>
                </a:solidFill>
                <a:latin typeface="Roboto"/>
                <a:ea typeface="Roboto"/>
                <a:cs typeface="Roboto"/>
                <a:sym typeface="Roboto"/>
              </a:endParaRPr>
            </a:p>
          </p:txBody>
        </p:sp>
      </p:grpSp>
      <p:sp>
        <p:nvSpPr>
          <p:cNvPr id="95" name="Google Shape;95;p30"/>
          <p:cNvSpPr/>
          <p:nvPr/>
        </p:nvSpPr>
        <p:spPr>
          <a:xfrm>
            <a:off x="743836" y="1163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sp>
        <p:nvSpPr>
          <p:cNvPr id="96" name="Google Shape;96;p30"/>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E34192"/>
                </a:solidFill>
                <a:latin typeface="Roboto"/>
                <a:ea typeface="Roboto"/>
                <a:cs typeface="Roboto"/>
                <a:sym typeface="Roboto"/>
              </a:rPr>
              <a:t>Disclaimer/s</a:t>
            </a:r>
            <a:endParaRPr b="1" sz="2800">
              <a:solidFill>
                <a:srgbClr val="E34192"/>
              </a:solidFill>
              <a:latin typeface="Calibri"/>
              <a:ea typeface="Calibri"/>
              <a:cs typeface="Calibri"/>
              <a:sym typeface="Calibri"/>
            </a:endParaRPr>
          </a:p>
        </p:txBody>
      </p:sp>
      <p:sp>
        <p:nvSpPr>
          <p:cNvPr id="97" name="Google Shape;97;p30"/>
          <p:cNvSpPr/>
          <p:nvPr/>
        </p:nvSpPr>
        <p:spPr>
          <a:xfrm>
            <a:off x="743835" y="1681195"/>
            <a:ext cx="1266195" cy="273960"/>
          </a:xfrm>
          <a:prstGeom prst="rect">
            <a:avLst/>
          </a:prstGeom>
          <a:solidFill>
            <a:srgbClr val="E34192"/>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chemeClr val="lt1"/>
                </a:solidFill>
                <a:latin typeface="Roboto"/>
                <a:ea typeface="Roboto"/>
                <a:cs typeface="Roboto"/>
                <a:sym typeface="Roboto"/>
              </a:rPr>
              <a:t>Animations</a:t>
            </a:r>
            <a:endParaRPr/>
          </a:p>
        </p:txBody>
      </p:sp>
      <p:sp>
        <p:nvSpPr>
          <p:cNvPr id="98" name="Google Shape;98;p30"/>
          <p:cNvSpPr/>
          <p:nvPr/>
        </p:nvSpPr>
        <p:spPr>
          <a:xfrm>
            <a:off x="755648" y="1955155"/>
            <a:ext cx="7632700" cy="1513437"/>
          </a:xfrm>
          <a:prstGeom prst="rect">
            <a:avLst/>
          </a:prstGeom>
          <a:noFill/>
          <a:ln cap="flat" cmpd="sng" w="19050">
            <a:solidFill>
              <a:srgbClr val="18A0DB"/>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b="0" i="0" lang="en-GB" sz="1400">
                <a:solidFill>
                  <a:srgbClr val="202124"/>
                </a:solidFill>
                <a:latin typeface="Roboto"/>
                <a:ea typeface="Roboto"/>
                <a:cs typeface="Roboto"/>
                <a:sym typeface="Roboto"/>
              </a:rPr>
              <a:t>This resource has been designed with animations on each slide to make it as fun and engaging as possible. To view the content in the correct formatting, please view the slideshow in ‘</a:t>
            </a:r>
            <a:r>
              <a:rPr b="1" i="0" lang="en-GB" sz="1400">
                <a:solidFill>
                  <a:srgbClr val="202124"/>
                </a:solidFill>
                <a:latin typeface="Roboto"/>
                <a:ea typeface="Roboto"/>
                <a:cs typeface="Roboto"/>
                <a:sym typeface="Roboto"/>
              </a:rPr>
              <a:t>presentation mode</a:t>
            </a:r>
            <a:r>
              <a:rPr b="0" i="0" lang="en-GB" sz="1400">
                <a:solidFill>
                  <a:srgbClr val="202124"/>
                </a:solidFill>
                <a:latin typeface="Roboto"/>
                <a:ea typeface="Roboto"/>
                <a:cs typeface="Roboto"/>
                <a:sym typeface="Roboto"/>
              </a:rPr>
              <a:t>’. If you view the slides without selecting ‘presentation mode’, you may find that some of the text and images overlap each other or are difficult to read.</a:t>
            </a:r>
            <a:endParaRPr sz="1400">
              <a:solidFill>
                <a:schemeClr val="dk1"/>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 Websites Disclaimer">
  <p:cSld name="External Websites Disclaimer">
    <p:spTree>
      <p:nvGrpSpPr>
        <p:cNvPr id="99" name="Shape 99"/>
        <p:cNvGrpSpPr/>
        <p:nvPr/>
      </p:nvGrpSpPr>
      <p:grpSpPr>
        <a:xfrm>
          <a:off x="0" y="0"/>
          <a:ext cx="0" cy="0"/>
          <a:chOff x="0" y="0"/>
          <a:chExt cx="0" cy="0"/>
        </a:xfrm>
      </p:grpSpPr>
      <p:sp>
        <p:nvSpPr>
          <p:cNvPr id="100" name="Google Shape;100;p31"/>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101" name="Google Shape;101;p31"/>
          <p:cNvSpPr/>
          <p:nvPr/>
        </p:nvSpPr>
        <p:spPr>
          <a:xfrm>
            <a:off x="457200" y="62836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102" name="Google Shape;102;p31"/>
          <p:cNvSpPr/>
          <p:nvPr/>
        </p:nvSpPr>
        <p:spPr>
          <a:xfrm>
            <a:off x="743836" y="1163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grpSp>
        <p:nvGrpSpPr>
          <p:cNvPr id="103" name="Google Shape;103;p31"/>
          <p:cNvGrpSpPr/>
          <p:nvPr/>
        </p:nvGrpSpPr>
        <p:grpSpPr>
          <a:xfrm>
            <a:off x="743837" y="1681195"/>
            <a:ext cx="7644513" cy="2002840"/>
            <a:chOff x="743837" y="1344834"/>
            <a:chExt cx="7644513" cy="2002840"/>
          </a:xfrm>
        </p:grpSpPr>
        <p:sp>
          <p:nvSpPr>
            <p:cNvPr id="104" name="Google Shape;104;p31"/>
            <p:cNvSpPr/>
            <p:nvPr/>
          </p:nvSpPr>
          <p:spPr>
            <a:xfrm>
              <a:off x="743837" y="1344834"/>
              <a:ext cx="2703717" cy="273960"/>
            </a:xfrm>
            <a:prstGeom prst="rect">
              <a:avLst/>
            </a:prstGeom>
            <a:solidFill>
              <a:srgbClr val="E34192"/>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chemeClr val="lt1"/>
                  </a:solidFill>
                  <a:latin typeface="Roboto"/>
                  <a:ea typeface="Roboto"/>
                  <a:cs typeface="Roboto"/>
                  <a:sym typeface="Roboto"/>
                </a:rPr>
                <a:t>Links to External Websites</a:t>
              </a:r>
              <a:endParaRPr/>
            </a:p>
          </p:txBody>
        </p:sp>
        <p:sp>
          <p:nvSpPr>
            <p:cNvPr id="105" name="Google Shape;105;p31"/>
            <p:cNvSpPr/>
            <p:nvPr/>
          </p:nvSpPr>
          <p:spPr>
            <a:xfrm>
              <a:off x="755650" y="1618794"/>
              <a:ext cx="7632700" cy="1728880"/>
            </a:xfrm>
            <a:prstGeom prst="rect">
              <a:avLst/>
            </a:prstGeom>
            <a:solidFill>
              <a:schemeClr val="lt1"/>
            </a:solidFill>
            <a:ln cap="flat" cmpd="sng" w="19050">
              <a:solidFill>
                <a:srgbClr val="18A0DB"/>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lang="en-GB" sz="1400">
                  <a:solidFill>
                    <a:schemeClr val="dk1"/>
                  </a:solidFill>
                  <a:latin typeface="Roboto"/>
                  <a:ea typeface="Roboto"/>
                  <a:cs typeface="Roboto"/>
                  <a:sym typeface="Roboto"/>
                </a:rPr>
                <a:t>This resource contains links to external websites. Please be aware that the inclusion of any link in this resource should not be taken as an endorsement of any kind by Twinkl of the linked website or any association with its operators. You should also be aware that we have no control over the availability of the linked pages. If the link is not working, please let us know by contacting TwinklCares and we will try to fix it although we can assume no responsibility if this is the case. We are not responsible for the content of external sites.</a:t>
              </a:r>
              <a:endParaRPr/>
            </a:p>
          </p:txBody>
        </p:sp>
      </p:grpSp>
      <p:sp>
        <p:nvSpPr>
          <p:cNvPr id="106" name="Google Shape;106;p31"/>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E34192"/>
                </a:solidFill>
                <a:latin typeface="Roboto"/>
                <a:ea typeface="Roboto"/>
                <a:cs typeface="Roboto"/>
                <a:sym typeface="Roboto"/>
              </a:rPr>
              <a:t>Disclaimer/s</a:t>
            </a:r>
            <a:endParaRPr b="1" sz="2800">
              <a:solidFill>
                <a:srgbClr val="E34192"/>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ernal Video Websites Disclaimer">
  <p:cSld name="External Video Websites Disclaimer">
    <p:spTree>
      <p:nvGrpSpPr>
        <p:cNvPr id="107" name="Shape 107"/>
        <p:cNvGrpSpPr/>
        <p:nvPr/>
      </p:nvGrpSpPr>
      <p:grpSpPr>
        <a:xfrm>
          <a:off x="0" y="0"/>
          <a:ext cx="0" cy="0"/>
          <a:chOff x="0" y="0"/>
          <a:chExt cx="0" cy="0"/>
        </a:xfrm>
      </p:grpSpPr>
      <p:sp>
        <p:nvSpPr>
          <p:cNvPr id="108" name="Google Shape;108;p32"/>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109" name="Google Shape;109;p32"/>
          <p:cNvSpPr/>
          <p:nvPr/>
        </p:nvSpPr>
        <p:spPr>
          <a:xfrm>
            <a:off x="457200" y="62836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110" name="Google Shape;110;p32"/>
          <p:cNvSpPr/>
          <p:nvPr/>
        </p:nvSpPr>
        <p:spPr>
          <a:xfrm>
            <a:off x="743836" y="1163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grpSp>
        <p:nvGrpSpPr>
          <p:cNvPr id="111" name="Google Shape;111;p32"/>
          <p:cNvGrpSpPr/>
          <p:nvPr/>
        </p:nvGrpSpPr>
        <p:grpSpPr>
          <a:xfrm>
            <a:off x="733079" y="1681195"/>
            <a:ext cx="7643458" cy="2649171"/>
            <a:chOff x="744892" y="3707365"/>
            <a:chExt cx="7643458" cy="2649171"/>
          </a:xfrm>
        </p:grpSpPr>
        <p:sp>
          <p:nvSpPr>
            <p:cNvPr id="112" name="Google Shape;112;p32"/>
            <p:cNvSpPr/>
            <p:nvPr/>
          </p:nvSpPr>
          <p:spPr>
            <a:xfrm>
              <a:off x="744892" y="3707365"/>
              <a:ext cx="3214972" cy="273960"/>
            </a:xfrm>
            <a:prstGeom prst="rect">
              <a:avLst/>
            </a:prstGeom>
            <a:solidFill>
              <a:srgbClr val="E34192"/>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chemeClr val="lt1"/>
                  </a:solidFill>
                  <a:latin typeface="Roboto"/>
                  <a:ea typeface="Roboto"/>
                  <a:cs typeface="Roboto"/>
                  <a:sym typeface="Roboto"/>
                </a:rPr>
                <a:t>Links to External Video Websites</a:t>
              </a:r>
              <a:endParaRPr/>
            </a:p>
          </p:txBody>
        </p:sp>
        <p:sp>
          <p:nvSpPr>
            <p:cNvPr id="113" name="Google Shape;113;p32"/>
            <p:cNvSpPr/>
            <p:nvPr/>
          </p:nvSpPr>
          <p:spPr>
            <a:xfrm>
              <a:off x="755650" y="3981325"/>
              <a:ext cx="7632700" cy="2375211"/>
            </a:xfrm>
            <a:prstGeom prst="rect">
              <a:avLst/>
            </a:prstGeom>
            <a:solidFill>
              <a:schemeClr val="lt1"/>
            </a:solidFill>
            <a:ln cap="flat" cmpd="sng" w="19050">
              <a:solidFill>
                <a:srgbClr val="18A0DB"/>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lang="en-GB" sz="1400">
                  <a:solidFill>
                    <a:schemeClr val="dk1"/>
                  </a:solidFill>
                  <a:latin typeface="Roboto"/>
                  <a:ea typeface="Roboto"/>
                  <a:cs typeface="Roboto"/>
                  <a:sym typeface="Roboto"/>
                </a:rPr>
                <a:t>This resource contains links to external video websites. These websites often have autoplay features meaning that other videos will play after the video you are watching finishes. You should disable this feature before using the video in any classroom or similar setting. Twinkl assumes no responsibility for the contents of linked websites. The inclusion of any link in this resource should not be taken as an endorsement of any kind by Twinkl of the linked website or any association with its operators. We have no control over the availability of the linked pages. If the link is not working, please let us know by contacting TwinklCares and we will try to fix it, although we can assume no responsibility if this is </a:t>
              </a:r>
              <a:br>
                <a:rPr lang="en-GB" sz="1400">
                  <a:solidFill>
                    <a:schemeClr val="dk1"/>
                  </a:solidFill>
                  <a:latin typeface="Roboto"/>
                  <a:ea typeface="Roboto"/>
                  <a:cs typeface="Roboto"/>
                  <a:sym typeface="Roboto"/>
                </a:rPr>
              </a:br>
              <a:r>
                <a:rPr lang="en-GB" sz="1400">
                  <a:solidFill>
                    <a:schemeClr val="dk1"/>
                  </a:solidFill>
                  <a:latin typeface="Roboto"/>
                  <a:ea typeface="Roboto"/>
                  <a:cs typeface="Roboto"/>
                  <a:sym typeface="Roboto"/>
                </a:rPr>
                <a:t>the case.</a:t>
              </a:r>
              <a:endParaRPr/>
            </a:p>
          </p:txBody>
        </p:sp>
      </p:grpSp>
      <p:sp>
        <p:nvSpPr>
          <p:cNvPr id="114" name="Google Shape;114;p32"/>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E34192"/>
                </a:solidFill>
                <a:latin typeface="Roboto"/>
                <a:ea typeface="Roboto"/>
                <a:cs typeface="Roboto"/>
                <a:sym typeface="Roboto"/>
              </a:rPr>
              <a:t>Disclaimer/s</a:t>
            </a:r>
            <a:endParaRPr b="1" sz="2800">
              <a:solidFill>
                <a:srgbClr val="E3419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s Editable">
  <p:cSld name="Disclaimers Editable">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33"/>
          <p:cNvSpPr/>
          <p:nvPr/>
        </p:nvSpPr>
        <p:spPr>
          <a:xfrm>
            <a:off x="457198" y="438151"/>
            <a:ext cx="8220075" cy="5957887"/>
          </a:xfrm>
          <a:prstGeom prst="roundRect">
            <a:avLst>
              <a:gd fmla="val 2649" name="adj"/>
            </a:avLst>
          </a:prstGeom>
          <a:solidFill>
            <a:schemeClr val="lt1">
              <a:alpha val="89803"/>
            </a:schemeClr>
          </a:solidFill>
          <a:ln cap="rnd" cmpd="sng" w="25400">
            <a:solidFill>
              <a:srgbClr val="EE62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117" name="Google Shape;117;p33"/>
          <p:cNvSpPr/>
          <p:nvPr/>
        </p:nvSpPr>
        <p:spPr>
          <a:xfrm>
            <a:off x="457200" y="62836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118" name="Google Shape;118;p33"/>
          <p:cNvSpPr/>
          <p:nvPr/>
        </p:nvSpPr>
        <p:spPr>
          <a:xfrm>
            <a:off x="743836" y="1163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sp>
        <p:nvSpPr>
          <p:cNvPr id="119" name="Google Shape;119;p33"/>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E94E15"/>
                </a:solidFill>
                <a:latin typeface="Roboto"/>
                <a:ea typeface="Roboto"/>
                <a:cs typeface="Roboto"/>
                <a:sym typeface="Roboto"/>
              </a:rPr>
              <a:t>Disclaimer</a:t>
            </a:r>
            <a:endParaRPr b="1" sz="2800">
              <a:solidFill>
                <a:srgbClr val="E94E15"/>
              </a:solidFill>
              <a:latin typeface="Calibri"/>
              <a:ea typeface="Calibri"/>
              <a:cs typeface="Calibri"/>
              <a:sym typeface="Calibri"/>
            </a:endParaRPr>
          </a:p>
        </p:txBody>
      </p:sp>
      <p:sp>
        <p:nvSpPr>
          <p:cNvPr id="120" name="Google Shape;120;p33"/>
          <p:cNvSpPr/>
          <p:nvPr/>
        </p:nvSpPr>
        <p:spPr>
          <a:xfrm>
            <a:off x="746576" y="1737092"/>
            <a:ext cx="7632700" cy="1082550"/>
          </a:xfrm>
          <a:prstGeom prst="rect">
            <a:avLst/>
          </a:prstGeom>
          <a:solidFill>
            <a:schemeClr val="lt1"/>
          </a:solidFill>
          <a:ln cap="flat" cmpd="sng" w="19050">
            <a:solidFill>
              <a:srgbClr val="CFB5D8"/>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lang="en-GB" sz="1400">
                <a:solidFill>
                  <a:schemeClr val="dk1"/>
                </a:solidFill>
                <a:latin typeface="Roboto"/>
                <a:ea typeface="Roboto"/>
                <a:cs typeface="Roboto"/>
                <a:sym typeface="Roboto"/>
              </a:rPr>
              <a:t>Sensitive and/or upsetting topics may emotionally impact your learners due to past experiences. You should consider whether this content is appropriate and ensure adequate support is available for anyone affected.</a:t>
            </a:r>
            <a:endParaRPr/>
          </a:p>
        </p:txBody>
      </p:sp>
      <p:sp>
        <p:nvSpPr>
          <p:cNvPr id="121" name="Google Shape;121;p33"/>
          <p:cNvSpPr/>
          <p:nvPr/>
        </p:nvSpPr>
        <p:spPr>
          <a:xfrm>
            <a:off x="746576" y="3033877"/>
            <a:ext cx="7632700" cy="1297993"/>
          </a:xfrm>
          <a:prstGeom prst="rect">
            <a:avLst/>
          </a:prstGeom>
          <a:solidFill>
            <a:schemeClr val="lt1"/>
          </a:solidFill>
          <a:ln cap="flat" cmpd="sng" w="19050">
            <a:solidFill>
              <a:srgbClr val="CFB5D8"/>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lang="en-GB" sz="1400">
                <a:solidFill>
                  <a:schemeClr val="dk1"/>
                </a:solidFill>
                <a:latin typeface="Roboto"/>
                <a:ea typeface="Roboto"/>
                <a:cs typeface="Roboto"/>
                <a:sym typeface="Roboto"/>
              </a:rPr>
              <a:t>These resources are those which we have generally found to be of benefit to learners with SEND. However, every learner's needs are different and so these resources may not be suitable for your learner. It is for you to consider whether it is appropriate to use these resources with your learner.</a:t>
            </a:r>
            <a:endParaRPr/>
          </a:p>
        </p:txBody>
      </p:sp>
      <p:sp>
        <p:nvSpPr>
          <p:cNvPr id="122" name="Google Shape;122;p33"/>
          <p:cNvSpPr/>
          <p:nvPr/>
        </p:nvSpPr>
        <p:spPr>
          <a:xfrm>
            <a:off x="755648" y="4546105"/>
            <a:ext cx="7632700" cy="1513437"/>
          </a:xfrm>
          <a:prstGeom prst="rect">
            <a:avLst/>
          </a:prstGeom>
          <a:noFill/>
          <a:ln cap="flat" cmpd="sng" w="19050">
            <a:solidFill>
              <a:srgbClr val="CFB5D8"/>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b="0" i="0" lang="en-GB" sz="1400">
                <a:solidFill>
                  <a:srgbClr val="202124"/>
                </a:solidFill>
                <a:latin typeface="Roboto"/>
                <a:ea typeface="Roboto"/>
                <a:cs typeface="Roboto"/>
                <a:sym typeface="Roboto"/>
              </a:rPr>
              <a:t>This resource has been designed with animations on each slide to make it as fun and engaging as possible. To view the content in the correct formatting, please view the slideshow in ‘</a:t>
            </a:r>
            <a:r>
              <a:rPr b="1" i="0" lang="en-GB" sz="1400">
                <a:solidFill>
                  <a:srgbClr val="202124"/>
                </a:solidFill>
                <a:latin typeface="Roboto"/>
                <a:ea typeface="Roboto"/>
                <a:cs typeface="Roboto"/>
                <a:sym typeface="Roboto"/>
              </a:rPr>
              <a:t>presentation mode</a:t>
            </a:r>
            <a:r>
              <a:rPr b="0" i="0" lang="en-GB" sz="1400">
                <a:solidFill>
                  <a:srgbClr val="202124"/>
                </a:solidFill>
                <a:latin typeface="Roboto"/>
                <a:ea typeface="Roboto"/>
                <a:cs typeface="Roboto"/>
                <a:sym typeface="Roboto"/>
              </a:rPr>
              <a:t>’. If you view the slides without selecting ‘presentation mode’, you may find that some of the text and images overlap each other or are difficult to read.</a:t>
            </a:r>
            <a:endParaRPr sz="1400">
              <a:solidFill>
                <a:schemeClr val="dk1"/>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s Editable">
  <p:cSld name="1_Disclaimers Editable">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21"/>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25" name="Google Shape;25;p21"/>
          <p:cNvSpPr/>
          <p:nvPr/>
        </p:nvSpPr>
        <p:spPr>
          <a:xfrm>
            <a:off x="457200" y="59788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26" name="Google Shape;26;p21"/>
          <p:cNvSpPr/>
          <p:nvPr/>
        </p:nvSpPr>
        <p:spPr>
          <a:xfrm>
            <a:off x="743836" y="1036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Arial"/>
              <a:ea typeface="Arial"/>
              <a:cs typeface="Arial"/>
              <a:sym typeface="Arial"/>
            </a:endParaRPr>
          </a:p>
        </p:txBody>
      </p:sp>
      <p:sp>
        <p:nvSpPr>
          <p:cNvPr id="27" name="Google Shape;27;p21"/>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9EBF7F"/>
                </a:solidFill>
                <a:latin typeface="Roboto"/>
                <a:ea typeface="Roboto"/>
                <a:cs typeface="Roboto"/>
                <a:sym typeface="Roboto"/>
              </a:rPr>
              <a:t>Disclaimers</a:t>
            </a:r>
            <a:endParaRPr b="1" sz="2800">
              <a:solidFill>
                <a:srgbClr val="9EBF7F"/>
              </a:solidFill>
              <a:latin typeface="Arial"/>
              <a:ea typeface="Arial"/>
              <a:cs typeface="Arial"/>
              <a:sym typeface="Arial"/>
            </a:endParaRPr>
          </a:p>
        </p:txBody>
      </p:sp>
      <p:sp>
        <p:nvSpPr>
          <p:cNvPr id="28" name="Google Shape;28;p21"/>
          <p:cNvSpPr/>
          <p:nvPr/>
        </p:nvSpPr>
        <p:spPr>
          <a:xfrm>
            <a:off x="755649" y="3414121"/>
            <a:ext cx="2610121" cy="307776"/>
          </a:xfrm>
          <a:prstGeom prst="rect">
            <a:avLst/>
          </a:prstGeom>
          <a:solidFill>
            <a:srgbClr val="A080B8"/>
          </a:solidFill>
          <a:ln cap="flat" cmpd="sng" w="19050">
            <a:solidFill>
              <a:srgbClr val="9EBF7F"/>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chemeClr val="lt1"/>
                </a:solidFill>
                <a:latin typeface="Roboto"/>
                <a:ea typeface="Roboto"/>
                <a:cs typeface="Roboto"/>
                <a:sym typeface="Roboto"/>
              </a:rPr>
              <a:t>Mental Health Disclaimer:</a:t>
            </a:r>
            <a:endParaRPr/>
          </a:p>
        </p:txBody>
      </p:sp>
      <p:sp>
        <p:nvSpPr>
          <p:cNvPr id="29" name="Google Shape;29;p21"/>
          <p:cNvSpPr/>
          <p:nvPr/>
        </p:nvSpPr>
        <p:spPr>
          <a:xfrm>
            <a:off x="755650" y="3721897"/>
            <a:ext cx="7632700" cy="862986"/>
          </a:xfrm>
          <a:prstGeom prst="rect">
            <a:avLst/>
          </a:prstGeom>
          <a:noFill/>
          <a:ln cap="flat" cmpd="sng" w="19050">
            <a:solidFill>
              <a:srgbClr val="9EBF7F"/>
            </a:solidFill>
            <a:prstDash val="solid"/>
            <a:round/>
            <a:headEnd len="sm" w="sm" type="none"/>
            <a:tailEnd len="sm" w="sm" type="none"/>
          </a:ln>
        </p:spPr>
        <p:txBody>
          <a:bodyPr anchorCtr="0" anchor="t" bIns="90000" lIns="216000" spcFirstLastPara="1" rIns="216000" wrap="square" tIns="216000">
            <a:spAutoFit/>
          </a:bodyPr>
          <a:lstStyle/>
          <a:p>
            <a:pPr indent="0" lvl="0" marL="0" marR="0" rtl="0" algn="l">
              <a:spcBef>
                <a:spcPts val="0"/>
              </a:spcBef>
              <a:spcAft>
                <a:spcPts val="0"/>
              </a:spcAft>
              <a:buNone/>
            </a:pPr>
            <a:r>
              <a:rPr b="0" i="0" lang="en-GB" sz="1200">
                <a:solidFill>
                  <a:schemeClr val="dk1"/>
                </a:solidFill>
                <a:latin typeface="Roboto"/>
                <a:ea typeface="Roboto"/>
                <a:cs typeface="Roboto"/>
                <a:sym typeface="Roboto"/>
              </a:rPr>
              <a:t>This resource is editable and can be adapted to meet the needs of different learners. Twinkl cannot be held responsible for any changes made once a resource has been downloaded. Please be aware that this content may have been edited and therefore may no longer reflect our values.</a:t>
            </a:r>
            <a:endParaRPr sz="1200">
              <a:solidFill>
                <a:schemeClr val="dk1"/>
              </a:solidFill>
              <a:latin typeface="Roboto"/>
              <a:ea typeface="Roboto"/>
              <a:cs typeface="Roboto"/>
              <a:sym typeface="Roboto"/>
            </a:endParaRPr>
          </a:p>
        </p:txBody>
      </p:sp>
      <p:sp>
        <p:nvSpPr>
          <p:cNvPr id="30" name="Google Shape;30;p21"/>
          <p:cNvSpPr/>
          <p:nvPr/>
        </p:nvSpPr>
        <p:spPr>
          <a:xfrm>
            <a:off x="755649" y="1701199"/>
            <a:ext cx="1559534" cy="296134"/>
          </a:xfrm>
          <a:prstGeom prst="rect">
            <a:avLst/>
          </a:prstGeom>
          <a:solidFill>
            <a:srgbClr val="A080B8"/>
          </a:solidFill>
          <a:ln cap="flat" cmpd="sng" w="19050">
            <a:solidFill>
              <a:srgbClr val="9EBF7F"/>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chemeClr val="lt1"/>
                </a:solidFill>
                <a:latin typeface="Roboto"/>
                <a:ea typeface="Roboto"/>
                <a:cs typeface="Roboto"/>
                <a:sym typeface="Roboto"/>
              </a:rPr>
              <a:t>OT disclaimer:</a:t>
            </a:r>
            <a:endParaRPr/>
          </a:p>
        </p:txBody>
      </p:sp>
      <p:sp>
        <p:nvSpPr>
          <p:cNvPr id="31" name="Google Shape;31;p21"/>
          <p:cNvSpPr/>
          <p:nvPr/>
        </p:nvSpPr>
        <p:spPr>
          <a:xfrm>
            <a:off x="755650" y="1997333"/>
            <a:ext cx="7632700" cy="1047652"/>
          </a:xfrm>
          <a:prstGeom prst="rect">
            <a:avLst/>
          </a:prstGeom>
          <a:noFill/>
          <a:ln cap="flat" cmpd="sng" w="19050">
            <a:solidFill>
              <a:srgbClr val="9EBF7F"/>
            </a:solidFill>
            <a:prstDash val="solid"/>
            <a:round/>
            <a:headEnd len="sm" w="sm" type="none"/>
            <a:tailEnd len="sm" w="sm" type="none"/>
          </a:ln>
        </p:spPr>
        <p:txBody>
          <a:bodyPr anchorCtr="0" anchor="t" bIns="90000" lIns="216000" spcFirstLastPara="1" rIns="216000" wrap="square" tIns="216000">
            <a:spAutoFit/>
          </a:bodyPr>
          <a:lstStyle/>
          <a:p>
            <a:pPr indent="0" lvl="0" marL="0" marR="0" rtl="0" algn="l">
              <a:spcBef>
                <a:spcPts val="0"/>
              </a:spcBef>
              <a:spcAft>
                <a:spcPts val="0"/>
              </a:spcAft>
              <a:buNone/>
            </a:pPr>
            <a:r>
              <a:rPr b="0" i="0" lang="en-GB" sz="1200">
                <a:solidFill>
                  <a:srgbClr val="202124"/>
                </a:solidFill>
                <a:latin typeface="Roboto"/>
                <a:ea typeface="Roboto"/>
                <a:cs typeface="Roboto"/>
                <a:sym typeface="Roboto"/>
              </a:rPr>
              <a:t>This resource is provided for informational and educational purposes only and does not constitute occupational therapy advice. If you require occupational therapy advice, you should contact a suitably qualified professional. You should not rely on the material included within this resource and Twinkl does not accept any responsibility if you do.</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22">
            <a:hlinkClick r:id="rId3"/>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23"/>
          <p:cNvSpPr/>
          <p:nvPr/>
        </p:nvSpPr>
        <p:spPr>
          <a:xfrm>
            <a:off x="573126" y="543658"/>
            <a:ext cx="8220075" cy="5961600"/>
          </a:xfrm>
          <a:prstGeom prst="rect">
            <a:avLst/>
          </a:prstGeom>
          <a:solidFill>
            <a:srgbClr val="C9E1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36" name="Google Shape;36;p23"/>
          <p:cNvSpPr/>
          <p:nvPr/>
        </p:nvSpPr>
        <p:spPr>
          <a:xfrm>
            <a:off x="457198" y="438151"/>
            <a:ext cx="8220075" cy="5957887"/>
          </a:xfrm>
          <a:prstGeom prst="rect">
            <a:avLst/>
          </a:prstGeom>
          <a:solidFill>
            <a:schemeClr val="lt1"/>
          </a:solidFill>
          <a:ln cap="rnd" cmpd="sng" w="47625">
            <a:solidFill>
              <a:srgbClr val="BF94D7"/>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24">
            <a:hlinkClick r:id="rId3"/>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o/Video Disclaimer">
  <p:cSld name="Audio/Video Disclaimer">
    <p:spTree>
      <p:nvGrpSpPr>
        <p:cNvPr id="40" name="Shape 40"/>
        <p:cNvGrpSpPr/>
        <p:nvPr/>
      </p:nvGrpSpPr>
      <p:grpSpPr>
        <a:xfrm>
          <a:off x="0" y="0"/>
          <a:ext cx="0" cy="0"/>
          <a:chOff x="0" y="0"/>
          <a:chExt cx="0" cy="0"/>
        </a:xfrm>
      </p:grpSpPr>
      <p:sp>
        <p:nvSpPr>
          <p:cNvPr id="41" name="Google Shape;41;p26"/>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42" name="Google Shape;42;p26"/>
          <p:cNvSpPr/>
          <p:nvPr/>
        </p:nvSpPr>
        <p:spPr>
          <a:xfrm>
            <a:off x="755650" y="2209045"/>
            <a:ext cx="2382662" cy="3604671"/>
          </a:xfrm>
          <a:prstGeom prst="rect">
            <a:avLst/>
          </a:prstGeom>
          <a:solidFill>
            <a:srgbClr val="ACD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chemeClr val="lt1"/>
              </a:solidFill>
              <a:latin typeface="Calibri"/>
              <a:ea typeface="Calibri"/>
              <a:cs typeface="Calibri"/>
              <a:sym typeface="Calibri"/>
            </a:endParaRPr>
          </a:p>
        </p:txBody>
      </p:sp>
      <p:sp>
        <p:nvSpPr>
          <p:cNvPr id="43" name="Google Shape;43;p26"/>
          <p:cNvSpPr/>
          <p:nvPr/>
        </p:nvSpPr>
        <p:spPr>
          <a:xfrm>
            <a:off x="3380669" y="2209045"/>
            <a:ext cx="2382662" cy="3604671"/>
          </a:xfrm>
          <a:prstGeom prst="rect">
            <a:avLst/>
          </a:prstGeom>
          <a:solidFill>
            <a:srgbClr val="ACD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chemeClr val="lt1"/>
              </a:solidFill>
              <a:latin typeface="Calibri"/>
              <a:ea typeface="Calibri"/>
              <a:cs typeface="Calibri"/>
              <a:sym typeface="Calibri"/>
            </a:endParaRPr>
          </a:p>
        </p:txBody>
      </p:sp>
      <p:sp>
        <p:nvSpPr>
          <p:cNvPr id="44" name="Google Shape;44;p26"/>
          <p:cNvSpPr/>
          <p:nvPr/>
        </p:nvSpPr>
        <p:spPr>
          <a:xfrm>
            <a:off x="6005688" y="2209045"/>
            <a:ext cx="2382662" cy="3604671"/>
          </a:xfrm>
          <a:prstGeom prst="rect">
            <a:avLst/>
          </a:prstGeom>
          <a:solidFill>
            <a:srgbClr val="ACDD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
              <a:solidFill>
                <a:schemeClr val="lt1"/>
              </a:solidFill>
              <a:latin typeface="Calibri"/>
              <a:ea typeface="Calibri"/>
              <a:cs typeface="Calibri"/>
              <a:sym typeface="Calibri"/>
            </a:endParaRPr>
          </a:p>
        </p:txBody>
      </p:sp>
      <p:pic>
        <p:nvPicPr>
          <p:cNvPr id="45" name="Google Shape;45;p26"/>
          <p:cNvPicPr preferRelativeResize="0"/>
          <p:nvPr/>
        </p:nvPicPr>
        <p:blipFill rotWithShape="1">
          <a:blip r:embed="rId2">
            <a:alphaModFix/>
          </a:blip>
          <a:srcRect b="54654" l="14310" r="58227" t="18852"/>
          <a:stretch/>
        </p:blipFill>
        <p:spPr>
          <a:xfrm>
            <a:off x="1088144" y="2435955"/>
            <a:ext cx="1717675" cy="1150938"/>
          </a:xfrm>
          <a:prstGeom prst="rect">
            <a:avLst/>
          </a:prstGeom>
          <a:noFill/>
          <a:ln cap="flat" cmpd="sng" w="12700">
            <a:solidFill>
              <a:srgbClr val="E34192"/>
            </a:solidFill>
            <a:prstDash val="solid"/>
            <a:miter lim="800000"/>
            <a:headEnd len="sm" w="sm" type="none"/>
            <a:tailEnd len="sm" w="sm" type="none"/>
          </a:ln>
        </p:spPr>
      </p:pic>
      <p:pic>
        <p:nvPicPr>
          <p:cNvPr id="46" name="Google Shape;46;p26"/>
          <p:cNvPicPr preferRelativeResize="0"/>
          <p:nvPr/>
        </p:nvPicPr>
        <p:blipFill rotWithShape="1">
          <a:blip r:embed="rId3">
            <a:alphaModFix/>
          </a:blip>
          <a:srcRect b="11296" l="15066" r="44785" t="26003"/>
          <a:stretch/>
        </p:blipFill>
        <p:spPr>
          <a:xfrm>
            <a:off x="1088144" y="3771617"/>
            <a:ext cx="1717675" cy="1857375"/>
          </a:xfrm>
          <a:prstGeom prst="rect">
            <a:avLst/>
          </a:prstGeom>
          <a:noFill/>
          <a:ln cap="flat" cmpd="sng" w="12700">
            <a:solidFill>
              <a:srgbClr val="E34192"/>
            </a:solidFill>
            <a:prstDash val="solid"/>
            <a:miter lim="800000"/>
            <a:headEnd len="sm" w="sm" type="none"/>
            <a:tailEnd len="sm" w="sm" type="none"/>
          </a:ln>
        </p:spPr>
      </p:pic>
      <p:sp>
        <p:nvSpPr>
          <p:cNvPr id="47" name="Google Shape;47;p26"/>
          <p:cNvSpPr/>
          <p:nvPr/>
        </p:nvSpPr>
        <p:spPr>
          <a:xfrm>
            <a:off x="457200" y="62836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48" name="Google Shape;48;p26"/>
          <p:cNvSpPr/>
          <p:nvPr/>
        </p:nvSpPr>
        <p:spPr>
          <a:xfrm>
            <a:off x="450762" y="5938338"/>
            <a:ext cx="8226000" cy="295275"/>
          </a:xfrm>
          <a:prstGeom prst="rect">
            <a:avLst/>
          </a:prstGeom>
          <a:solidFill>
            <a:srgbClr val="E34192"/>
          </a:solidFill>
          <a:ln cap="flat" cmpd="sng" w="12700">
            <a:solidFill>
              <a:srgbClr val="E3419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100">
                <a:solidFill>
                  <a:schemeClr val="lt1"/>
                </a:solidFill>
                <a:latin typeface="Roboto"/>
                <a:ea typeface="Roboto"/>
                <a:cs typeface="Roboto"/>
                <a:sym typeface="Roboto"/>
              </a:rPr>
              <a:t>Please note the embedded audio may not be compatible with earlier versions of PowerPoint. </a:t>
            </a:r>
            <a:endParaRPr/>
          </a:p>
        </p:txBody>
      </p:sp>
      <p:grpSp>
        <p:nvGrpSpPr>
          <p:cNvPr id="49" name="Google Shape;49;p26"/>
          <p:cNvGrpSpPr/>
          <p:nvPr/>
        </p:nvGrpSpPr>
        <p:grpSpPr>
          <a:xfrm>
            <a:off x="653175" y="1186618"/>
            <a:ext cx="2485137" cy="4640495"/>
            <a:chOff x="653175" y="1293580"/>
            <a:chExt cx="2485137" cy="4640495"/>
          </a:xfrm>
        </p:grpSpPr>
        <p:sp>
          <p:nvSpPr>
            <p:cNvPr id="50" name="Google Shape;50;p26"/>
            <p:cNvSpPr/>
            <p:nvPr/>
          </p:nvSpPr>
          <p:spPr>
            <a:xfrm>
              <a:off x="755650" y="1352601"/>
              <a:ext cx="2382662" cy="4581474"/>
            </a:xfrm>
            <a:prstGeom prst="rect">
              <a:avLst/>
            </a:prstGeom>
            <a:noFill/>
            <a:ln cap="flat" cmpd="sng" w="12700">
              <a:solidFill>
                <a:srgbClr val="18A0DB"/>
              </a:solidFill>
              <a:prstDash val="solid"/>
              <a:miter lim="800000"/>
              <a:headEnd len="sm" w="sm" type="none"/>
              <a:tailEnd len="sm" w="sm" type="none"/>
            </a:ln>
          </p:spPr>
          <p:txBody>
            <a:bodyPr anchorCtr="0" anchor="t" bIns="180000" lIns="216000" spcFirstLastPara="1" rIns="216000" wrap="square" tIns="180000">
              <a:noAutofit/>
            </a:bodyPr>
            <a:lstStyle/>
            <a:p>
              <a:pPr indent="0" lvl="0" marL="0" marR="0" rtl="0" algn="l">
                <a:spcBef>
                  <a:spcPts val="0"/>
                </a:spcBef>
                <a:spcAft>
                  <a:spcPts val="0"/>
                </a:spcAft>
                <a:buNone/>
              </a:pPr>
              <a:r>
                <a:rPr lang="en-GB" sz="1400">
                  <a:solidFill>
                    <a:schemeClr val="dk1"/>
                  </a:solidFill>
                  <a:latin typeface="Roboto"/>
                  <a:ea typeface="Roboto"/>
                  <a:cs typeface="Roboto"/>
                  <a:sym typeface="Roboto"/>
                </a:rPr>
                <a:t>Open the downloaded folder and copy all the files.</a:t>
              </a:r>
              <a:endParaRPr/>
            </a:p>
          </p:txBody>
        </p:sp>
        <p:sp>
          <p:nvSpPr>
            <p:cNvPr id="51" name="Google Shape;51;p26"/>
            <p:cNvSpPr/>
            <p:nvPr/>
          </p:nvSpPr>
          <p:spPr>
            <a:xfrm>
              <a:off x="653175" y="1293580"/>
              <a:ext cx="301052" cy="301052"/>
            </a:xfrm>
            <a:prstGeom prst="ellipse">
              <a:avLst/>
            </a:prstGeom>
            <a:solidFill>
              <a:srgbClr val="18A0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chemeClr val="lt1"/>
                  </a:solidFill>
                  <a:latin typeface="Roboto"/>
                  <a:ea typeface="Roboto"/>
                  <a:cs typeface="Roboto"/>
                  <a:sym typeface="Roboto"/>
                </a:rPr>
                <a:t>1</a:t>
              </a:r>
              <a:endParaRPr/>
            </a:p>
          </p:txBody>
        </p:sp>
      </p:grpSp>
      <p:grpSp>
        <p:nvGrpSpPr>
          <p:cNvPr id="52" name="Google Shape;52;p26"/>
          <p:cNvGrpSpPr/>
          <p:nvPr/>
        </p:nvGrpSpPr>
        <p:grpSpPr>
          <a:xfrm>
            <a:off x="3278194" y="1186618"/>
            <a:ext cx="2485137" cy="4640495"/>
            <a:chOff x="653175" y="1293580"/>
            <a:chExt cx="2485137" cy="4640495"/>
          </a:xfrm>
        </p:grpSpPr>
        <p:sp>
          <p:nvSpPr>
            <p:cNvPr id="53" name="Google Shape;53;p26"/>
            <p:cNvSpPr/>
            <p:nvPr/>
          </p:nvSpPr>
          <p:spPr>
            <a:xfrm>
              <a:off x="755650" y="1352601"/>
              <a:ext cx="2382662" cy="4581474"/>
            </a:xfrm>
            <a:prstGeom prst="rect">
              <a:avLst/>
            </a:prstGeom>
            <a:noFill/>
            <a:ln cap="flat" cmpd="sng" w="12700">
              <a:solidFill>
                <a:srgbClr val="18A0DB"/>
              </a:solidFill>
              <a:prstDash val="solid"/>
              <a:miter lim="800000"/>
              <a:headEnd len="sm" w="sm" type="none"/>
              <a:tailEnd len="sm" w="sm" type="none"/>
            </a:ln>
          </p:spPr>
          <p:txBody>
            <a:bodyPr anchorCtr="0" anchor="t" bIns="180000" lIns="216000" spcFirstLastPara="1" rIns="216000" wrap="square" tIns="180000">
              <a:noAutofit/>
            </a:bodyPr>
            <a:lstStyle/>
            <a:p>
              <a:pPr indent="0" lvl="0" marL="0" marR="0" rtl="0" algn="l">
                <a:spcBef>
                  <a:spcPts val="0"/>
                </a:spcBef>
                <a:spcAft>
                  <a:spcPts val="0"/>
                </a:spcAft>
                <a:buNone/>
              </a:pPr>
              <a:r>
                <a:rPr lang="en-GB" sz="1400">
                  <a:solidFill>
                    <a:schemeClr val="dk1"/>
                  </a:solidFill>
                  <a:latin typeface="Roboto"/>
                  <a:ea typeface="Roboto"/>
                  <a:cs typeface="Roboto"/>
                  <a:sym typeface="Roboto"/>
                </a:rPr>
                <a:t>Paste the copied files into a new folder.</a:t>
              </a:r>
              <a:endParaRPr/>
            </a:p>
          </p:txBody>
        </p:sp>
        <p:sp>
          <p:nvSpPr>
            <p:cNvPr id="54" name="Google Shape;54;p26"/>
            <p:cNvSpPr/>
            <p:nvPr/>
          </p:nvSpPr>
          <p:spPr>
            <a:xfrm>
              <a:off x="653175" y="1293580"/>
              <a:ext cx="301052" cy="301052"/>
            </a:xfrm>
            <a:prstGeom prst="ellipse">
              <a:avLst/>
            </a:prstGeom>
            <a:solidFill>
              <a:srgbClr val="18A0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chemeClr val="lt1"/>
                  </a:solidFill>
                  <a:latin typeface="Roboto"/>
                  <a:ea typeface="Roboto"/>
                  <a:cs typeface="Roboto"/>
                  <a:sym typeface="Roboto"/>
                </a:rPr>
                <a:t>2</a:t>
              </a:r>
              <a:endParaRPr/>
            </a:p>
          </p:txBody>
        </p:sp>
      </p:grpSp>
      <p:grpSp>
        <p:nvGrpSpPr>
          <p:cNvPr id="55" name="Google Shape;55;p26"/>
          <p:cNvGrpSpPr/>
          <p:nvPr/>
        </p:nvGrpSpPr>
        <p:grpSpPr>
          <a:xfrm>
            <a:off x="5903213" y="1186618"/>
            <a:ext cx="2485137" cy="4640495"/>
            <a:chOff x="653175" y="1293580"/>
            <a:chExt cx="2485137" cy="4640495"/>
          </a:xfrm>
        </p:grpSpPr>
        <p:sp>
          <p:nvSpPr>
            <p:cNvPr id="56" name="Google Shape;56;p26"/>
            <p:cNvSpPr/>
            <p:nvPr/>
          </p:nvSpPr>
          <p:spPr>
            <a:xfrm>
              <a:off x="755650" y="1352601"/>
              <a:ext cx="2382662" cy="4581474"/>
            </a:xfrm>
            <a:prstGeom prst="rect">
              <a:avLst/>
            </a:prstGeom>
            <a:noFill/>
            <a:ln cap="flat" cmpd="sng" w="12700">
              <a:solidFill>
                <a:srgbClr val="18A0DB"/>
              </a:solidFill>
              <a:prstDash val="solid"/>
              <a:miter lim="800000"/>
              <a:headEnd len="sm" w="sm" type="none"/>
              <a:tailEnd len="sm" w="sm" type="none"/>
            </a:ln>
          </p:spPr>
          <p:txBody>
            <a:bodyPr anchorCtr="0" anchor="t" bIns="180000" lIns="216000" spcFirstLastPara="1" rIns="216000" wrap="square" tIns="180000">
              <a:noAutofit/>
            </a:bodyPr>
            <a:lstStyle/>
            <a:p>
              <a:pPr indent="0" lvl="0" marL="0" marR="0" rtl="0" algn="l">
                <a:spcBef>
                  <a:spcPts val="0"/>
                </a:spcBef>
                <a:spcAft>
                  <a:spcPts val="0"/>
                </a:spcAft>
                <a:buNone/>
              </a:pPr>
              <a:r>
                <a:rPr lang="en-GB" sz="1400">
                  <a:solidFill>
                    <a:schemeClr val="dk1"/>
                  </a:solidFill>
                  <a:latin typeface="Roboto"/>
                  <a:ea typeface="Roboto"/>
                  <a:cs typeface="Roboto"/>
                  <a:sym typeface="Roboto"/>
                </a:rPr>
                <a:t>To use the PowerPoint, enable editing and put into slide show mode.</a:t>
              </a:r>
              <a:endParaRPr/>
            </a:p>
          </p:txBody>
        </p:sp>
        <p:sp>
          <p:nvSpPr>
            <p:cNvPr id="57" name="Google Shape;57;p26"/>
            <p:cNvSpPr/>
            <p:nvPr/>
          </p:nvSpPr>
          <p:spPr>
            <a:xfrm>
              <a:off x="653175" y="1293580"/>
              <a:ext cx="301052" cy="301052"/>
            </a:xfrm>
            <a:prstGeom prst="ellipse">
              <a:avLst/>
            </a:prstGeom>
            <a:solidFill>
              <a:srgbClr val="18A0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chemeClr val="lt1"/>
                  </a:solidFill>
                  <a:latin typeface="Roboto"/>
                  <a:ea typeface="Roboto"/>
                  <a:cs typeface="Roboto"/>
                  <a:sym typeface="Roboto"/>
                </a:rPr>
                <a:t>3</a:t>
              </a:r>
              <a:endParaRPr/>
            </a:p>
          </p:txBody>
        </p:sp>
      </p:grpSp>
      <p:pic>
        <p:nvPicPr>
          <p:cNvPr id="58" name="Google Shape;58;p26"/>
          <p:cNvPicPr preferRelativeResize="0"/>
          <p:nvPr/>
        </p:nvPicPr>
        <p:blipFill rotWithShape="1">
          <a:blip r:embed="rId4">
            <a:alphaModFix/>
          </a:blip>
          <a:srcRect b="25307" l="14085" r="52493" t="17912"/>
          <a:stretch/>
        </p:blipFill>
        <p:spPr>
          <a:xfrm>
            <a:off x="3720306" y="2435955"/>
            <a:ext cx="1703388" cy="2003425"/>
          </a:xfrm>
          <a:prstGeom prst="rect">
            <a:avLst/>
          </a:prstGeom>
          <a:noFill/>
          <a:ln cap="flat" cmpd="sng" w="12700">
            <a:solidFill>
              <a:srgbClr val="E34192"/>
            </a:solidFill>
            <a:prstDash val="solid"/>
            <a:miter lim="800000"/>
            <a:headEnd len="sm" w="sm" type="none"/>
            <a:tailEnd len="sm" w="sm" type="none"/>
          </a:ln>
        </p:spPr>
      </p:pic>
      <p:pic>
        <p:nvPicPr>
          <p:cNvPr id="59" name="Google Shape;59;p26"/>
          <p:cNvPicPr preferRelativeResize="0"/>
          <p:nvPr/>
        </p:nvPicPr>
        <p:blipFill rotWithShape="1">
          <a:blip r:embed="rId5">
            <a:alphaModFix/>
          </a:blip>
          <a:srcRect b="0" l="0" r="0" t="65628"/>
          <a:stretch/>
        </p:blipFill>
        <p:spPr>
          <a:xfrm>
            <a:off x="6114362" y="3710564"/>
            <a:ext cx="2165314" cy="1601754"/>
          </a:xfrm>
          <a:prstGeom prst="rect">
            <a:avLst/>
          </a:prstGeom>
          <a:noFill/>
          <a:ln cap="flat" cmpd="sng" w="12700">
            <a:solidFill>
              <a:srgbClr val="E34192"/>
            </a:solidFill>
            <a:prstDash val="solid"/>
            <a:miter lim="800000"/>
            <a:headEnd len="sm" w="sm" type="none"/>
            <a:tailEnd len="sm" w="sm" type="none"/>
          </a:ln>
        </p:spPr>
      </p:pic>
      <p:pic>
        <p:nvPicPr>
          <p:cNvPr id="60" name="Google Shape;60;p26"/>
          <p:cNvPicPr preferRelativeResize="0"/>
          <p:nvPr/>
        </p:nvPicPr>
        <p:blipFill rotWithShape="1">
          <a:blip r:embed="rId6">
            <a:alphaModFix/>
          </a:blip>
          <a:srcRect b="0" l="0" r="0" t="0"/>
          <a:stretch/>
        </p:blipFill>
        <p:spPr>
          <a:xfrm>
            <a:off x="6114344" y="2435955"/>
            <a:ext cx="2165350" cy="225425"/>
          </a:xfrm>
          <a:prstGeom prst="rect">
            <a:avLst/>
          </a:prstGeom>
          <a:noFill/>
          <a:ln cap="flat" cmpd="sng" w="12700">
            <a:solidFill>
              <a:srgbClr val="E34192"/>
            </a:solidFill>
            <a:prstDash val="solid"/>
            <a:miter lim="800000"/>
            <a:headEnd len="sm" w="sm" type="none"/>
            <a:tailEnd len="sm" w="sm" type="none"/>
          </a:ln>
        </p:spPr>
      </p:pic>
      <p:grpSp>
        <p:nvGrpSpPr>
          <p:cNvPr id="61" name="Google Shape;61;p26"/>
          <p:cNvGrpSpPr/>
          <p:nvPr/>
        </p:nvGrpSpPr>
        <p:grpSpPr>
          <a:xfrm>
            <a:off x="6114362" y="2862122"/>
            <a:ext cx="2165350" cy="690207"/>
            <a:chOff x="6137101" y="2837944"/>
            <a:chExt cx="2165350" cy="690207"/>
          </a:xfrm>
        </p:grpSpPr>
        <p:grpSp>
          <p:nvGrpSpPr>
            <p:cNvPr id="62" name="Google Shape;62;p26"/>
            <p:cNvGrpSpPr/>
            <p:nvPr/>
          </p:nvGrpSpPr>
          <p:grpSpPr>
            <a:xfrm>
              <a:off x="6137101" y="2837944"/>
              <a:ext cx="2165350" cy="647700"/>
              <a:chOff x="6164808" y="2589878"/>
              <a:chExt cx="2165459" cy="647296"/>
            </a:xfrm>
          </p:grpSpPr>
          <p:pic>
            <p:nvPicPr>
              <p:cNvPr id="63" name="Google Shape;63;p26"/>
              <p:cNvPicPr preferRelativeResize="0"/>
              <p:nvPr/>
            </p:nvPicPr>
            <p:blipFill rotWithShape="1">
              <a:blip r:embed="rId7">
                <a:alphaModFix/>
              </a:blip>
              <a:srcRect b="0" l="0" r="0" t="60687"/>
              <a:stretch/>
            </p:blipFill>
            <p:spPr>
              <a:xfrm>
                <a:off x="6164808" y="2589878"/>
                <a:ext cx="2165459" cy="647296"/>
              </a:xfrm>
              <a:prstGeom prst="rect">
                <a:avLst/>
              </a:prstGeom>
              <a:noFill/>
              <a:ln cap="flat" cmpd="sng" w="12700">
                <a:solidFill>
                  <a:srgbClr val="E34192"/>
                </a:solidFill>
                <a:prstDash val="solid"/>
                <a:miter lim="800000"/>
                <a:headEnd len="sm" w="sm" type="none"/>
                <a:tailEnd len="sm" w="sm" type="none"/>
              </a:ln>
            </p:spPr>
          </p:pic>
          <p:cxnSp>
            <p:nvCxnSpPr>
              <p:cNvPr id="64" name="Google Shape;64;p26"/>
              <p:cNvCxnSpPr/>
              <p:nvPr/>
            </p:nvCxnSpPr>
            <p:spPr>
              <a:xfrm flipH="1">
                <a:off x="7949742" y="2768837"/>
                <a:ext cx="79379" cy="287158"/>
              </a:xfrm>
              <a:prstGeom prst="straightConnector1">
                <a:avLst/>
              </a:prstGeom>
              <a:noFill/>
              <a:ln cap="flat" cmpd="sng" w="19050">
                <a:solidFill>
                  <a:srgbClr val="18A0DB"/>
                </a:solidFill>
                <a:prstDash val="solid"/>
                <a:miter lim="800000"/>
                <a:headEnd len="sm" w="sm" type="none"/>
                <a:tailEnd len="med" w="med" type="triangle"/>
              </a:ln>
            </p:spPr>
          </p:cxnSp>
        </p:grpSp>
        <p:sp>
          <p:nvSpPr>
            <p:cNvPr id="65" name="Google Shape;65;p26"/>
            <p:cNvSpPr/>
            <p:nvPr/>
          </p:nvSpPr>
          <p:spPr>
            <a:xfrm>
              <a:off x="7790917" y="3317748"/>
              <a:ext cx="210403" cy="210403"/>
            </a:xfrm>
            <a:prstGeom prst="ellipse">
              <a:avLst/>
            </a:prstGeom>
            <a:noFill/>
            <a:ln cap="flat" cmpd="sng" w="19050">
              <a:solidFill>
                <a:srgbClr val="18A0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6" name="Google Shape;66;p26"/>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E34192"/>
                </a:solidFill>
                <a:latin typeface="Roboto"/>
                <a:ea typeface="Roboto"/>
                <a:cs typeface="Roboto"/>
                <a:sym typeface="Roboto"/>
              </a:rPr>
              <a:t>Guidance for Video/Audio in PowerPoints</a:t>
            </a:r>
            <a:endParaRPr b="1" sz="2800">
              <a:solidFill>
                <a:srgbClr val="E3419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dvance Copy">
  <p:cSld name="Advance Copy">
    <p:spTree>
      <p:nvGrpSpPr>
        <p:cNvPr id="67" name="Shape 67"/>
        <p:cNvGrpSpPr/>
        <p:nvPr/>
      </p:nvGrpSpPr>
      <p:grpSpPr>
        <a:xfrm>
          <a:off x="0" y="0"/>
          <a:ext cx="0" cy="0"/>
          <a:chOff x="0" y="0"/>
          <a:chExt cx="0" cy="0"/>
        </a:xfrm>
      </p:grpSpPr>
      <p:sp>
        <p:nvSpPr>
          <p:cNvPr id="68" name="Google Shape;68;p27"/>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69" name="Google Shape;69;p27"/>
          <p:cNvSpPr/>
          <p:nvPr/>
        </p:nvSpPr>
        <p:spPr>
          <a:xfrm>
            <a:off x="457200" y="62836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70" name="Google Shape;70;p27"/>
          <p:cNvSpPr/>
          <p:nvPr/>
        </p:nvSpPr>
        <p:spPr>
          <a:xfrm>
            <a:off x="755649" y="1716190"/>
            <a:ext cx="7632700" cy="1236438"/>
          </a:xfrm>
          <a:prstGeom prst="rect">
            <a:avLst/>
          </a:prstGeom>
          <a:noFill/>
          <a:ln cap="flat" cmpd="sng" w="19050">
            <a:solidFill>
              <a:srgbClr val="18A0DB"/>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This is an </a:t>
            </a:r>
            <a:r>
              <a:rPr b="1" lang="en-GB" sz="1400">
                <a:solidFill>
                  <a:schemeClr val="dk1"/>
                </a:solidFill>
                <a:latin typeface="Roboto"/>
                <a:ea typeface="Roboto"/>
                <a:cs typeface="Roboto"/>
                <a:sym typeface="Roboto"/>
              </a:rPr>
              <a:t>exclusive, advance copy!</a:t>
            </a:r>
            <a:endParaRPr/>
          </a:p>
          <a:p>
            <a:pPr indent="0" lvl="0" marL="0" marR="0" rtl="0" algn="ctr">
              <a:spcBef>
                <a:spcPts val="600"/>
              </a:spcBef>
              <a:spcAft>
                <a:spcPts val="0"/>
              </a:spcAft>
              <a:buNone/>
            </a:pPr>
            <a:r>
              <a:rPr lang="en-GB" sz="1400">
                <a:solidFill>
                  <a:schemeClr val="dk1"/>
                </a:solidFill>
                <a:latin typeface="Roboto"/>
                <a:ea typeface="Roboto"/>
                <a:cs typeface="Roboto"/>
                <a:sym typeface="Roboto"/>
              </a:rPr>
              <a:t>Let us know what you think by emailing </a:t>
            </a:r>
            <a:r>
              <a:rPr b="1" lang="en-GB" sz="1400" u="sng">
                <a:solidFill>
                  <a:schemeClr val="dk1"/>
                </a:solidFill>
                <a:latin typeface="Roboto"/>
                <a:ea typeface="Roboto"/>
                <a:cs typeface="Roboto"/>
                <a:sym typeface="Roboto"/>
                <a:hlinkClick r:id="rId2">
                  <a:extLst>
                    <a:ext uri="{A12FA001-AC4F-418D-AE19-62706E023703}">
                      <ahyp:hlinkClr val="tx"/>
                    </a:ext>
                  </a:extLst>
                </a:hlinkClick>
              </a:rPr>
              <a:t>twinklcares@twinkl.co.uk</a:t>
            </a:r>
            <a:endParaRPr b="1" sz="1400" u="sng">
              <a:solidFill>
                <a:schemeClr val="dk1"/>
              </a:solidFill>
              <a:latin typeface="Roboto"/>
              <a:ea typeface="Roboto"/>
              <a:cs typeface="Roboto"/>
              <a:sym typeface="Roboto"/>
            </a:endParaRPr>
          </a:p>
          <a:p>
            <a:pPr indent="0" lvl="0" marL="0" marR="0" rtl="0" algn="ctr">
              <a:spcBef>
                <a:spcPts val="600"/>
              </a:spcBef>
              <a:spcAft>
                <a:spcPts val="0"/>
              </a:spcAft>
              <a:buNone/>
            </a:pPr>
            <a:r>
              <a:rPr lang="en-GB" sz="1400">
                <a:solidFill>
                  <a:schemeClr val="dk1"/>
                </a:solidFill>
                <a:latin typeface="Roboto"/>
                <a:ea typeface="Roboto"/>
                <a:cs typeface="Roboto"/>
                <a:sym typeface="Roboto"/>
              </a:rPr>
              <a:t>with the reference ‘</a:t>
            </a:r>
            <a:r>
              <a:rPr b="1" lang="en-GB" sz="1400">
                <a:solidFill>
                  <a:schemeClr val="dk1"/>
                </a:solidFill>
                <a:latin typeface="Roboto"/>
                <a:ea typeface="Roboto"/>
                <a:cs typeface="Roboto"/>
                <a:sym typeface="Roboto"/>
              </a:rPr>
              <a:t>CODE</a:t>
            </a:r>
            <a:r>
              <a:rPr lang="en-GB" sz="1400">
                <a:solidFill>
                  <a:schemeClr val="dk1"/>
                </a:solidFill>
                <a:latin typeface="Roboto"/>
                <a:ea typeface="Roboto"/>
                <a:cs typeface="Roboto"/>
                <a:sym typeface="Roboto"/>
              </a:rPr>
              <a:t>’.</a:t>
            </a:r>
            <a:endParaRPr/>
          </a:p>
        </p:txBody>
      </p:sp>
      <p:sp>
        <p:nvSpPr>
          <p:cNvPr id="71" name="Google Shape;71;p27"/>
          <p:cNvSpPr/>
          <p:nvPr/>
        </p:nvSpPr>
        <p:spPr>
          <a:xfrm>
            <a:off x="743836" y="1163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sp>
        <p:nvSpPr>
          <p:cNvPr id="72" name="Google Shape;72;p27"/>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E34192"/>
                </a:solidFill>
                <a:latin typeface="Roboto"/>
                <a:ea typeface="Roboto"/>
                <a:cs typeface="Roboto"/>
                <a:sym typeface="Roboto"/>
              </a:rPr>
              <a:t>Advance Copy</a:t>
            </a:r>
            <a:endParaRPr b="1" sz="2800">
              <a:solidFill>
                <a:srgbClr val="E34192"/>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imation Disclaimer">
  <p:cSld name="Animation Disclaimer">
    <p:spTree>
      <p:nvGrpSpPr>
        <p:cNvPr id="73" name="Shape 73"/>
        <p:cNvGrpSpPr/>
        <p:nvPr/>
      </p:nvGrpSpPr>
      <p:grpSpPr>
        <a:xfrm>
          <a:off x="0" y="0"/>
          <a:ext cx="0" cy="0"/>
          <a:chOff x="0" y="0"/>
          <a:chExt cx="0" cy="0"/>
        </a:xfrm>
      </p:grpSpPr>
      <p:sp>
        <p:nvSpPr>
          <p:cNvPr id="74" name="Google Shape;74;p28"/>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75" name="Google Shape;75;p28"/>
          <p:cNvSpPr/>
          <p:nvPr/>
        </p:nvSpPr>
        <p:spPr>
          <a:xfrm>
            <a:off x="457200" y="62836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grpSp>
        <p:nvGrpSpPr>
          <p:cNvPr id="76" name="Google Shape;76;p28"/>
          <p:cNvGrpSpPr/>
          <p:nvPr/>
        </p:nvGrpSpPr>
        <p:grpSpPr>
          <a:xfrm>
            <a:off x="743835" y="1681195"/>
            <a:ext cx="7644513" cy="1787397"/>
            <a:chOff x="743837" y="1344834"/>
            <a:chExt cx="7644513" cy="1787397"/>
          </a:xfrm>
        </p:grpSpPr>
        <p:sp>
          <p:nvSpPr>
            <p:cNvPr id="77" name="Google Shape;77;p28"/>
            <p:cNvSpPr/>
            <p:nvPr/>
          </p:nvSpPr>
          <p:spPr>
            <a:xfrm>
              <a:off x="743837" y="1344834"/>
              <a:ext cx="1266195" cy="273960"/>
            </a:xfrm>
            <a:prstGeom prst="rect">
              <a:avLst/>
            </a:prstGeom>
            <a:solidFill>
              <a:srgbClr val="E34192"/>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chemeClr val="lt1"/>
                  </a:solidFill>
                  <a:latin typeface="Roboto"/>
                  <a:ea typeface="Roboto"/>
                  <a:cs typeface="Roboto"/>
                  <a:sym typeface="Roboto"/>
                </a:rPr>
                <a:t>Animations</a:t>
              </a:r>
              <a:endParaRPr/>
            </a:p>
          </p:txBody>
        </p:sp>
        <p:sp>
          <p:nvSpPr>
            <p:cNvPr id="78" name="Google Shape;78;p28"/>
            <p:cNvSpPr/>
            <p:nvPr/>
          </p:nvSpPr>
          <p:spPr>
            <a:xfrm>
              <a:off x="755650" y="1618794"/>
              <a:ext cx="7632700" cy="1513437"/>
            </a:xfrm>
            <a:prstGeom prst="rect">
              <a:avLst/>
            </a:prstGeom>
            <a:noFill/>
            <a:ln cap="flat" cmpd="sng" w="19050">
              <a:solidFill>
                <a:srgbClr val="18A0DB"/>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b="0" i="0" lang="en-GB" sz="1400">
                  <a:solidFill>
                    <a:srgbClr val="202124"/>
                  </a:solidFill>
                  <a:latin typeface="Roboto"/>
                  <a:ea typeface="Roboto"/>
                  <a:cs typeface="Roboto"/>
                  <a:sym typeface="Roboto"/>
                </a:rPr>
                <a:t>This resource has been designed with animations on each slide to make it as fun and engaging as possible. To view the content in the correct formatting, please view the slideshow in ‘</a:t>
              </a:r>
              <a:r>
                <a:rPr b="1" i="0" lang="en-GB" sz="1400">
                  <a:solidFill>
                    <a:srgbClr val="202124"/>
                  </a:solidFill>
                  <a:latin typeface="Roboto"/>
                  <a:ea typeface="Roboto"/>
                  <a:cs typeface="Roboto"/>
                  <a:sym typeface="Roboto"/>
                </a:rPr>
                <a:t>presentation mode</a:t>
              </a:r>
              <a:r>
                <a:rPr b="0" i="0" lang="en-GB" sz="1400">
                  <a:solidFill>
                    <a:srgbClr val="202124"/>
                  </a:solidFill>
                  <a:latin typeface="Roboto"/>
                  <a:ea typeface="Roboto"/>
                  <a:cs typeface="Roboto"/>
                  <a:sym typeface="Roboto"/>
                </a:rPr>
                <a:t>’. If you view the slides without selecting ‘presentation mode’, you may find that some of the text and images overlap each other or are difficult to read.</a:t>
              </a:r>
              <a:endParaRPr sz="1400">
                <a:solidFill>
                  <a:schemeClr val="dk1"/>
                </a:solidFill>
                <a:latin typeface="Roboto"/>
                <a:ea typeface="Roboto"/>
                <a:cs typeface="Roboto"/>
                <a:sym typeface="Roboto"/>
              </a:endParaRPr>
            </a:p>
          </p:txBody>
        </p:sp>
      </p:grpSp>
      <p:sp>
        <p:nvSpPr>
          <p:cNvPr id="79" name="Google Shape;79;p28"/>
          <p:cNvSpPr/>
          <p:nvPr/>
        </p:nvSpPr>
        <p:spPr>
          <a:xfrm>
            <a:off x="743836" y="1163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sp>
        <p:nvSpPr>
          <p:cNvPr id="80" name="Google Shape;80;p28"/>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E34192"/>
                </a:solidFill>
                <a:latin typeface="Roboto"/>
                <a:ea typeface="Roboto"/>
                <a:cs typeface="Roboto"/>
                <a:sym typeface="Roboto"/>
              </a:rPr>
              <a:t>Disclaimer/s</a:t>
            </a:r>
            <a:endParaRPr b="1" sz="2800">
              <a:solidFill>
                <a:srgbClr val="E3419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Resource Disclaimer">
  <p:cSld name="Editable Resource Disclaimer">
    <p:spTree>
      <p:nvGrpSpPr>
        <p:cNvPr id="81" name="Shape 81"/>
        <p:cNvGrpSpPr/>
        <p:nvPr/>
      </p:nvGrpSpPr>
      <p:grpSpPr>
        <a:xfrm>
          <a:off x="0" y="0"/>
          <a:ext cx="0" cy="0"/>
          <a:chOff x="0" y="0"/>
          <a:chExt cx="0" cy="0"/>
        </a:xfrm>
      </p:grpSpPr>
      <p:sp>
        <p:nvSpPr>
          <p:cNvPr id="82" name="Google Shape;82;p29"/>
          <p:cNvSpPr/>
          <p:nvPr/>
        </p:nvSpPr>
        <p:spPr>
          <a:xfrm>
            <a:off x="457198" y="438151"/>
            <a:ext cx="8220075" cy="5957887"/>
          </a:xfrm>
          <a:prstGeom prst="roundRect">
            <a:avLst>
              <a:gd fmla="val 2649" name="adj"/>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83" name="Google Shape;83;p29"/>
          <p:cNvSpPr/>
          <p:nvPr/>
        </p:nvSpPr>
        <p:spPr>
          <a:xfrm>
            <a:off x="457200" y="6283683"/>
            <a:ext cx="8220075" cy="715963"/>
          </a:xfrm>
          <a:prstGeom prst="roundRect">
            <a:avLst>
              <a:gd fmla="val 9639"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grpSp>
        <p:nvGrpSpPr>
          <p:cNvPr id="84" name="Google Shape;84;p29"/>
          <p:cNvGrpSpPr/>
          <p:nvPr/>
        </p:nvGrpSpPr>
        <p:grpSpPr>
          <a:xfrm>
            <a:off x="743835" y="1681195"/>
            <a:ext cx="7644513" cy="1571953"/>
            <a:chOff x="743837" y="1344834"/>
            <a:chExt cx="7644513" cy="1571953"/>
          </a:xfrm>
        </p:grpSpPr>
        <p:sp>
          <p:nvSpPr>
            <p:cNvPr id="85" name="Google Shape;85;p29"/>
            <p:cNvSpPr/>
            <p:nvPr/>
          </p:nvSpPr>
          <p:spPr>
            <a:xfrm>
              <a:off x="743837" y="1344834"/>
              <a:ext cx="1266195" cy="273960"/>
            </a:xfrm>
            <a:prstGeom prst="rect">
              <a:avLst/>
            </a:prstGeom>
            <a:solidFill>
              <a:srgbClr val="E34192"/>
            </a:solid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en-GB" sz="1600">
                  <a:solidFill>
                    <a:schemeClr val="lt1"/>
                  </a:solidFill>
                  <a:latin typeface="Roboto"/>
                  <a:ea typeface="Roboto"/>
                  <a:cs typeface="Roboto"/>
                  <a:sym typeface="Roboto"/>
                </a:rPr>
                <a:t>Editable</a:t>
              </a:r>
              <a:endParaRPr/>
            </a:p>
          </p:txBody>
        </p:sp>
        <p:sp>
          <p:nvSpPr>
            <p:cNvPr id="86" name="Google Shape;86;p29"/>
            <p:cNvSpPr/>
            <p:nvPr/>
          </p:nvSpPr>
          <p:spPr>
            <a:xfrm>
              <a:off x="755650" y="1618794"/>
              <a:ext cx="7632700" cy="1297993"/>
            </a:xfrm>
            <a:prstGeom prst="rect">
              <a:avLst/>
            </a:prstGeom>
            <a:noFill/>
            <a:ln cap="flat" cmpd="sng" w="19050">
              <a:solidFill>
                <a:srgbClr val="18A0DB"/>
              </a:solidFill>
              <a:prstDash val="solid"/>
              <a:round/>
              <a:headEnd len="sm" w="sm" type="none"/>
              <a:tailEnd len="sm" w="sm" type="none"/>
            </a:ln>
          </p:spPr>
          <p:txBody>
            <a:bodyPr anchorCtr="0" anchor="t" bIns="216000" lIns="216000" spcFirstLastPara="1" rIns="216000" wrap="square" tIns="216000">
              <a:spAutoFit/>
            </a:bodyPr>
            <a:lstStyle/>
            <a:p>
              <a:pPr indent="0" lvl="0" marL="0" marR="0" rtl="0" algn="l">
                <a:spcBef>
                  <a:spcPts val="0"/>
                </a:spcBef>
                <a:spcAft>
                  <a:spcPts val="0"/>
                </a:spcAft>
                <a:buNone/>
              </a:pPr>
              <a:r>
                <a:rPr b="0" i="0" lang="en-GB" sz="1400">
                  <a:solidFill>
                    <a:srgbClr val="202124"/>
                  </a:solidFill>
                  <a:latin typeface="Roboto"/>
                  <a:ea typeface="Roboto"/>
                  <a:cs typeface="Roboto"/>
                  <a:sym typeface="Roboto"/>
                </a:rPr>
                <a:t>This resource is editable and can be adapted to meet the needs of different children. Twinkl cannot be held responsible for any changes made once a resource has been downloaded. Please be aware that this content may have been edited and therefore </a:t>
              </a:r>
              <a:br>
                <a:rPr b="0" i="0" lang="en-GB" sz="1400">
                  <a:solidFill>
                    <a:srgbClr val="202124"/>
                  </a:solidFill>
                  <a:latin typeface="Roboto"/>
                  <a:ea typeface="Roboto"/>
                  <a:cs typeface="Roboto"/>
                  <a:sym typeface="Roboto"/>
                </a:rPr>
              </a:br>
              <a:r>
                <a:rPr b="0" i="0" lang="en-GB" sz="1400">
                  <a:solidFill>
                    <a:srgbClr val="202124"/>
                  </a:solidFill>
                  <a:latin typeface="Roboto"/>
                  <a:ea typeface="Roboto"/>
                  <a:cs typeface="Roboto"/>
                  <a:sym typeface="Roboto"/>
                </a:rPr>
                <a:t>may no longer reflect our values.</a:t>
              </a:r>
              <a:endParaRPr sz="1400">
                <a:solidFill>
                  <a:schemeClr val="dk1"/>
                </a:solidFill>
                <a:latin typeface="Roboto"/>
                <a:ea typeface="Roboto"/>
                <a:cs typeface="Roboto"/>
                <a:sym typeface="Roboto"/>
              </a:endParaRPr>
            </a:p>
          </p:txBody>
        </p:sp>
      </p:grpSp>
      <p:sp>
        <p:nvSpPr>
          <p:cNvPr id="87" name="Google Shape;87;p29"/>
          <p:cNvSpPr/>
          <p:nvPr/>
        </p:nvSpPr>
        <p:spPr>
          <a:xfrm>
            <a:off x="743836" y="1163960"/>
            <a:ext cx="764451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sp>
        <p:nvSpPr>
          <p:cNvPr id="88" name="Google Shape;88;p29"/>
          <p:cNvSpPr txBox="1"/>
          <p:nvPr/>
        </p:nvSpPr>
        <p:spPr>
          <a:xfrm>
            <a:off x="755650" y="668014"/>
            <a:ext cx="76327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E34192"/>
                </a:solidFill>
                <a:latin typeface="Roboto"/>
                <a:ea typeface="Roboto"/>
                <a:cs typeface="Roboto"/>
                <a:sym typeface="Roboto"/>
              </a:rPr>
              <a:t>Disclaimer/s</a:t>
            </a:r>
            <a:endParaRPr b="1" sz="2800">
              <a:solidFill>
                <a:srgbClr val="E34192"/>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theme" Target="../theme/theme3.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p:nvPr>
            <p:ph type="title"/>
          </p:nvPr>
        </p:nvSpPr>
        <p:spPr>
          <a:xfrm>
            <a:off x="489745" y="695325"/>
            <a:ext cx="8164510" cy="1150938"/>
          </a:xfrm>
          <a:prstGeom prst="roundRect">
            <a:avLst>
              <a:gd fmla="val 9641" name="adj"/>
            </a:avLst>
          </a:prstGeom>
          <a:noFill/>
          <a:ln>
            <a:noFill/>
          </a:ln>
        </p:spPr>
        <p:txBody>
          <a:bodyPr anchorCtr="1" anchor="ctr" bIns="252000" lIns="252000" spcFirstLastPara="1" rIns="252000" wrap="square" tIns="252000">
            <a:normAutofit/>
          </a:bodyPr>
          <a:lstStyle>
            <a:lvl1pPr lvl="0" marR="0" rtl="0" algn="l">
              <a:lnSpc>
                <a:spcPct val="90000"/>
              </a:lnSpc>
              <a:spcBef>
                <a:spcPts val="0"/>
              </a:spcBef>
              <a:spcAft>
                <a:spcPts val="0"/>
              </a:spcAft>
              <a:buClr>
                <a:srgbClr val="1C1C1C"/>
              </a:buClr>
              <a:buSzPts val="3600"/>
              <a:buFont typeface="Arial"/>
              <a:buNone/>
              <a:defRPr b="1" i="0" sz="3600" u="none" cap="none" strike="noStrik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p:nvPr>
            <p:ph idx="1" type="body"/>
          </p:nvPr>
        </p:nvSpPr>
        <p:spPr>
          <a:xfrm>
            <a:off x="489745" y="1957386"/>
            <a:ext cx="8164510" cy="4387851"/>
          </a:xfrm>
          <a:prstGeom prst="roundRect">
            <a:avLst>
              <a:gd fmla="val 2585" name="adj"/>
            </a:avLst>
          </a:prstGeom>
          <a:noFill/>
          <a:ln>
            <a:noFill/>
          </a:ln>
        </p:spPr>
        <p:txBody>
          <a:bodyPr anchorCtr="0" anchor="t" bIns="252000" lIns="252000" spcFirstLastPara="1" rIns="252000" wrap="square" tIns="252000">
            <a:norm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A6F9"/>
        </a:solidFill>
      </p:bgPr>
    </p:bg>
    <p:spTree>
      <p:nvGrpSpPr>
        <p:cNvPr id="39" name="Shape 3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6" name="Shape 12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p:nvPr/>
        </p:nvSpPr>
        <p:spPr>
          <a:xfrm>
            <a:off x="540484" y="1253850"/>
            <a:ext cx="8061649" cy="748821"/>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0"/>
          <p:cNvSpPr txBox="1"/>
          <p:nvPr/>
        </p:nvSpPr>
        <p:spPr>
          <a:xfrm>
            <a:off x="1" y="226354"/>
            <a:ext cx="7202904"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Occupational Therapy and Autism</a:t>
            </a:r>
            <a:endParaRPr b="1" sz="2800">
              <a:solidFill>
                <a:schemeClr val="dk1"/>
              </a:solidFill>
              <a:latin typeface="Roboto"/>
              <a:ea typeface="Roboto"/>
              <a:cs typeface="Roboto"/>
              <a:sym typeface="Roboto"/>
            </a:endParaRPr>
          </a:p>
        </p:txBody>
      </p:sp>
      <p:sp>
        <p:nvSpPr>
          <p:cNvPr id="187" name="Google Shape;187;p10"/>
          <p:cNvSpPr txBox="1"/>
          <p:nvPr/>
        </p:nvSpPr>
        <p:spPr>
          <a:xfrm>
            <a:off x="540484" y="1253850"/>
            <a:ext cx="8275462"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An occupational therapist will use the learner’s occupations and what’s meaningful to them in order to encourage learners to live life to the full.</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rPr lang="en-GB" sz="1700">
                <a:solidFill>
                  <a:schemeClr val="dk1"/>
                </a:solidFill>
                <a:latin typeface="Roboto"/>
                <a:ea typeface="Roboto"/>
                <a:cs typeface="Roboto"/>
                <a:sym typeface="Roboto"/>
              </a:rPr>
              <a:t>Through the therapeutic use of activity, occupational therapists can support Autistic children in the following areas:</a:t>
            </a:r>
            <a:endParaRPr/>
          </a:p>
          <a:p>
            <a:pPr indent="-285750" lvl="0" marL="285750" marR="0" rtl="0" algn="l">
              <a:lnSpc>
                <a:spcPct val="20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Physical </a:t>
            </a:r>
            <a:endParaRPr/>
          </a:p>
          <a:p>
            <a:pPr indent="-285750" lvl="0" marL="285750" marR="0" rtl="0" algn="l">
              <a:lnSpc>
                <a:spcPct val="20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Organisational </a:t>
            </a:r>
            <a:endParaRPr/>
          </a:p>
          <a:p>
            <a:pPr indent="-285750" lvl="0" marL="285750" marR="0" rtl="0" algn="l">
              <a:lnSpc>
                <a:spcPct val="20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Educational </a:t>
            </a:r>
            <a:endParaRPr/>
          </a:p>
          <a:p>
            <a:pPr indent="-285750" lvl="0" marL="285750" marR="0" rtl="0" algn="l">
              <a:lnSpc>
                <a:spcPct val="20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Social </a:t>
            </a:r>
            <a:endParaRPr/>
          </a:p>
          <a:p>
            <a:pPr indent="-285750" lvl="0" marL="285750" marR="0" rtl="0" algn="l">
              <a:lnSpc>
                <a:spcPct val="20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Emotional</a:t>
            </a:r>
            <a:endParaRPr/>
          </a:p>
          <a:p>
            <a:pPr indent="-285750" lvl="0" marL="285750" marR="0" rtl="0" algn="l">
              <a:lnSpc>
                <a:spcPct val="20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Sensory</a:t>
            </a:r>
            <a:endParaRPr/>
          </a:p>
          <a:p>
            <a:pPr indent="-177800" lvl="0" marL="285750" marR="0" rtl="0" algn="l">
              <a:lnSpc>
                <a:spcPct val="200000"/>
              </a:lnSpc>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Medium"/>
              <a:ea typeface="Roboto Medium"/>
              <a:cs typeface="Roboto Medium"/>
              <a:sym typeface="Robot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p:nvPr/>
        </p:nvSpPr>
        <p:spPr>
          <a:xfrm>
            <a:off x="541867" y="799544"/>
            <a:ext cx="8061649" cy="748821"/>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11"/>
          <p:cNvSpPr txBox="1"/>
          <p:nvPr/>
        </p:nvSpPr>
        <p:spPr>
          <a:xfrm>
            <a:off x="1" y="226354"/>
            <a:ext cx="7202904"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Day-to-Day Activities and Autism</a:t>
            </a:r>
            <a:endParaRPr b="1" sz="2800">
              <a:solidFill>
                <a:schemeClr val="dk1"/>
              </a:solidFill>
              <a:latin typeface="Roboto"/>
              <a:ea typeface="Roboto"/>
              <a:cs typeface="Roboto"/>
              <a:sym typeface="Roboto"/>
            </a:endParaRPr>
          </a:p>
        </p:txBody>
      </p:sp>
      <p:sp>
        <p:nvSpPr>
          <p:cNvPr id="194" name="Google Shape;194;p11"/>
          <p:cNvSpPr txBox="1"/>
          <p:nvPr/>
        </p:nvSpPr>
        <p:spPr>
          <a:xfrm>
            <a:off x="600525" y="879440"/>
            <a:ext cx="8275462" cy="5716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Some day-to-day activities may be more challenging for Autistic children. These could include:</a:t>
            </a:r>
            <a:endParaRPr/>
          </a:p>
          <a:p>
            <a:pPr indent="-285750" lvl="0" marL="285750" marR="0" rtl="0" algn="l">
              <a:lnSpc>
                <a:spcPct val="20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listening to instructions and carrying them out</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organisation</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completing tasks</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social occasions</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shopping and after school activities</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getting to sleep</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change in routine or plan</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going to new places</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eating</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attending health appointments</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making friends and building relationships</a:t>
            </a:r>
            <a:endParaRPr/>
          </a:p>
          <a:p>
            <a:pPr indent="-285750" lvl="0" marL="285750" marR="0" rtl="0" algn="l">
              <a:lnSpc>
                <a:spcPct val="150000"/>
              </a:lnSpc>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managing physical or mental health conditions</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p:nvPr/>
        </p:nvSpPr>
        <p:spPr>
          <a:xfrm>
            <a:off x="3356170" y="540327"/>
            <a:ext cx="5235573" cy="5766955"/>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2"/>
          <p:cNvSpPr txBox="1"/>
          <p:nvPr/>
        </p:nvSpPr>
        <p:spPr>
          <a:xfrm>
            <a:off x="6500991" y="3727384"/>
            <a:ext cx="1983626" cy="369332"/>
          </a:xfrm>
          <a:prstGeom prst="rect">
            <a:avLst/>
          </a:prstGeom>
          <a:solidFill>
            <a:srgbClr val="F9D7E8"/>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Roboto Medium"/>
                <a:ea typeface="Roboto Medium"/>
                <a:cs typeface="Roboto Medium"/>
                <a:sym typeface="Roboto Medium"/>
              </a:rPr>
              <a:t>Environment</a:t>
            </a:r>
            <a:endParaRPr/>
          </a:p>
        </p:txBody>
      </p:sp>
      <p:sp>
        <p:nvSpPr>
          <p:cNvPr id="201" name="Google Shape;201;p12"/>
          <p:cNvSpPr txBox="1"/>
          <p:nvPr/>
        </p:nvSpPr>
        <p:spPr>
          <a:xfrm>
            <a:off x="522801" y="1238240"/>
            <a:ext cx="2820140" cy="56938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700">
                <a:solidFill>
                  <a:schemeClr val="dk1"/>
                </a:solidFill>
                <a:latin typeface="Roboto"/>
                <a:ea typeface="Roboto"/>
                <a:cs typeface="Roboto"/>
                <a:sym typeface="Roboto"/>
              </a:rPr>
              <a:t>This occupational therapy model shows the things that contribute to making us who we are. </a:t>
            </a:r>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rPr lang="en-GB" sz="1200">
                <a:solidFill>
                  <a:schemeClr val="dk1"/>
                </a:solidFill>
                <a:latin typeface="Roboto Light"/>
                <a:ea typeface="Roboto Light"/>
                <a:cs typeface="Roboto Light"/>
                <a:sym typeface="Roboto Light"/>
              </a:rPr>
              <a:t>The model is based on the  Model of Human Occupation (Kielhofner, 2008).</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p:txBody>
      </p:sp>
      <p:sp>
        <p:nvSpPr>
          <p:cNvPr id="202" name="Google Shape;202;p12"/>
          <p:cNvSpPr txBox="1"/>
          <p:nvPr/>
        </p:nvSpPr>
        <p:spPr>
          <a:xfrm>
            <a:off x="0" y="226354"/>
            <a:ext cx="8061649"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The Learner and the Model of Human Occupation</a:t>
            </a:r>
            <a:endParaRPr/>
          </a:p>
        </p:txBody>
      </p:sp>
      <p:sp>
        <p:nvSpPr>
          <p:cNvPr id="203" name="Google Shape;203;p12"/>
          <p:cNvSpPr txBox="1"/>
          <p:nvPr/>
        </p:nvSpPr>
        <p:spPr>
          <a:xfrm>
            <a:off x="6132350" y="5075016"/>
            <a:ext cx="1383600" cy="584775"/>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Social Environment</a:t>
            </a:r>
            <a:endParaRPr sz="1600">
              <a:solidFill>
                <a:schemeClr val="dk1"/>
              </a:solidFill>
              <a:latin typeface="Roboto"/>
              <a:ea typeface="Roboto"/>
              <a:cs typeface="Roboto"/>
              <a:sym typeface="Roboto"/>
            </a:endParaRPr>
          </a:p>
        </p:txBody>
      </p:sp>
      <p:sp>
        <p:nvSpPr>
          <p:cNvPr id="204" name="Google Shape;204;p12"/>
          <p:cNvSpPr txBox="1"/>
          <p:nvPr/>
        </p:nvSpPr>
        <p:spPr>
          <a:xfrm>
            <a:off x="6123342" y="5857992"/>
            <a:ext cx="2331626" cy="338554"/>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Physical environment</a:t>
            </a:r>
            <a:endParaRPr sz="1600">
              <a:solidFill>
                <a:schemeClr val="dk1"/>
              </a:solidFill>
              <a:latin typeface="Roboto"/>
              <a:ea typeface="Roboto"/>
              <a:cs typeface="Roboto"/>
              <a:sym typeface="Roboto"/>
            </a:endParaRPr>
          </a:p>
        </p:txBody>
      </p:sp>
      <p:sp>
        <p:nvSpPr>
          <p:cNvPr id="205" name="Google Shape;205;p12"/>
          <p:cNvSpPr txBox="1"/>
          <p:nvPr/>
        </p:nvSpPr>
        <p:spPr>
          <a:xfrm>
            <a:off x="6990875" y="4402906"/>
            <a:ext cx="1383601" cy="584775"/>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Sensory</a:t>
            </a:r>
            <a:br>
              <a:rPr lang="en-GB" sz="1600">
                <a:solidFill>
                  <a:schemeClr val="dk1"/>
                </a:solidFill>
                <a:latin typeface="Roboto"/>
                <a:ea typeface="Roboto"/>
                <a:cs typeface="Roboto"/>
                <a:sym typeface="Roboto"/>
              </a:rPr>
            </a:br>
            <a:r>
              <a:rPr lang="en-GB" sz="1600">
                <a:solidFill>
                  <a:schemeClr val="dk1"/>
                </a:solidFill>
                <a:latin typeface="Roboto"/>
                <a:ea typeface="Roboto"/>
                <a:cs typeface="Roboto"/>
                <a:sym typeface="Roboto"/>
              </a:rPr>
              <a:t>Environment</a:t>
            </a:r>
            <a:endParaRPr sz="1600">
              <a:solidFill>
                <a:schemeClr val="dk1"/>
              </a:solidFill>
              <a:latin typeface="Roboto"/>
              <a:ea typeface="Roboto"/>
              <a:cs typeface="Roboto"/>
              <a:sym typeface="Roboto"/>
            </a:endParaRPr>
          </a:p>
        </p:txBody>
      </p:sp>
      <p:cxnSp>
        <p:nvCxnSpPr>
          <p:cNvPr id="206" name="Google Shape;206;p12"/>
          <p:cNvCxnSpPr/>
          <p:nvPr/>
        </p:nvCxnSpPr>
        <p:spPr>
          <a:xfrm flipH="1">
            <a:off x="6143170" y="4085173"/>
            <a:ext cx="380785" cy="1000199"/>
          </a:xfrm>
          <a:prstGeom prst="straightConnector1">
            <a:avLst/>
          </a:prstGeom>
          <a:noFill/>
          <a:ln cap="flat" cmpd="sng" w="38100">
            <a:solidFill>
              <a:schemeClr val="lt1"/>
            </a:solidFill>
            <a:prstDash val="solid"/>
            <a:miter lim="800000"/>
            <a:headEnd len="sm" w="sm" type="none"/>
            <a:tailEnd len="med" w="med" type="triangle"/>
          </a:ln>
        </p:spPr>
      </p:cxnSp>
      <p:cxnSp>
        <p:nvCxnSpPr>
          <p:cNvPr id="207" name="Google Shape;207;p12"/>
          <p:cNvCxnSpPr/>
          <p:nvPr/>
        </p:nvCxnSpPr>
        <p:spPr>
          <a:xfrm>
            <a:off x="8438531" y="4078609"/>
            <a:ext cx="16437" cy="1779383"/>
          </a:xfrm>
          <a:prstGeom prst="straightConnector1">
            <a:avLst/>
          </a:prstGeom>
          <a:noFill/>
          <a:ln cap="flat" cmpd="sng" w="38100">
            <a:solidFill>
              <a:schemeClr val="lt1"/>
            </a:solidFill>
            <a:prstDash val="solid"/>
            <a:miter lim="800000"/>
            <a:headEnd len="sm" w="sm" type="none"/>
            <a:tailEnd len="med" w="med" type="triangle"/>
          </a:ln>
        </p:spPr>
      </p:cxnSp>
      <p:cxnSp>
        <p:nvCxnSpPr>
          <p:cNvPr id="208" name="Google Shape;208;p12"/>
          <p:cNvCxnSpPr>
            <a:endCxn id="205" idx="0"/>
          </p:cNvCxnSpPr>
          <p:nvPr/>
        </p:nvCxnSpPr>
        <p:spPr>
          <a:xfrm>
            <a:off x="7682676" y="4096306"/>
            <a:ext cx="0" cy="306600"/>
          </a:xfrm>
          <a:prstGeom prst="straightConnector1">
            <a:avLst/>
          </a:prstGeom>
          <a:noFill/>
          <a:ln cap="flat" cmpd="sng" w="38100">
            <a:solidFill>
              <a:schemeClr val="lt1"/>
            </a:solidFill>
            <a:prstDash val="solid"/>
            <a:miter lim="800000"/>
            <a:headEnd len="sm" w="sm" type="none"/>
            <a:tailEnd len="med" w="med" type="triangle"/>
          </a:ln>
        </p:spPr>
      </p:cxnSp>
      <p:sp>
        <p:nvSpPr>
          <p:cNvPr id="209" name="Google Shape;209;p12"/>
          <p:cNvSpPr txBox="1"/>
          <p:nvPr/>
        </p:nvSpPr>
        <p:spPr>
          <a:xfrm>
            <a:off x="3421180" y="3709277"/>
            <a:ext cx="1855538" cy="369332"/>
          </a:xfrm>
          <a:prstGeom prst="rect">
            <a:avLst/>
          </a:prstGeom>
          <a:solidFill>
            <a:srgbClr val="9D9EFF"/>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Roboto Medium"/>
                <a:ea typeface="Roboto Medium"/>
                <a:cs typeface="Roboto Medium"/>
                <a:sym typeface="Roboto Medium"/>
              </a:rPr>
              <a:t>Skills</a:t>
            </a:r>
            <a:endParaRPr/>
          </a:p>
        </p:txBody>
      </p:sp>
      <p:cxnSp>
        <p:nvCxnSpPr>
          <p:cNvPr id="210" name="Google Shape;210;p12"/>
          <p:cNvCxnSpPr>
            <a:endCxn id="209" idx="0"/>
          </p:cNvCxnSpPr>
          <p:nvPr/>
        </p:nvCxnSpPr>
        <p:spPr>
          <a:xfrm flipH="1">
            <a:off x="4348949" y="3357677"/>
            <a:ext cx="1101300" cy="351600"/>
          </a:xfrm>
          <a:prstGeom prst="straightConnector1">
            <a:avLst/>
          </a:prstGeom>
          <a:noFill/>
          <a:ln cap="flat" cmpd="sng" w="76200">
            <a:solidFill>
              <a:schemeClr val="lt1"/>
            </a:solidFill>
            <a:prstDash val="solid"/>
            <a:miter lim="800000"/>
            <a:headEnd len="sm" w="sm" type="none"/>
            <a:tailEnd len="med" w="med" type="triangle"/>
          </a:ln>
        </p:spPr>
      </p:cxnSp>
      <p:sp>
        <p:nvSpPr>
          <p:cNvPr id="211" name="Google Shape;211;p12"/>
          <p:cNvSpPr txBox="1"/>
          <p:nvPr/>
        </p:nvSpPr>
        <p:spPr>
          <a:xfrm>
            <a:off x="3460088" y="4877889"/>
            <a:ext cx="840307" cy="592044"/>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Motor skills</a:t>
            </a:r>
            <a:endParaRPr sz="1600">
              <a:solidFill>
                <a:schemeClr val="dk1"/>
              </a:solidFill>
              <a:latin typeface="Roboto"/>
              <a:ea typeface="Roboto"/>
              <a:cs typeface="Roboto"/>
              <a:sym typeface="Roboto"/>
            </a:endParaRPr>
          </a:p>
        </p:txBody>
      </p:sp>
      <p:sp>
        <p:nvSpPr>
          <p:cNvPr id="212" name="Google Shape;212;p12"/>
          <p:cNvSpPr txBox="1"/>
          <p:nvPr/>
        </p:nvSpPr>
        <p:spPr>
          <a:xfrm>
            <a:off x="3574736" y="5600104"/>
            <a:ext cx="1983627" cy="584775"/>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Communication skills</a:t>
            </a:r>
            <a:endParaRPr sz="1600">
              <a:solidFill>
                <a:schemeClr val="dk1"/>
              </a:solidFill>
              <a:latin typeface="Roboto"/>
              <a:ea typeface="Roboto"/>
              <a:cs typeface="Roboto"/>
              <a:sym typeface="Roboto"/>
            </a:endParaRPr>
          </a:p>
        </p:txBody>
      </p:sp>
      <p:sp>
        <p:nvSpPr>
          <p:cNvPr id="213" name="Google Shape;213;p12"/>
          <p:cNvSpPr txBox="1"/>
          <p:nvPr/>
        </p:nvSpPr>
        <p:spPr>
          <a:xfrm>
            <a:off x="4670579" y="4764255"/>
            <a:ext cx="1366714" cy="584775"/>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Cognitive skills</a:t>
            </a:r>
            <a:endParaRPr sz="1600">
              <a:solidFill>
                <a:schemeClr val="dk1"/>
              </a:solidFill>
              <a:latin typeface="Roboto"/>
              <a:ea typeface="Roboto"/>
              <a:cs typeface="Roboto"/>
              <a:sym typeface="Roboto"/>
            </a:endParaRPr>
          </a:p>
        </p:txBody>
      </p:sp>
      <p:cxnSp>
        <p:nvCxnSpPr>
          <p:cNvPr id="214" name="Google Shape;214;p12"/>
          <p:cNvCxnSpPr/>
          <p:nvPr/>
        </p:nvCxnSpPr>
        <p:spPr>
          <a:xfrm flipH="1">
            <a:off x="3487140" y="4085173"/>
            <a:ext cx="9523" cy="826598"/>
          </a:xfrm>
          <a:prstGeom prst="straightConnector1">
            <a:avLst/>
          </a:prstGeom>
          <a:noFill/>
          <a:ln cap="flat" cmpd="sng" w="38100">
            <a:solidFill>
              <a:schemeClr val="lt1"/>
            </a:solidFill>
            <a:prstDash val="solid"/>
            <a:miter lim="800000"/>
            <a:headEnd len="sm" w="sm" type="none"/>
            <a:tailEnd len="med" w="med" type="triangle"/>
          </a:ln>
        </p:spPr>
      </p:cxnSp>
      <p:cxnSp>
        <p:nvCxnSpPr>
          <p:cNvPr id="215" name="Google Shape;215;p12"/>
          <p:cNvCxnSpPr/>
          <p:nvPr/>
        </p:nvCxnSpPr>
        <p:spPr>
          <a:xfrm>
            <a:off x="4437838" y="4061707"/>
            <a:ext cx="0" cy="1538397"/>
          </a:xfrm>
          <a:prstGeom prst="straightConnector1">
            <a:avLst/>
          </a:prstGeom>
          <a:noFill/>
          <a:ln cap="flat" cmpd="sng" w="38100">
            <a:solidFill>
              <a:schemeClr val="lt1"/>
            </a:solidFill>
            <a:prstDash val="solid"/>
            <a:miter lim="800000"/>
            <a:headEnd len="sm" w="sm" type="none"/>
            <a:tailEnd len="med" w="med" type="triangle"/>
          </a:ln>
        </p:spPr>
      </p:cxnSp>
      <p:cxnSp>
        <p:nvCxnSpPr>
          <p:cNvPr id="216" name="Google Shape;216;p12"/>
          <p:cNvCxnSpPr/>
          <p:nvPr/>
        </p:nvCxnSpPr>
        <p:spPr>
          <a:xfrm>
            <a:off x="5286710" y="4061707"/>
            <a:ext cx="724376" cy="720178"/>
          </a:xfrm>
          <a:prstGeom prst="straightConnector1">
            <a:avLst/>
          </a:prstGeom>
          <a:noFill/>
          <a:ln cap="flat" cmpd="sng" w="38100">
            <a:solidFill>
              <a:schemeClr val="lt1"/>
            </a:solidFill>
            <a:prstDash val="solid"/>
            <a:miter lim="800000"/>
            <a:headEnd len="sm" w="sm" type="none"/>
            <a:tailEnd len="med" w="med" type="triangle"/>
          </a:ln>
        </p:spPr>
      </p:cxnSp>
      <p:sp>
        <p:nvSpPr>
          <p:cNvPr id="217" name="Google Shape;217;p12"/>
          <p:cNvSpPr txBox="1"/>
          <p:nvPr/>
        </p:nvSpPr>
        <p:spPr>
          <a:xfrm>
            <a:off x="3433272" y="2525436"/>
            <a:ext cx="1855538" cy="369332"/>
          </a:xfrm>
          <a:prstGeom prst="rect">
            <a:avLst/>
          </a:prstGeom>
          <a:solidFill>
            <a:srgbClr val="A6DBFC"/>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Roboto Medium"/>
                <a:ea typeface="Roboto Medium"/>
                <a:cs typeface="Roboto Medium"/>
                <a:sym typeface="Roboto Medium"/>
              </a:rPr>
              <a:t>Volition</a:t>
            </a:r>
            <a:endParaRPr/>
          </a:p>
        </p:txBody>
      </p:sp>
      <p:cxnSp>
        <p:nvCxnSpPr>
          <p:cNvPr id="218" name="Google Shape;218;p12"/>
          <p:cNvCxnSpPr>
            <a:endCxn id="217" idx="2"/>
          </p:cNvCxnSpPr>
          <p:nvPr/>
        </p:nvCxnSpPr>
        <p:spPr>
          <a:xfrm rot="10800000">
            <a:off x="4361041" y="2894768"/>
            <a:ext cx="1357800" cy="299700"/>
          </a:xfrm>
          <a:prstGeom prst="straightConnector1">
            <a:avLst/>
          </a:prstGeom>
          <a:noFill/>
          <a:ln cap="flat" cmpd="sng" w="76200">
            <a:solidFill>
              <a:schemeClr val="lt1"/>
            </a:solidFill>
            <a:prstDash val="solid"/>
            <a:miter lim="800000"/>
            <a:headEnd len="sm" w="sm" type="none"/>
            <a:tailEnd len="med" w="med" type="triangle"/>
          </a:ln>
        </p:spPr>
      </p:cxnSp>
      <p:sp>
        <p:nvSpPr>
          <p:cNvPr id="219" name="Google Shape;219;p12"/>
          <p:cNvSpPr txBox="1"/>
          <p:nvPr/>
        </p:nvSpPr>
        <p:spPr>
          <a:xfrm>
            <a:off x="3438138" y="881514"/>
            <a:ext cx="1411224" cy="338554"/>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Motivation</a:t>
            </a:r>
            <a:endParaRPr sz="1600">
              <a:solidFill>
                <a:schemeClr val="dk1"/>
              </a:solidFill>
              <a:latin typeface="Roboto"/>
              <a:ea typeface="Roboto"/>
              <a:cs typeface="Roboto"/>
              <a:sym typeface="Roboto"/>
            </a:endParaRPr>
          </a:p>
        </p:txBody>
      </p:sp>
      <p:sp>
        <p:nvSpPr>
          <p:cNvPr id="220" name="Google Shape;220;p12"/>
          <p:cNvSpPr txBox="1"/>
          <p:nvPr/>
        </p:nvSpPr>
        <p:spPr>
          <a:xfrm>
            <a:off x="4146821" y="1328414"/>
            <a:ext cx="1538071" cy="584775"/>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Importance and meaning</a:t>
            </a:r>
            <a:endParaRPr sz="1600">
              <a:solidFill>
                <a:schemeClr val="dk1"/>
              </a:solidFill>
              <a:latin typeface="Roboto"/>
              <a:ea typeface="Roboto"/>
              <a:cs typeface="Roboto"/>
              <a:sym typeface="Roboto"/>
            </a:endParaRPr>
          </a:p>
        </p:txBody>
      </p:sp>
      <p:sp>
        <p:nvSpPr>
          <p:cNvPr id="221" name="Google Shape;221;p12"/>
          <p:cNvSpPr txBox="1"/>
          <p:nvPr/>
        </p:nvSpPr>
        <p:spPr>
          <a:xfrm>
            <a:off x="5146343" y="2049092"/>
            <a:ext cx="1000749" cy="338554"/>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interests</a:t>
            </a:r>
            <a:endParaRPr sz="1600">
              <a:solidFill>
                <a:schemeClr val="dk1"/>
              </a:solidFill>
              <a:latin typeface="Roboto"/>
              <a:ea typeface="Roboto"/>
              <a:cs typeface="Roboto"/>
              <a:sym typeface="Roboto"/>
            </a:endParaRPr>
          </a:p>
        </p:txBody>
      </p:sp>
      <p:cxnSp>
        <p:nvCxnSpPr>
          <p:cNvPr id="222" name="Google Shape;222;p12"/>
          <p:cNvCxnSpPr/>
          <p:nvPr/>
        </p:nvCxnSpPr>
        <p:spPr>
          <a:xfrm rot="10800000">
            <a:off x="3460396" y="1222606"/>
            <a:ext cx="0" cy="1276720"/>
          </a:xfrm>
          <a:prstGeom prst="straightConnector1">
            <a:avLst/>
          </a:prstGeom>
          <a:noFill/>
          <a:ln cap="flat" cmpd="sng" w="38100">
            <a:solidFill>
              <a:schemeClr val="lt1"/>
            </a:solidFill>
            <a:prstDash val="solid"/>
            <a:miter lim="800000"/>
            <a:headEnd len="sm" w="sm" type="none"/>
            <a:tailEnd len="med" w="med" type="triangle"/>
          </a:ln>
        </p:spPr>
      </p:cxnSp>
      <p:cxnSp>
        <p:nvCxnSpPr>
          <p:cNvPr id="223" name="Google Shape;223;p12"/>
          <p:cNvCxnSpPr>
            <a:stCxn id="217" idx="0"/>
            <a:endCxn id="220" idx="2"/>
          </p:cNvCxnSpPr>
          <p:nvPr/>
        </p:nvCxnSpPr>
        <p:spPr>
          <a:xfrm flipH="1" rot="10800000">
            <a:off x="4361041" y="1913136"/>
            <a:ext cx="554700" cy="612300"/>
          </a:xfrm>
          <a:prstGeom prst="straightConnector1">
            <a:avLst/>
          </a:prstGeom>
          <a:noFill/>
          <a:ln cap="flat" cmpd="sng" w="38100">
            <a:solidFill>
              <a:schemeClr val="lt1"/>
            </a:solidFill>
            <a:prstDash val="solid"/>
            <a:miter lim="800000"/>
            <a:headEnd len="sm" w="sm" type="none"/>
            <a:tailEnd len="med" w="med" type="triangle"/>
          </a:ln>
        </p:spPr>
      </p:cxnSp>
      <p:cxnSp>
        <p:nvCxnSpPr>
          <p:cNvPr id="224" name="Google Shape;224;p12"/>
          <p:cNvCxnSpPr>
            <a:endCxn id="221" idx="1"/>
          </p:cNvCxnSpPr>
          <p:nvPr/>
        </p:nvCxnSpPr>
        <p:spPr>
          <a:xfrm flipH="1" rot="10800000">
            <a:off x="4840043" y="2218369"/>
            <a:ext cx="306300" cy="303600"/>
          </a:xfrm>
          <a:prstGeom prst="straightConnector1">
            <a:avLst/>
          </a:prstGeom>
          <a:noFill/>
          <a:ln cap="flat" cmpd="sng" w="38100">
            <a:solidFill>
              <a:schemeClr val="lt1"/>
            </a:solidFill>
            <a:prstDash val="solid"/>
            <a:miter lim="800000"/>
            <a:headEnd len="sm" w="sm" type="none"/>
            <a:tailEnd len="med" w="med" type="triangle"/>
          </a:ln>
        </p:spPr>
      </p:cxnSp>
      <p:sp>
        <p:nvSpPr>
          <p:cNvPr id="225" name="Google Shape;225;p12"/>
          <p:cNvSpPr txBox="1"/>
          <p:nvPr/>
        </p:nvSpPr>
        <p:spPr>
          <a:xfrm>
            <a:off x="6542945" y="2538373"/>
            <a:ext cx="1855538" cy="369332"/>
          </a:xfrm>
          <a:prstGeom prst="rect">
            <a:avLst/>
          </a:prstGeom>
          <a:solidFill>
            <a:srgbClr val="E0CAED"/>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Roboto Medium"/>
                <a:ea typeface="Roboto Medium"/>
                <a:cs typeface="Roboto Medium"/>
                <a:sym typeface="Roboto Medium"/>
              </a:rPr>
              <a:t>Habituation</a:t>
            </a:r>
            <a:endParaRPr sz="1800">
              <a:solidFill>
                <a:schemeClr val="dk1"/>
              </a:solidFill>
              <a:latin typeface="Roboto Medium"/>
              <a:ea typeface="Roboto Medium"/>
              <a:cs typeface="Roboto Medium"/>
              <a:sym typeface="Roboto Medium"/>
            </a:endParaRPr>
          </a:p>
        </p:txBody>
      </p:sp>
      <p:sp>
        <p:nvSpPr>
          <p:cNvPr id="226" name="Google Shape;226;p12"/>
          <p:cNvSpPr txBox="1"/>
          <p:nvPr/>
        </p:nvSpPr>
        <p:spPr>
          <a:xfrm>
            <a:off x="6147092" y="1463149"/>
            <a:ext cx="1066566" cy="338554"/>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Habits</a:t>
            </a:r>
            <a:endParaRPr sz="1600">
              <a:solidFill>
                <a:schemeClr val="dk1"/>
              </a:solidFill>
              <a:latin typeface="Roboto"/>
              <a:ea typeface="Roboto"/>
              <a:cs typeface="Roboto"/>
              <a:sym typeface="Roboto"/>
            </a:endParaRPr>
          </a:p>
        </p:txBody>
      </p:sp>
      <p:sp>
        <p:nvSpPr>
          <p:cNvPr id="227" name="Google Shape;227;p12"/>
          <p:cNvSpPr txBox="1"/>
          <p:nvPr/>
        </p:nvSpPr>
        <p:spPr>
          <a:xfrm>
            <a:off x="6788804" y="943452"/>
            <a:ext cx="1066566" cy="338554"/>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Roles</a:t>
            </a:r>
            <a:endParaRPr sz="1600">
              <a:solidFill>
                <a:schemeClr val="dk1"/>
              </a:solidFill>
              <a:latin typeface="Roboto"/>
              <a:ea typeface="Roboto"/>
              <a:cs typeface="Roboto"/>
              <a:sym typeface="Roboto"/>
            </a:endParaRPr>
          </a:p>
        </p:txBody>
      </p:sp>
      <p:sp>
        <p:nvSpPr>
          <p:cNvPr id="228" name="Google Shape;228;p12"/>
          <p:cNvSpPr txBox="1"/>
          <p:nvPr/>
        </p:nvSpPr>
        <p:spPr>
          <a:xfrm>
            <a:off x="7541560" y="1590391"/>
            <a:ext cx="985172" cy="338554"/>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Routines</a:t>
            </a:r>
            <a:endParaRPr sz="1600">
              <a:solidFill>
                <a:schemeClr val="dk1"/>
              </a:solidFill>
              <a:latin typeface="Roboto"/>
              <a:ea typeface="Roboto"/>
              <a:cs typeface="Roboto"/>
              <a:sym typeface="Roboto"/>
            </a:endParaRPr>
          </a:p>
        </p:txBody>
      </p:sp>
      <p:cxnSp>
        <p:nvCxnSpPr>
          <p:cNvPr id="229" name="Google Shape;229;p12"/>
          <p:cNvCxnSpPr/>
          <p:nvPr/>
        </p:nvCxnSpPr>
        <p:spPr>
          <a:xfrm rot="10800000">
            <a:off x="6166920" y="1781387"/>
            <a:ext cx="418802" cy="776973"/>
          </a:xfrm>
          <a:prstGeom prst="straightConnector1">
            <a:avLst/>
          </a:prstGeom>
          <a:noFill/>
          <a:ln cap="flat" cmpd="sng" w="38100">
            <a:solidFill>
              <a:schemeClr val="lt1"/>
            </a:solidFill>
            <a:prstDash val="solid"/>
            <a:miter lim="800000"/>
            <a:headEnd len="sm" w="sm" type="none"/>
            <a:tailEnd len="med" w="med" type="triangle"/>
          </a:ln>
        </p:spPr>
      </p:cxnSp>
      <p:cxnSp>
        <p:nvCxnSpPr>
          <p:cNvPr id="230" name="Google Shape;230;p12"/>
          <p:cNvCxnSpPr/>
          <p:nvPr/>
        </p:nvCxnSpPr>
        <p:spPr>
          <a:xfrm rot="10800000">
            <a:off x="7393712" y="1285005"/>
            <a:ext cx="0" cy="1256367"/>
          </a:xfrm>
          <a:prstGeom prst="straightConnector1">
            <a:avLst/>
          </a:prstGeom>
          <a:noFill/>
          <a:ln cap="flat" cmpd="sng" w="38100">
            <a:solidFill>
              <a:schemeClr val="lt1"/>
            </a:solidFill>
            <a:prstDash val="solid"/>
            <a:miter lim="800000"/>
            <a:headEnd len="sm" w="sm" type="none"/>
            <a:tailEnd len="med" w="med" type="triangle"/>
          </a:ln>
        </p:spPr>
      </p:cxnSp>
      <p:cxnSp>
        <p:nvCxnSpPr>
          <p:cNvPr id="231" name="Google Shape;231;p12"/>
          <p:cNvCxnSpPr/>
          <p:nvPr/>
        </p:nvCxnSpPr>
        <p:spPr>
          <a:xfrm flipH="1" rot="10800000">
            <a:off x="8387182" y="1901812"/>
            <a:ext cx="113005" cy="636561"/>
          </a:xfrm>
          <a:prstGeom prst="straightConnector1">
            <a:avLst/>
          </a:prstGeom>
          <a:noFill/>
          <a:ln cap="flat" cmpd="sng" w="38100">
            <a:solidFill>
              <a:schemeClr val="lt1"/>
            </a:solidFill>
            <a:prstDash val="solid"/>
            <a:miter lim="800000"/>
            <a:headEnd len="sm" w="sm" type="none"/>
            <a:tailEnd len="med" w="med" type="triangle"/>
          </a:ln>
        </p:spPr>
      </p:cxnSp>
      <p:cxnSp>
        <p:nvCxnSpPr>
          <p:cNvPr id="232" name="Google Shape;232;p12"/>
          <p:cNvCxnSpPr/>
          <p:nvPr/>
        </p:nvCxnSpPr>
        <p:spPr>
          <a:xfrm>
            <a:off x="6358643" y="3372034"/>
            <a:ext cx="1413462" cy="351720"/>
          </a:xfrm>
          <a:prstGeom prst="straightConnector1">
            <a:avLst/>
          </a:prstGeom>
          <a:noFill/>
          <a:ln cap="flat" cmpd="sng" w="76200">
            <a:solidFill>
              <a:schemeClr val="lt1"/>
            </a:solidFill>
            <a:prstDash val="solid"/>
            <a:miter lim="800000"/>
            <a:headEnd len="sm" w="sm" type="none"/>
            <a:tailEnd len="med" w="med" type="triangle"/>
          </a:ln>
        </p:spPr>
      </p:cxnSp>
      <p:cxnSp>
        <p:nvCxnSpPr>
          <p:cNvPr id="233" name="Google Shape;233;p12"/>
          <p:cNvCxnSpPr/>
          <p:nvPr/>
        </p:nvCxnSpPr>
        <p:spPr>
          <a:xfrm flipH="1" rot="10800000">
            <a:off x="6511192" y="2898202"/>
            <a:ext cx="1171483" cy="310677"/>
          </a:xfrm>
          <a:prstGeom prst="straightConnector1">
            <a:avLst/>
          </a:prstGeom>
          <a:noFill/>
          <a:ln cap="flat" cmpd="sng" w="76200">
            <a:solidFill>
              <a:schemeClr val="lt1"/>
            </a:solidFill>
            <a:prstDash val="solid"/>
            <a:miter lim="800000"/>
            <a:headEnd len="sm" w="sm" type="none"/>
            <a:tailEnd len="med" w="med" type="triangle"/>
          </a:ln>
        </p:spPr>
      </p:cxnSp>
      <p:sp>
        <p:nvSpPr>
          <p:cNvPr id="234" name="Google Shape;234;p12"/>
          <p:cNvSpPr/>
          <p:nvPr/>
        </p:nvSpPr>
        <p:spPr>
          <a:xfrm>
            <a:off x="5236799" y="2698779"/>
            <a:ext cx="1296298" cy="12962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12"/>
          <p:cNvSpPr txBox="1"/>
          <p:nvPr/>
        </p:nvSpPr>
        <p:spPr>
          <a:xfrm>
            <a:off x="5152293" y="2892757"/>
            <a:ext cx="146061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Roboto Medium"/>
                <a:ea typeface="Roboto Medium"/>
                <a:cs typeface="Roboto Medium"/>
                <a:sym typeface="Roboto Medium"/>
              </a:rPr>
              <a:t>The</a:t>
            </a:r>
            <a:endParaRPr/>
          </a:p>
          <a:p>
            <a:pPr indent="0" lvl="0" marL="0" marR="0" rtl="0" algn="ctr">
              <a:spcBef>
                <a:spcPts val="0"/>
              </a:spcBef>
              <a:spcAft>
                <a:spcPts val="0"/>
              </a:spcAft>
              <a:buNone/>
            </a:pPr>
            <a:r>
              <a:rPr lang="en-GB" sz="2400">
                <a:solidFill>
                  <a:schemeClr val="dk1"/>
                </a:solidFill>
                <a:latin typeface="Roboto Medium"/>
                <a:ea typeface="Roboto Medium"/>
                <a:cs typeface="Roboto Medium"/>
                <a:sym typeface="Roboto Medium"/>
              </a:rPr>
              <a:t> Learner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5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5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5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500"/>
                                        <p:tgtEl>
                                          <p:spTgt spid="2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animEffect filter="fade" transition="in">
                                      <p:cBhvr>
                                        <p:cTn dur="500"/>
                                        <p:tgtEl>
                                          <p:spTgt spid="2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animEffect filter="fade" transition="in">
                                      <p:cBhvr>
                                        <p:cTn dur="500"/>
                                        <p:tgtEl>
                                          <p:spTgt spid="2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animEffect filter="fade" transition="in">
                                      <p:cBhvr>
                                        <p:cTn dur="500"/>
                                        <p:tgtEl>
                                          <p:spTgt spid="20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animEffect filter="fade" transition="in">
                                      <p:cBhvr>
                                        <p:cTn dur="500"/>
                                        <p:tgtEl>
                                          <p:spTgt spid="20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8" st="8"/>
                                            </p:txEl>
                                          </p:spTgt>
                                        </p:tgtEl>
                                        <p:attrNameLst>
                                          <p:attrName>style.visibility</p:attrName>
                                        </p:attrNameLst>
                                      </p:cBhvr>
                                      <p:to>
                                        <p:strVal val="visible"/>
                                      </p:to>
                                    </p:set>
                                    <p:animEffect filter="fade" transition="in">
                                      <p:cBhvr>
                                        <p:cTn dur="500"/>
                                        <p:tgtEl>
                                          <p:spTgt spid="20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9" st="9"/>
                                            </p:txEl>
                                          </p:spTgt>
                                        </p:tgtEl>
                                        <p:attrNameLst>
                                          <p:attrName>style.visibility</p:attrName>
                                        </p:attrNameLst>
                                      </p:cBhvr>
                                      <p:to>
                                        <p:strVal val="visible"/>
                                      </p:to>
                                    </p:set>
                                    <p:animEffect filter="fade" transition="in">
                                      <p:cBhvr>
                                        <p:cTn dur="500"/>
                                        <p:tgtEl>
                                          <p:spTgt spid="20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0" st="10"/>
                                            </p:txEl>
                                          </p:spTgt>
                                        </p:tgtEl>
                                        <p:attrNameLst>
                                          <p:attrName>style.visibility</p:attrName>
                                        </p:attrNameLst>
                                      </p:cBhvr>
                                      <p:to>
                                        <p:strVal val="visible"/>
                                      </p:to>
                                    </p:set>
                                    <p:animEffect filter="fade" transition="in">
                                      <p:cBhvr>
                                        <p:cTn dur="500"/>
                                        <p:tgtEl>
                                          <p:spTgt spid="20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1" st="11"/>
                                            </p:txEl>
                                          </p:spTgt>
                                        </p:tgtEl>
                                        <p:attrNameLst>
                                          <p:attrName>style.visibility</p:attrName>
                                        </p:attrNameLst>
                                      </p:cBhvr>
                                      <p:to>
                                        <p:strVal val="visible"/>
                                      </p:to>
                                    </p:set>
                                    <p:animEffect filter="fade" transition="in">
                                      <p:cBhvr>
                                        <p:cTn dur="500"/>
                                        <p:tgtEl>
                                          <p:spTgt spid="20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2" st="12"/>
                                            </p:txEl>
                                          </p:spTgt>
                                        </p:tgtEl>
                                        <p:attrNameLst>
                                          <p:attrName>style.visibility</p:attrName>
                                        </p:attrNameLst>
                                      </p:cBhvr>
                                      <p:to>
                                        <p:strVal val="visible"/>
                                      </p:to>
                                    </p:set>
                                    <p:animEffect filter="fade" transition="in">
                                      <p:cBhvr>
                                        <p:cTn dur="500"/>
                                        <p:tgtEl>
                                          <p:spTgt spid="20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3" st="13"/>
                                            </p:txEl>
                                          </p:spTgt>
                                        </p:tgtEl>
                                        <p:attrNameLst>
                                          <p:attrName>style.visibility</p:attrName>
                                        </p:attrNameLst>
                                      </p:cBhvr>
                                      <p:to>
                                        <p:strVal val="visible"/>
                                      </p:to>
                                    </p:set>
                                    <p:animEffect filter="fade" transition="in">
                                      <p:cBhvr>
                                        <p:cTn dur="500"/>
                                        <p:tgtEl>
                                          <p:spTgt spid="20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4" st="14"/>
                                            </p:txEl>
                                          </p:spTgt>
                                        </p:tgtEl>
                                        <p:attrNameLst>
                                          <p:attrName>style.visibility</p:attrName>
                                        </p:attrNameLst>
                                      </p:cBhvr>
                                      <p:to>
                                        <p:strVal val="visible"/>
                                      </p:to>
                                    </p:set>
                                    <p:animEffect filter="fade" transition="in">
                                      <p:cBhvr>
                                        <p:cTn dur="500"/>
                                        <p:tgtEl>
                                          <p:spTgt spid="20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5" st="15"/>
                                            </p:txEl>
                                          </p:spTgt>
                                        </p:tgtEl>
                                        <p:attrNameLst>
                                          <p:attrName>style.visibility</p:attrName>
                                        </p:attrNameLst>
                                      </p:cBhvr>
                                      <p:to>
                                        <p:strVal val="visible"/>
                                      </p:to>
                                    </p:set>
                                    <p:animEffect filter="fade" transition="in">
                                      <p:cBhvr>
                                        <p:cTn dur="500"/>
                                        <p:tgtEl>
                                          <p:spTgt spid="201">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6" st="16"/>
                                            </p:txEl>
                                          </p:spTgt>
                                        </p:tgtEl>
                                        <p:attrNameLst>
                                          <p:attrName>style.visibility</p:attrName>
                                        </p:attrNameLst>
                                      </p:cBhvr>
                                      <p:to>
                                        <p:strVal val="visible"/>
                                      </p:to>
                                    </p:set>
                                    <p:animEffect filter="fade" transition="in">
                                      <p:cBhvr>
                                        <p:cTn dur="500"/>
                                        <p:tgtEl>
                                          <p:spTgt spid="201">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7" st="17"/>
                                            </p:txEl>
                                          </p:spTgt>
                                        </p:tgtEl>
                                        <p:attrNameLst>
                                          <p:attrName>style.visibility</p:attrName>
                                        </p:attrNameLst>
                                      </p:cBhvr>
                                      <p:to>
                                        <p:strVal val="visible"/>
                                      </p:to>
                                    </p:set>
                                    <p:animEffect filter="fade" transition="in">
                                      <p:cBhvr>
                                        <p:cTn dur="500"/>
                                        <p:tgtEl>
                                          <p:spTgt spid="201">
                                            <p:txEl>
                                              <p:pRg end="17" st="1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3"/>
          <p:cNvSpPr/>
          <p:nvPr/>
        </p:nvSpPr>
        <p:spPr>
          <a:xfrm>
            <a:off x="4561609" y="540327"/>
            <a:ext cx="4030133" cy="5766955"/>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13"/>
          <p:cNvSpPr txBox="1"/>
          <p:nvPr/>
        </p:nvSpPr>
        <p:spPr>
          <a:xfrm>
            <a:off x="5776014" y="2964543"/>
            <a:ext cx="1855538" cy="464457"/>
          </a:xfrm>
          <a:prstGeom prst="rect">
            <a:avLst/>
          </a:prstGeom>
          <a:solidFill>
            <a:srgbClr val="E0CAED"/>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Roboto Medium"/>
                <a:ea typeface="Roboto Medium"/>
                <a:cs typeface="Roboto Medium"/>
                <a:sym typeface="Roboto Medium"/>
              </a:rPr>
              <a:t>Habituation</a:t>
            </a:r>
            <a:endParaRPr sz="2400">
              <a:solidFill>
                <a:schemeClr val="dk1"/>
              </a:solidFill>
              <a:latin typeface="Roboto Medium"/>
              <a:ea typeface="Roboto Medium"/>
              <a:cs typeface="Roboto Medium"/>
              <a:sym typeface="Roboto Medium"/>
            </a:endParaRPr>
          </a:p>
        </p:txBody>
      </p:sp>
      <p:sp>
        <p:nvSpPr>
          <p:cNvPr id="242" name="Google Shape;242;p13"/>
          <p:cNvSpPr txBox="1"/>
          <p:nvPr/>
        </p:nvSpPr>
        <p:spPr>
          <a:xfrm>
            <a:off x="536029" y="1287244"/>
            <a:ext cx="4030133"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Medium"/>
              <a:buNone/>
            </a:pPr>
            <a:r>
              <a:rPr lang="en-GB" sz="1700">
                <a:solidFill>
                  <a:schemeClr val="dk1"/>
                </a:solidFill>
                <a:latin typeface="Roboto Medium"/>
                <a:ea typeface="Roboto Medium"/>
                <a:cs typeface="Roboto Medium"/>
                <a:sym typeface="Roboto Medium"/>
              </a:rPr>
              <a:t>Some Autistic children may find it more challenging to plan tasks with multiple steps like tying shoelaces or getting ready for school. Some Autistic learners may benefit from support to form habits, roles and routines.</a:t>
            </a:r>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For example, additional support could help with:</a:t>
            </a:r>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Habit: washing and getting dressed.</a:t>
            </a:r>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Role: playground or lunch monitor at school.</a:t>
            </a:r>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Routine: school morning routine - wash, dress, eat, pack bag, leave the house.</a:t>
            </a:r>
            <a:endParaRPr/>
          </a:p>
          <a:p>
            <a:pPr indent="0" lvl="0" marL="0" marR="0" rtl="0" algn="l">
              <a:spcBef>
                <a:spcPts val="1200"/>
              </a:spcBef>
              <a:spcAft>
                <a:spcPts val="0"/>
              </a:spcAft>
              <a:buNone/>
            </a:pPr>
            <a:r>
              <a:t/>
            </a:r>
            <a:endParaRPr sz="1700">
              <a:solidFill>
                <a:schemeClr val="dk1"/>
              </a:solidFill>
              <a:latin typeface="Roboto"/>
              <a:ea typeface="Roboto"/>
              <a:cs typeface="Roboto"/>
              <a:sym typeface="Roboto"/>
            </a:endParaRPr>
          </a:p>
        </p:txBody>
      </p:sp>
      <p:cxnSp>
        <p:nvCxnSpPr>
          <p:cNvPr id="243" name="Google Shape;243;p13"/>
          <p:cNvCxnSpPr/>
          <p:nvPr/>
        </p:nvCxnSpPr>
        <p:spPr>
          <a:xfrm flipH="1" rot="10800000">
            <a:off x="4811486" y="3429000"/>
            <a:ext cx="964528" cy="2634343"/>
          </a:xfrm>
          <a:prstGeom prst="straightConnector1">
            <a:avLst/>
          </a:prstGeom>
          <a:noFill/>
          <a:ln cap="flat" cmpd="sng" w="76200">
            <a:solidFill>
              <a:schemeClr val="lt1"/>
            </a:solidFill>
            <a:prstDash val="solid"/>
            <a:miter lim="800000"/>
            <a:headEnd len="sm" w="sm" type="none"/>
            <a:tailEnd len="med" w="med" type="triangle"/>
          </a:ln>
        </p:spPr>
      </p:cxnSp>
      <p:sp>
        <p:nvSpPr>
          <p:cNvPr id="244" name="Google Shape;244;p13"/>
          <p:cNvSpPr txBox="1"/>
          <p:nvPr/>
        </p:nvSpPr>
        <p:spPr>
          <a:xfrm>
            <a:off x="430168" y="692727"/>
            <a:ext cx="2490951" cy="523220"/>
          </a:xfrm>
          <a:prstGeom prst="rect">
            <a:avLst/>
          </a:prstGeom>
          <a:solidFill>
            <a:srgbClr val="BF95D9">
              <a:alpha val="49803"/>
            </a:srgbClr>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Habituation</a:t>
            </a:r>
            <a:endParaRPr b="1" sz="2800">
              <a:solidFill>
                <a:schemeClr val="dk1"/>
              </a:solidFill>
              <a:latin typeface="Roboto"/>
              <a:ea typeface="Roboto"/>
              <a:cs typeface="Roboto"/>
              <a:sym typeface="Roboto"/>
            </a:endParaRPr>
          </a:p>
        </p:txBody>
      </p:sp>
      <p:sp>
        <p:nvSpPr>
          <p:cNvPr id="245" name="Google Shape;245;p13"/>
          <p:cNvSpPr txBox="1"/>
          <p:nvPr/>
        </p:nvSpPr>
        <p:spPr>
          <a:xfrm>
            <a:off x="4727819" y="929004"/>
            <a:ext cx="1184035" cy="400110"/>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Habits</a:t>
            </a:r>
            <a:endParaRPr sz="2000">
              <a:solidFill>
                <a:schemeClr val="dk1"/>
              </a:solidFill>
              <a:latin typeface="Roboto"/>
              <a:ea typeface="Roboto"/>
              <a:cs typeface="Roboto"/>
              <a:sym typeface="Roboto"/>
            </a:endParaRPr>
          </a:p>
        </p:txBody>
      </p:sp>
      <p:sp>
        <p:nvSpPr>
          <p:cNvPr id="246" name="Google Shape;246;p13"/>
          <p:cNvSpPr txBox="1"/>
          <p:nvPr/>
        </p:nvSpPr>
        <p:spPr>
          <a:xfrm>
            <a:off x="6128586" y="1552380"/>
            <a:ext cx="1184035" cy="400110"/>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Roles</a:t>
            </a:r>
            <a:endParaRPr sz="2000">
              <a:solidFill>
                <a:schemeClr val="dk1"/>
              </a:solidFill>
              <a:latin typeface="Roboto"/>
              <a:ea typeface="Roboto"/>
              <a:cs typeface="Roboto"/>
              <a:sym typeface="Roboto"/>
            </a:endParaRPr>
          </a:p>
        </p:txBody>
      </p:sp>
      <p:sp>
        <p:nvSpPr>
          <p:cNvPr id="247" name="Google Shape;247;p13"/>
          <p:cNvSpPr txBox="1"/>
          <p:nvPr/>
        </p:nvSpPr>
        <p:spPr>
          <a:xfrm>
            <a:off x="7155286" y="2144363"/>
            <a:ext cx="1184035" cy="400110"/>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Routines</a:t>
            </a:r>
            <a:endParaRPr sz="2000">
              <a:solidFill>
                <a:schemeClr val="dk1"/>
              </a:solidFill>
              <a:latin typeface="Roboto"/>
              <a:ea typeface="Roboto"/>
              <a:cs typeface="Roboto"/>
              <a:sym typeface="Roboto"/>
            </a:endParaRPr>
          </a:p>
        </p:txBody>
      </p:sp>
      <p:cxnSp>
        <p:nvCxnSpPr>
          <p:cNvPr id="248" name="Google Shape;248;p13"/>
          <p:cNvCxnSpPr>
            <a:endCxn id="245" idx="2"/>
          </p:cNvCxnSpPr>
          <p:nvPr/>
        </p:nvCxnSpPr>
        <p:spPr>
          <a:xfrm rot="10800000">
            <a:off x="5319837" y="1329114"/>
            <a:ext cx="506400" cy="1635300"/>
          </a:xfrm>
          <a:prstGeom prst="straightConnector1">
            <a:avLst/>
          </a:prstGeom>
          <a:noFill/>
          <a:ln cap="flat" cmpd="sng" w="38100">
            <a:solidFill>
              <a:schemeClr val="lt1"/>
            </a:solidFill>
            <a:prstDash val="solid"/>
            <a:miter lim="800000"/>
            <a:headEnd len="sm" w="sm" type="none"/>
            <a:tailEnd len="med" w="med" type="triangle"/>
          </a:ln>
        </p:spPr>
      </p:cxnSp>
      <p:cxnSp>
        <p:nvCxnSpPr>
          <p:cNvPr id="249" name="Google Shape;249;p13"/>
          <p:cNvCxnSpPr>
            <a:stCxn id="241" idx="0"/>
          </p:cNvCxnSpPr>
          <p:nvPr/>
        </p:nvCxnSpPr>
        <p:spPr>
          <a:xfrm flipH="1" rot="10800000">
            <a:off x="6703783" y="1970943"/>
            <a:ext cx="16800" cy="993600"/>
          </a:xfrm>
          <a:prstGeom prst="straightConnector1">
            <a:avLst/>
          </a:prstGeom>
          <a:noFill/>
          <a:ln cap="flat" cmpd="sng" w="38100">
            <a:solidFill>
              <a:schemeClr val="lt1"/>
            </a:solidFill>
            <a:prstDash val="solid"/>
            <a:miter lim="800000"/>
            <a:headEnd len="sm" w="sm" type="none"/>
            <a:tailEnd len="med" w="med" type="triangle"/>
          </a:ln>
        </p:spPr>
      </p:cxnSp>
      <p:cxnSp>
        <p:nvCxnSpPr>
          <p:cNvPr id="250" name="Google Shape;250;p13"/>
          <p:cNvCxnSpPr>
            <a:endCxn id="247" idx="2"/>
          </p:cNvCxnSpPr>
          <p:nvPr/>
        </p:nvCxnSpPr>
        <p:spPr>
          <a:xfrm flipH="1" rot="10800000">
            <a:off x="7596404" y="2544473"/>
            <a:ext cx="150900" cy="445800"/>
          </a:xfrm>
          <a:prstGeom prst="straightConnector1">
            <a:avLst/>
          </a:prstGeom>
          <a:noFill/>
          <a:ln cap="flat" cmpd="sng" w="38100">
            <a:solidFill>
              <a:schemeClr val="l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500"/>
                                        <p:tgtEl>
                                          <p:spTgt spid="2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Effect filter="fade" transition="in">
                                      <p:cBhvr>
                                        <p:cTn dur="500"/>
                                        <p:tgtEl>
                                          <p:spTgt spid="2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animEffect filter="fade" transition="in">
                                      <p:cBhvr>
                                        <p:cTn dur="500"/>
                                        <p:tgtEl>
                                          <p:spTgt spid="2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animEffect filter="fade" transition="in">
                                      <p:cBhvr>
                                        <p:cTn dur="500"/>
                                        <p:tgtEl>
                                          <p:spTgt spid="2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animEffect filter="fade" transition="in">
                                      <p:cBhvr>
                                        <p:cTn dur="500"/>
                                        <p:tgtEl>
                                          <p:spTgt spid="2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5" st="5"/>
                                            </p:txEl>
                                          </p:spTgt>
                                        </p:tgtEl>
                                        <p:attrNameLst>
                                          <p:attrName>style.visibility</p:attrName>
                                        </p:attrNameLst>
                                      </p:cBhvr>
                                      <p:to>
                                        <p:strVal val="visible"/>
                                      </p:to>
                                    </p:set>
                                    <p:animEffect filter="fade" transition="in">
                                      <p:cBhvr>
                                        <p:cTn dur="500"/>
                                        <p:tgtEl>
                                          <p:spTgt spid="24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4"/>
          <p:cNvSpPr/>
          <p:nvPr/>
        </p:nvSpPr>
        <p:spPr>
          <a:xfrm>
            <a:off x="4561609" y="540327"/>
            <a:ext cx="4030133" cy="5766955"/>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14"/>
          <p:cNvSpPr txBox="1"/>
          <p:nvPr/>
        </p:nvSpPr>
        <p:spPr>
          <a:xfrm>
            <a:off x="5776014" y="2983105"/>
            <a:ext cx="1855538" cy="461665"/>
          </a:xfrm>
          <a:prstGeom prst="rect">
            <a:avLst/>
          </a:prstGeom>
          <a:solidFill>
            <a:srgbClr val="A6DBFC"/>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Roboto Medium"/>
                <a:ea typeface="Roboto Medium"/>
                <a:cs typeface="Roboto Medium"/>
                <a:sym typeface="Roboto Medium"/>
              </a:rPr>
              <a:t>Volition</a:t>
            </a:r>
            <a:endParaRPr/>
          </a:p>
        </p:txBody>
      </p:sp>
      <p:sp>
        <p:nvSpPr>
          <p:cNvPr id="257" name="Google Shape;257;p14"/>
          <p:cNvSpPr txBox="1"/>
          <p:nvPr/>
        </p:nvSpPr>
        <p:spPr>
          <a:xfrm>
            <a:off x="536029" y="1287244"/>
            <a:ext cx="4030133" cy="5570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Medium"/>
              <a:buNone/>
            </a:pPr>
            <a:r>
              <a:rPr lang="en-GB" sz="1700">
                <a:solidFill>
                  <a:schemeClr val="dk1"/>
                </a:solidFill>
                <a:latin typeface="Roboto Medium"/>
                <a:ea typeface="Roboto Medium"/>
                <a:cs typeface="Roboto Medium"/>
                <a:sym typeface="Roboto Medium"/>
              </a:rPr>
              <a:t>Some Autistic children may find it easy to focus on what interests them or what they enjoy. They may find it challenging to stop when they need to for self-care or other activities. They may find it difficult to find motivation and meaning in other tasks.</a:t>
            </a:r>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For example, additional support could help with:</a:t>
            </a:r>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Motivation: achieving a challenging goal</a:t>
            </a:r>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Importance and meaning: knowing school is important but struggling with some subjects </a:t>
            </a:r>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Interests: focusing and attending to something long enough for it to become interesting</a:t>
            </a:r>
            <a:endParaRPr/>
          </a:p>
          <a:p>
            <a:pPr indent="0" lvl="0" marL="0" marR="0" rtl="0" algn="l">
              <a:spcBef>
                <a:spcPts val="120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p:txBody>
      </p:sp>
      <p:cxnSp>
        <p:nvCxnSpPr>
          <p:cNvPr id="258" name="Google Shape;258;p14"/>
          <p:cNvCxnSpPr/>
          <p:nvPr/>
        </p:nvCxnSpPr>
        <p:spPr>
          <a:xfrm rot="10800000">
            <a:off x="7596446" y="3453356"/>
            <a:ext cx="922107" cy="2744264"/>
          </a:xfrm>
          <a:prstGeom prst="straightConnector1">
            <a:avLst/>
          </a:prstGeom>
          <a:noFill/>
          <a:ln cap="flat" cmpd="sng" w="76200">
            <a:solidFill>
              <a:schemeClr val="lt1"/>
            </a:solidFill>
            <a:prstDash val="solid"/>
            <a:miter lim="800000"/>
            <a:headEnd len="sm" w="sm" type="none"/>
            <a:tailEnd len="med" w="med" type="triangle"/>
          </a:ln>
        </p:spPr>
      </p:cxnSp>
      <p:sp>
        <p:nvSpPr>
          <p:cNvPr id="259" name="Google Shape;259;p14"/>
          <p:cNvSpPr txBox="1"/>
          <p:nvPr/>
        </p:nvSpPr>
        <p:spPr>
          <a:xfrm>
            <a:off x="430168" y="692727"/>
            <a:ext cx="2490951" cy="523220"/>
          </a:xfrm>
          <a:prstGeom prst="rect">
            <a:avLst/>
          </a:prstGeom>
          <a:solidFill>
            <a:srgbClr val="A6DBF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Volition</a:t>
            </a:r>
            <a:endParaRPr b="1" sz="2800">
              <a:solidFill>
                <a:schemeClr val="dk1"/>
              </a:solidFill>
              <a:latin typeface="Roboto"/>
              <a:ea typeface="Roboto"/>
              <a:cs typeface="Roboto"/>
              <a:sym typeface="Roboto"/>
            </a:endParaRPr>
          </a:p>
        </p:txBody>
      </p:sp>
      <p:sp>
        <p:nvSpPr>
          <p:cNvPr id="260" name="Google Shape;260;p14"/>
          <p:cNvSpPr txBox="1"/>
          <p:nvPr/>
        </p:nvSpPr>
        <p:spPr>
          <a:xfrm>
            <a:off x="4669037" y="1036046"/>
            <a:ext cx="1411224" cy="400110"/>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Motivation</a:t>
            </a:r>
            <a:endParaRPr sz="2000">
              <a:solidFill>
                <a:schemeClr val="dk1"/>
              </a:solidFill>
              <a:latin typeface="Roboto"/>
              <a:ea typeface="Roboto"/>
              <a:cs typeface="Roboto"/>
              <a:sym typeface="Roboto"/>
            </a:endParaRPr>
          </a:p>
        </p:txBody>
      </p:sp>
      <p:sp>
        <p:nvSpPr>
          <p:cNvPr id="261" name="Google Shape;261;p14"/>
          <p:cNvSpPr txBox="1"/>
          <p:nvPr/>
        </p:nvSpPr>
        <p:spPr>
          <a:xfrm>
            <a:off x="6231448" y="660380"/>
            <a:ext cx="1538071" cy="1015663"/>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Importance and meaning</a:t>
            </a:r>
            <a:endParaRPr sz="2000">
              <a:solidFill>
                <a:schemeClr val="dk1"/>
              </a:solidFill>
              <a:latin typeface="Roboto"/>
              <a:ea typeface="Roboto"/>
              <a:cs typeface="Roboto"/>
              <a:sym typeface="Roboto"/>
            </a:endParaRPr>
          </a:p>
        </p:txBody>
      </p:sp>
      <p:sp>
        <p:nvSpPr>
          <p:cNvPr id="262" name="Google Shape;262;p14"/>
          <p:cNvSpPr txBox="1"/>
          <p:nvPr/>
        </p:nvSpPr>
        <p:spPr>
          <a:xfrm>
            <a:off x="7334518" y="2023491"/>
            <a:ext cx="1184035" cy="400110"/>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interests</a:t>
            </a:r>
            <a:endParaRPr sz="2000">
              <a:solidFill>
                <a:schemeClr val="dk1"/>
              </a:solidFill>
              <a:latin typeface="Roboto"/>
              <a:ea typeface="Roboto"/>
              <a:cs typeface="Roboto"/>
              <a:sym typeface="Roboto"/>
            </a:endParaRPr>
          </a:p>
        </p:txBody>
      </p:sp>
      <p:cxnSp>
        <p:nvCxnSpPr>
          <p:cNvPr id="263" name="Google Shape;263;p14"/>
          <p:cNvCxnSpPr/>
          <p:nvPr/>
        </p:nvCxnSpPr>
        <p:spPr>
          <a:xfrm rot="10800000">
            <a:off x="5368796" y="1436156"/>
            <a:ext cx="457415" cy="1546949"/>
          </a:xfrm>
          <a:prstGeom prst="straightConnector1">
            <a:avLst/>
          </a:prstGeom>
          <a:noFill/>
          <a:ln cap="flat" cmpd="sng" w="38100">
            <a:solidFill>
              <a:schemeClr val="lt1"/>
            </a:solidFill>
            <a:prstDash val="solid"/>
            <a:miter lim="800000"/>
            <a:headEnd len="sm" w="sm" type="none"/>
            <a:tailEnd len="med" w="med" type="triangle"/>
          </a:ln>
        </p:spPr>
      </p:cxnSp>
      <p:cxnSp>
        <p:nvCxnSpPr>
          <p:cNvPr id="264" name="Google Shape;264;p14"/>
          <p:cNvCxnSpPr>
            <a:endCxn id="261" idx="2"/>
          </p:cNvCxnSpPr>
          <p:nvPr/>
        </p:nvCxnSpPr>
        <p:spPr>
          <a:xfrm flipH="1" rot="10800000">
            <a:off x="6629684" y="1676043"/>
            <a:ext cx="370800" cy="1307100"/>
          </a:xfrm>
          <a:prstGeom prst="straightConnector1">
            <a:avLst/>
          </a:prstGeom>
          <a:noFill/>
          <a:ln cap="flat" cmpd="sng" w="38100">
            <a:solidFill>
              <a:schemeClr val="lt1"/>
            </a:solidFill>
            <a:prstDash val="solid"/>
            <a:miter lim="800000"/>
            <a:headEnd len="sm" w="sm" type="none"/>
            <a:tailEnd len="med" w="med" type="triangle"/>
          </a:ln>
        </p:spPr>
      </p:cxnSp>
      <p:cxnSp>
        <p:nvCxnSpPr>
          <p:cNvPr id="265" name="Google Shape;265;p14"/>
          <p:cNvCxnSpPr>
            <a:endCxn id="262" idx="2"/>
          </p:cNvCxnSpPr>
          <p:nvPr/>
        </p:nvCxnSpPr>
        <p:spPr>
          <a:xfrm flipH="1" rot="10800000">
            <a:off x="7596536" y="2423601"/>
            <a:ext cx="330000" cy="585300"/>
          </a:xfrm>
          <a:prstGeom prst="straightConnector1">
            <a:avLst/>
          </a:prstGeom>
          <a:noFill/>
          <a:ln cap="flat" cmpd="sng" w="38100">
            <a:solidFill>
              <a:schemeClr val="l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5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5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5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500"/>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500"/>
                                        <p:tgtEl>
                                          <p:spTgt spid="2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5" st="5"/>
                                            </p:txEl>
                                          </p:spTgt>
                                        </p:tgtEl>
                                        <p:attrNameLst>
                                          <p:attrName>style.visibility</p:attrName>
                                        </p:attrNameLst>
                                      </p:cBhvr>
                                      <p:to>
                                        <p:strVal val="visible"/>
                                      </p:to>
                                    </p:set>
                                    <p:animEffect filter="fade" transition="in">
                                      <p:cBhvr>
                                        <p:cTn dur="500"/>
                                        <p:tgtEl>
                                          <p:spTgt spid="2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6" st="6"/>
                                            </p:txEl>
                                          </p:spTgt>
                                        </p:tgtEl>
                                        <p:attrNameLst>
                                          <p:attrName>style.visibility</p:attrName>
                                        </p:attrNameLst>
                                      </p:cBhvr>
                                      <p:to>
                                        <p:strVal val="visible"/>
                                      </p:to>
                                    </p:set>
                                    <p:animEffect filter="fade" transition="in">
                                      <p:cBhvr>
                                        <p:cTn dur="500"/>
                                        <p:tgtEl>
                                          <p:spTgt spid="25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p:nvPr/>
        </p:nvSpPr>
        <p:spPr>
          <a:xfrm>
            <a:off x="4561609" y="540327"/>
            <a:ext cx="4030133" cy="5766955"/>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 name="Google Shape;271;p15"/>
          <p:cNvSpPr txBox="1"/>
          <p:nvPr/>
        </p:nvSpPr>
        <p:spPr>
          <a:xfrm>
            <a:off x="5788856" y="2936956"/>
            <a:ext cx="1855538" cy="461665"/>
          </a:xfrm>
          <a:prstGeom prst="rect">
            <a:avLst/>
          </a:prstGeom>
          <a:solidFill>
            <a:srgbClr val="9D9EFF"/>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Roboto Medium"/>
                <a:ea typeface="Roboto Medium"/>
                <a:cs typeface="Roboto Medium"/>
                <a:sym typeface="Roboto Medium"/>
              </a:rPr>
              <a:t>Skills</a:t>
            </a:r>
            <a:endParaRPr/>
          </a:p>
        </p:txBody>
      </p:sp>
      <p:sp>
        <p:nvSpPr>
          <p:cNvPr id="272" name="Google Shape;272;p15"/>
          <p:cNvSpPr txBox="1"/>
          <p:nvPr/>
        </p:nvSpPr>
        <p:spPr>
          <a:xfrm>
            <a:off x="536029" y="1287244"/>
            <a:ext cx="4030133" cy="45397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700">
                <a:solidFill>
                  <a:schemeClr val="dk1"/>
                </a:solidFill>
                <a:latin typeface="Roboto Medium"/>
                <a:ea typeface="Roboto Medium"/>
                <a:cs typeface="Roboto Medium"/>
                <a:sym typeface="Roboto Medium"/>
              </a:rPr>
              <a:t>Some Autistic learners may struggle to pay attention and process instructions. This can make developing new skills challenging.</a:t>
            </a:r>
            <a:endParaRPr/>
          </a:p>
          <a:p>
            <a:pPr indent="0" lvl="0" marL="0" marR="0" rtl="0" algn="l">
              <a:spcBef>
                <a:spcPts val="0"/>
              </a:spcBef>
              <a:spcAft>
                <a:spcPts val="0"/>
              </a:spcAft>
              <a:buNone/>
            </a:pPr>
            <a:r>
              <a:t/>
            </a:r>
            <a:endParaRPr sz="1700">
              <a:solidFill>
                <a:schemeClr val="dk1"/>
              </a:solidFill>
              <a:latin typeface="Roboto Medium"/>
              <a:ea typeface="Roboto Medium"/>
              <a:cs typeface="Roboto Medium"/>
              <a:sym typeface="Roboto Medium"/>
            </a:endParaRPr>
          </a:p>
          <a:p>
            <a:pPr indent="0" lvl="0" marL="0" marR="0" rtl="0" algn="l">
              <a:spcBef>
                <a:spcPts val="0"/>
              </a:spcBef>
              <a:spcAft>
                <a:spcPts val="0"/>
              </a:spcAft>
              <a:buNone/>
            </a:pPr>
            <a:r>
              <a:rPr lang="en-GB" sz="1700">
                <a:solidFill>
                  <a:schemeClr val="dk1"/>
                </a:solidFill>
                <a:latin typeface="Roboto"/>
                <a:ea typeface="Roboto"/>
                <a:cs typeface="Roboto"/>
                <a:sym typeface="Roboto"/>
              </a:rPr>
              <a:t>For example, additional support could help with:</a:t>
            </a:r>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rPr lang="en-GB" sz="1700">
                <a:solidFill>
                  <a:schemeClr val="dk1"/>
                </a:solidFill>
                <a:latin typeface="Roboto"/>
                <a:ea typeface="Roboto"/>
                <a:cs typeface="Roboto"/>
                <a:sym typeface="Roboto"/>
              </a:rPr>
              <a:t>Motor skills: taking part in sports, puzzles, and crafts</a:t>
            </a:r>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rPr lang="en-GB" sz="1700">
                <a:solidFill>
                  <a:schemeClr val="dk1"/>
                </a:solidFill>
                <a:latin typeface="Roboto"/>
                <a:ea typeface="Roboto"/>
                <a:cs typeface="Roboto"/>
                <a:sym typeface="Roboto"/>
              </a:rPr>
              <a:t>Cognitive skills: maths lessons and homework at the right level of challenge</a:t>
            </a:r>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rPr lang="en-GB" sz="1700">
                <a:solidFill>
                  <a:schemeClr val="dk1"/>
                </a:solidFill>
                <a:latin typeface="Roboto"/>
                <a:ea typeface="Roboto"/>
                <a:cs typeface="Roboto"/>
                <a:sym typeface="Roboto"/>
              </a:rPr>
              <a:t>Communication skills: making friends and socialising</a:t>
            </a:r>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p:txBody>
      </p:sp>
      <p:cxnSp>
        <p:nvCxnSpPr>
          <p:cNvPr id="273" name="Google Shape;273;p15"/>
          <p:cNvCxnSpPr/>
          <p:nvPr/>
        </p:nvCxnSpPr>
        <p:spPr>
          <a:xfrm flipH="1">
            <a:off x="7644394" y="692727"/>
            <a:ext cx="835520" cy="2244229"/>
          </a:xfrm>
          <a:prstGeom prst="straightConnector1">
            <a:avLst/>
          </a:prstGeom>
          <a:noFill/>
          <a:ln cap="flat" cmpd="sng" w="76200">
            <a:solidFill>
              <a:schemeClr val="lt1"/>
            </a:solidFill>
            <a:prstDash val="solid"/>
            <a:miter lim="800000"/>
            <a:headEnd len="sm" w="sm" type="none"/>
            <a:tailEnd len="med" w="med" type="triangle"/>
          </a:ln>
        </p:spPr>
      </p:cxnSp>
      <p:sp>
        <p:nvSpPr>
          <p:cNvPr id="274" name="Google Shape;274;p15"/>
          <p:cNvSpPr txBox="1"/>
          <p:nvPr/>
        </p:nvSpPr>
        <p:spPr>
          <a:xfrm>
            <a:off x="430168" y="692727"/>
            <a:ext cx="2490951" cy="523220"/>
          </a:xfrm>
          <a:prstGeom prst="rect">
            <a:avLst/>
          </a:prstGeom>
          <a:solidFill>
            <a:srgbClr val="9D9EFF"/>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Skills</a:t>
            </a:r>
            <a:endParaRPr b="1" sz="2800">
              <a:solidFill>
                <a:schemeClr val="dk1"/>
              </a:solidFill>
              <a:latin typeface="Roboto"/>
              <a:ea typeface="Roboto"/>
              <a:cs typeface="Roboto"/>
              <a:sym typeface="Roboto"/>
            </a:endParaRPr>
          </a:p>
        </p:txBody>
      </p:sp>
      <p:sp>
        <p:nvSpPr>
          <p:cNvPr id="275" name="Google Shape;275;p15"/>
          <p:cNvSpPr txBox="1"/>
          <p:nvPr/>
        </p:nvSpPr>
        <p:spPr>
          <a:xfrm>
            <a:off x="4677989" y="3985370"/>
            <a:ext cx="1538070" cy="400110"/>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Motor skills</a:t>
            </a:r>
            <a:endParaRPr sz="2000">
              <a:solidFill>
                <a:schemeClr val="dk1"/>
              </a:solidFill>
              <a:latin typeface="Roboto"/>
              <a:ea typeface="Roboto"/>
              <a:cs typeface="Roboto"/>
              <a:sym typeface="Roboto"/>
            </a:endParaRPr>
          </a:p>
        </p:txBody>
      </p:sp>
      <p:sp>
        <p:nvSpPr>
          <p:cNvPr id="276" name="Google Shape;276;p15"/>
          <p:cNvSpPr txBox="1"/>
          <p:nvPr/>
        </p:nvSpPr>
        <p:spPr>
          <a:xfrm>
            <a:off x="5548644" y="5155702"/>
            <a:ext cx="1983627" cy="707886"/>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Communication skills</a:t>
            </a:r>
            <a:endParaRPr sz="2000">
              <a:solidFill>
                <a:schemeClr val="dk1"/>
              </a:solidFill>
              <a:latin typeface="Roboto"/>
              <a:ea typeface="Roboto"/>
              <a:cs typeface="Roboto"/>
              <a:sym typeface="Roboto"/>
            </a:endParaRPr>
          </a:p>
        </p:txBody>
      </p:sp>
      <p:sp>
        <p:nvSpPr>
          <p:cNvPr id="277" name="Google Shape;277;p15"/>
          <p:cNvSpPr txBox="1"/>
          <p:nvPr/>
        </p:nvSpPr>
        <p:spPr>
          <a:xfrm>
            <a:off x="7113200" y="4090609"/>
            <a:ext cx="1366714" cy="707886"/>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Cognitive skills</a:t>
            </a:r>
            <a:endParaRPr sz="2000">
              <a:solidFill>
                <a:schemeClr val="dk1"/>
              </a:solidFill>
              <a:latin typeface="Roboto"/>
              <a:ea typeface="Roboto"/>
              <a:cs typeface="Roboto"/>
              <a:sym typeface="Roboto"/>
            </a:endParaRPr>
          </a:p>
        </p:txBody>
      </p:sp>
      <p:cxnSp>
        <p:nvCxnSpPr>
          <p:cNvPr id="278" name="Google Shape;278;p15"/>
          <p:cNvCxnSpPr>
            <a:endCxn id="275" idx="0"/>
          </p:cNvCxnSpPr>
          <p:nvPr/>
        </p:nvCxnSpPr>
        <p:spPr>
          <a:xfrm flipH="1">
            <a:off x="5447024" y="3398570"/>
            <a:ext cx="341700" cy="586800"/>
          </a:xfrm>
          <a:prstGeom prst="straightConnector1">
            <a:avLst/>
          </a:prstGeom>
          <a:noFill/>
          <a:ln cap="flat" cmpd="sng" w="38100">
            <a:solidFill>
              <a:schemeClr val="lt1"/>
            </a:solidFill>
            <a:prstDash val="solid"/>
            <a:miter lim="800000"/>
            <a:headEnd len="sm" w="sm" type="none"/>
            <a:tailEnd len="med" w="med" type="triangle"/>
          </a:ln>
        </p:spPr>
      </p:cxnSp>
      <p:cxnSp>
        <p:nvCxnSpPr>
          <p:cNvPr id="279" name="Google Shape;279;p15"/>
          <p:cNvCxnSpPr/>
          <p:nvPr/>
        </p:nvCxnSpPr>
        <p:spPr>
          <a:xfrm>
            <a:off x="6635630" y="3395446"/>
            <a:ext cx="0" cy="1760256"/>
          </a:xfrm>
          <a:prstGeom prst="straightConnector1">
            <a:avLst/>
          </a:prstGeom>
          <a:noFill/>
          <a:ln cap="flat" cmpd="sng" w="38100">
            <a:solidFill>
              <a:schemeClr val="lt1"/>
            </a:solidFill>
            <a:prstDash val="solid"/>
            <a:miter lim="800000"/>
            <a:headEnd len="sm" w="sm" type="none"/>
            <a:tailEnd len="med" w="med" type="triangle"/>
          </a:ln>
        </p:spPr>
      </p:cxnSp>
      <p:cxnSp>
        <p:nvCxnSpPr>
          <p:cNvPr id="280" name="Google Shape;280;p15"/>
          <p:cNvCxnSpPr/>
          <p:nvPr/>
        </p:nvCxnSpPr>
        <p:spPr>
          <a:xfrm>
            <a:off x="7644394" y="3398621"/>
            <a:ext cx="835520" cy="691988"/>
          </a:xfrm>
          <a:prstGeom prst="straightConnector1">
            <a:avLst/>
          </a:prstGeom>
          <a:noFill/>
          <a:ln cap="flat" cmpd="sng" w="38100">
            <a:solidFill>
              <a:schemeClr val="l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p:nvPr/>
        </p:nvSpPr>
        <p:spPr>
          <a:xfrm>
            <a:off x="4561609" y="540327"/>
            <a:ext cx="4030133" cy="5766955"/>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16"/>
          <p:cNvSpPr txBox="1"/>
          <p:nvPr/>
        </p:nvSpPr>
        <p:spPr>
          <a:xfrm>
            <a:off x="5723540" y="2936956"/>
            <a:ext cx="1983626" cy="461665"/>
          </a:xfrm>
          <a:prstGeom prst="rect">
            <a:avLst/>
          </a:prstGeom>
          <a:solidFill>
            <a:srgbClr val="F9D7E8"/>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Roboto Medium"/>
                <a:ea typeface="Roboto Medium"/>
                <a:cs typeface="Roboto Medium"/>
                <a:sym typeface="Roboto Medium"/>
              </a:rPr>
              <a:t>Environment</a:t>
            </a:r>
            <a:endParaRPr/>
          </a:p>
        </p:txBody>
      </p:sp>
      <p:sp>
        <p:nvSpPr>
          <p:cNvPr id="287" name="Google Shape;287;p16"/>
          <p:cNvSpPr txBox="1"/>
          <p:nvPr/>
        </p:nvSpPr>
        <p:spPr>
          <a:xfrm>
            <a:off x="536029" y="1287244"/>
            <a:ext cx="4030133" cy="57246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Medium"/>
              <a:buNone/>
            </a:pPr>
            <a:r>
              <a:rPr lang="en-GB" sz="1700">
                <a:solidFill>
                  <a:schemeClr val="dk1"/>
                </a:solidFill>
                <a:latin typeface="Roboto Medium"/>
                <a:ea typeface="Roboto Medium"/>
                <a:cs typeface="Roboto Medium"/>
                <a:sym typeface="Roboto Medium"/>
              </a:rPr>
              <a:t>The environment can present additional challenges for Autistic learners. </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Medium"/>
              <a:ea typeface="Roboto Medium"/>
              <a:cs typeface="Roboto Medium"/>
              <a:sym typeface="Roboto Medium"/>
            </a:endParaRPr>
          </a:p>
          <a:p>
            <a:pPr indent="0" lvl="0" marL="0" marR="0" rtl="0" algn="l">
              <a:spcBef>
                <a:spcPts val="1200"/>
              </a:spcBef>
              <a:spcAft>
                <a:spcPts val="0"/>
              </a:spcAft>
              <a:buClr>
                <a:schemeClr val="dk1"/>
              </a:buClr>
              <a:buSzPts val="1700"/>
              <a:buFont typeface="Roboto"/>
              <a:buNone/>
            </a:pPr>
            <a:r>
              <a:rPr lang="en-GB" sz="1700">
                <a:solidFill>
                  <a:schemeClr val="dk1"/>
                </a:solidFill>
                <a:latin typeface="Roboto"/>
                <a:ea typeface="Roboto"/>
                <a:cs typeface="Roboto"/>
                <a:sym typeface="Roboto"/>
              </a:rPr>
              <a:t>For example, always trying to consider all aspects of the environment could help with:</a:t>
            </a:r>
            <a:endParaRPr/>
          </a:p>
          <a:p>
            <a:pPr indent="-285750" lvl="0" marL="285750" marR="0" rtl="0" algn="l">
              <a:spcBef>
                <a:spcPts val="1200"/>
              </a:spcBef>
              <a:spcAft>
                <a:spcPts val="0"/>
              </a:spcAft>
              <a:buClr>
                <a:schemeClr val="dk1"/>
              </a:buClr>
              <a:buSzPts val="1700"/>
              <a:buFont typeface="Arial"/>
              <a:buChar char="•"/>
            </a:pPr>
            <a:r>
              <a:rPr lang="en-GB" sz="1700">
                <a:solidFill>
                  <a:schemeClr val="dk1"/>
                </a:solidFill>
                <a:latin typeface="Roboto"/>
                <a:ea typeface="Roboto"/>
                <a:cs typeface="Roboto"/>
                <a:sym typeface="Roboto"/>
              </a:rPr>
              <a:t>Physical environment: not enough space for excessive movement or dangers they are not aware of</a:t>
            </a:r>
            <a:endParaRPr/>
          </a:p>
          <a:p>
            <a:pPr indent="-285750" lvl="0" marL="285750" marR="0" rtl="0" algn="l">
              <a:spcBef>
                <a:spcPts val="1200"/>
              </a:spcBef>
              <a:spcAft>
                <a:spcPts val="0"/>
              </a:spcAft>
              <a:buClr>
                <a:schemeClr val="dk1"/>
              </a:buClr>
              <a:buSzPts val="1700"/>
              <a:buFont typeface="Arial"/>
              <a:buChar char="•"/>
            </a:pPr>
            <a:r>
              <a:rPr lang="en-GB" sz="1700">
                <a:solidFill>
                  <a:schemeClr val="dk1"/>
                </a:solidFill>
                <a:latin typeface="Roboto"/>
                <a:ea typeface="Roboto"/>
                <a:cs typeface="Roboto"/>
                <a:sym typeface="Roboto"/>
              </a:rPr>
              <a:t>Social environment: understanding of neurodiversity in their social environment</a:t>
            </a:r>
            <a:endParaRPr/>
          </a:p>
          <a:p>
            <a:pPr indent="-285750" lvl="0" marL="285750" marR="0" rtl="0" algn="l">
              <a:spcBef>
                <a:spcPts val="1200"/>
              </a:spcBef>
              <a:spcAft>
                <a:spcPts val="0"/>
              </a:spcAft>
              <a:buClr>
                <a:schemeClr val="dk1"/>
              </a:buClr>
              <a:buSzPts val="1700"/>
              <a:buFont typeface="Arial"/>
              <a:buChar char="•"/>
            </a:pPr>
            <a:r>
              <a:rPr lang="en-GB" sz="1700">
                <a:solidFill>
                  <a:schemeClr val="dk1"/>
                </a:solidFill>
                <a:latin typeface="Roboto"/>
                <a:ea typeface="Roboto"/>
                <a:cs typeface="Roboto"/>
                <a:sym typeface="Roboto"/>
              </a:rPr>
              <a:t>Sensory environment: under or over sensitivity to touch, sound, smell and visual stimuli around them.</a:t>
            </a:r>
            <a:endParaRPr/>
          </a:p>
          <a:p>
            <a:pPr indent="0" lvl="0" marL="0" marR="0" rtl="0" algn="l">
              <a:spcBef>
                <a:spcPts val="120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120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None/>
            </a:pPr>
            <a:r>
              <a:t/>
            </a:r>
            <a:endParaRPr sz="1700">
              <a:solidFill>
                <a:schemeClr val="dk1"/>
              </a:solidFill>
              <a:latin typeface="Roboto"/>
              <a:ea typeface="Roboto"/>
              <a:cs typeface="Roboto"/>
              <a:sym typeface="Roboto"/>
            </a:endParaRPr>
          </a:p>
        </p:txBody>
      </p:sp>
      <p:cxnSp>
        <p:nvCxnSpPr>
          <p:cNvPr id="288" name="Google Shape;288;p16"/>
          <p:cNvCxnSpPr/>
          <p:nvPr/>
        </p:nvCxnSpPr>
        <p:spPr>
          <a:xfrm>
            <a:off x="4688875" y="695693"/>
            <a:ext cx="1045551" cy="2244229"/>
          </a:xfrm>
          <a:prstGeom prst="straightConnector1">
            <a:avLst/>
          </a:prstGeom>
          <a:noFill/>
          <a:ln cap="flat" cmpd="sng" w="76200">
            <a:solidFill>
              <a:schemeClr val="lt1"/>
            </a:solidFill>
            <a:prstDash val="solid"/>
            <a:miter lim="800000"/>
            <a:headEnd len="sm" w="sm" type="none"/>
            <a:tailEnd len="med" w="med" type="triangle"/>
          </a:ln>
        </p:spPr>
      </p:cxnSp>
      <p:sp>
        <p:nvSpPr>
          <p:cNvPr id="289" name="Google Shape;289;p16"/>
          <p:cNvSpPr txBox="1"/>
          <p:nvPr/>
        </p:nvSpPr>
        <p:spPr>
          <a:xfrm>
            <a:off x="430168" y="692727"/>
            <a:ext cx="2490951" cy="523220"/>
          </a:xfrm>
          <a:prstGeom prst="rect">
            <a:avLst/>
          </a:prstGeom>
          <a:solidFill>
            <a:srgbClr val="F9D7E8"/>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Environment</a:t>
            </a:r>
            <a:endParaRPr b="1" sz="2800">
              <a:solidFill>
                <a:schemeClr val="dk1"/>
              </a:solidFill>
              <a:latin typeface="Roboto"/>
              <a:ea typeface="Roboto"/>
              <a:cs typeface="Roboto"/>
              <a:sym typeface="Roboto"/>
            </a:endParaRPr>
          </a:p>
        </p:txBody>
      </p:sp>
      <p:sp>
        <p:nvSpPr>
          <p:cNvPr id="290" name="Google Shape;290;p16"/>
          <p:cNvSpPr txBox="1"/>
          <p:nvPr/>
        </p:nvSpPr>
        <p:spPr>
          <a:xfrm>
            <a:off x="4677988" y="3985370"/>
            <a:ext cx="1657697" cy="707886"/>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Social Environment</a:t>
            </a:r>
            <a:endParaRPr sz="2000">
              <a:solidFill>
                <a:schemeClr val="dk1"/>
              </a:solidFill>
              <a:latin typeface="Roboto"/>
              <a:ea typeface="Roboto"/>
              <a:cs typeface="Roboto"/>
              <a:sym typeface="Roboto"/>
            </a:endParaRPr>
          </a:p>
        </p:txBody>
      </p:sp>
      <p:sp>
        <p:nvSpPr>
          <p:cNvPr id="291" name="Google Shape;291;p16"/>
          <p:cNvSpPr txBox="1"/>
          <p:nvPr/>
        </p:nvSpPr>
        <p:spPr>
          <a:xfrm>
            <a:off x="5806780" y="5155702"/>
            <a:ext cx="1657699" cy="707886"/>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Physical </a:t>
            </a:r>
            <a:br>
              <a:rPr lang="en-GB" sz="2000">
                <a:solidFill>
                  <a:schemeClr val="dk1"/>
                </a:solidFill>
                <a:latin typeface="Roboto"/>
                <a:ea typeface="Roboto"/>
                <a:cs typeface="Roboto"/>
                <a:sym typeface="Roboto"/>
              </a:rPr>
            </a:br>
            <a:r>
              <a:rPr lang="en-GB" sz="2000">
                <a:solidFill>
                  <a:schemeClr val="dk1"/>
                </a:solidFill>
                <a:latin typeface="Roboto"/>
                <a:ea typeface="Roboto"/>
                <a:cs typeface="Roboto"/>
                <a:sym typeface="Roboto"/>
              </a:rPr>
              <a:t>environment</a:t>
            </a:r>
            <a:endParaRPr sz="2000">
              <a:solidFill>
                <a:schemeClr val="dk1"/>
              </a:solidFill>
              <a:latin typeface="Roboto"/>
              <a:ea typeface="Roboto"/>
              <a:cs typeface="Roboto"/>
              <a:sym typeface="Roboto"/>
            </a:endParaRPr>
          </a:p>
        </p:txBody>
      </p:sp>
      <p:sp>
        <p:nvSpPr>
          <p:cNvPr id="292" name="Google Shape;292;p16"/>
          <p:cNvSpPr txBox="1"/>
          <p:nvPr/>
        </p:nvSpPr>
        <p:spPr>
          <a:xfrm>
            <a:off x="6822217" y="4090609"/>
            <a:ext cx="1657698" cy="707886"/>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Roboto"/>
                <a:ea typeface="Roboto"/>
                <a:cs typeface="Roboto"/>
                <a:sym typeface="Roboto"/>
              </a:rPr>
              <a:t>Sensory</a:t>
            </a:r>
            <a:br>
              <a:rPr lang="en-GB" sz="2000">
                <a:solidFill>
                  <a:schemeClr val="dk1"/>
                </a:solidFill>
                <a:latin typeface="Roboto"/>
                <a:ea typeface="Roboto"/>
                <a:cs typeface="Roboto"/>
                <a:sym typeface="Roboto"/>
              </a:rPr>
            </a:br>
            <a:r>
              <a:rPr lang="en-GB" sz="2000">
                <a:solidFill>
                  <a:schemeClr val="dk1"/>
                </a:solidFill>
                <a:latin typeface="Roboto"/>
                <a:ea typeface="Roboto"/>
                <a:cs typeface="Roboto"/>
                <a:sym typeface="Roboto"/>
              </a:rPr>
              <a:t>Environment</a:t>
            </a:r>
            <a:endParaRPr sz="2000">
              <a:solidFill>
                <a:schemeClr val="dk1"/>
              </a:solidFill>
              <a:latin typeface="Roboto"/>
              <a:ea typeface="Roboto"/>
              <a:cs typeface="Roboto"/>
              <a:sym typeface="Roboto"/>
            </a:endParaRPr>
          </a:p>
        </p:txBody>
      </p:sp>
      <p:cxnSp>
        <p:nvCxnSpPr>
          <p:cNvPr id="293" name="Google Shape;293;p16"/>
          <p:cNvCxnSpPr>
            <a:endCxn id="290" idx="0"/>
          </p:cNvCxnSpPr>
          <p:nvPr/>
        </p:nvCxnSpPr>
        <p:spPr>
          <a:xfrm flipH="1">
            <a:off x="5506837" y="3398570"/>
            <a:ext cx="282000" cy="586800"/>
          </a:xfrm>
          <a:prstGeom prst="straightConnector1">
            <a:avLst/>
          </a:prstGeom>
          <a:noFill/>
          <a:ln cap="flat" cmpd="sng" w="38100">
            <a:solidFill>
              <a:schemeClr val="lt1"/>
            </a:solidFill>
            <a:prstDash val="solid"/>
            <a:miter lim="800000"/>
            <a:headEnd len="sm" w="sm" type="none"/>
            <a:tailEnd len="med" w="med" type="triangle"/>
          </a:ln>
        </p:spPr>
      </p:cxnSp>
      <p:cxnSp>
        <p:nvCxnSpPr>
          <p:cNvPr id="294" name="Google Shape;294;p16"/>
          <p:cNvCxnSpPr/>
          <p:nvPr/>
        </p:nvCxnSpPr>
        <p:spPr>
          <a:xfrm>
            <a:off x="6635630" y="3395446"/>
            <a:ext cx="0" cy="1760256"/>
          </a:xfrm>
          <a:prstGeom prst="straightConnector1">
            <a:avLst/>
          </a:prstGeom>
          <a:noFill/>
          <a:ln cap="flat" cmpd="sng" w="38100">
            <a:solidFill>
              <a:schemeClr val="lt1"/>
            </a:solidFill>
            <a:prstDash val="solid"/>
            <a:miter lim="800000"/>
            <a:headEnd len="sm" w="sm" type="none"/>
            <a:tailEnd len="med" w="med" type="triangle"/>
          </a:ln>
        </p:spPr>
      </p:cxnSp>
      <p:cxnSp>
        <p:nvCxnSpPr>
          <p:cNvPr id="295" name="Google Shape;295;p16"/>
          <p:cNvCxnSpPr/>
          <p:nvPr/>
        </p:nvCxnSpPr>
        <p:spPr>
          <a:xfrm>
            <a:off x="7644394" y="3398621"/>
            <a:ext cx="835519" cy="691988"/>
          </a:xfrm>
          <a:prstGeom prst="straightConnector1">
            <a:avLst/>
          </a:prstGeom>
          <a:noFill/>
          <a:ln cap="flat" cmpd="sng" w="38100">
            <a:solidFill>
              <a:schemeClr val="l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5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5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500"/>
                                        <p:tgtEl>
                                          <p:spTgt spid="2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animEffect filter="fade" transition="in">
                                      <p:cBhvr>
                                        <p:cTn dur="500"/>
                                        <p:tgtEl>
                                          <p:spTgt spid="2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5" st="5"/>
                                            </p:txEl>
                                          </p:spTgt>
                                        </p:tgtEl>
                                        <p:attrNameLst>
                                          <p:attrName>style.visibility</p:attrName>
                                        </p:attrNameLst>
                                      </p:cBhvr>
                                      <p:to>
                                        <p:strVal val="visible"/>
                                      </p:to>
                                    </p:set>
                                    <p:animEffect filter="fade" transition="in">
                                      <p:cBhvr>
                                        <p:cTn dur="500"/>
                                        <p:tgtEl>
                                          <p:spTgt spid="2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6" st="6"/>
                                            </p:txEl>
                                          </p:spTgt>
                                        </p:tgtEl>
                                        <p:attrNameLst>
                                          <p:attrName>style.visibility</p:attrName>
                                        </p:attrNameLst>
                                      </p:cBhvr>
                                      <p:to>
                                        <p:strVal val="visible"/>
                                      </p:to>
                                    </p:set>
                                    <p:animEffect filter="fade" transition="in">
                                      <p:cBhvr>
                                        <p:cTn dur="500"/>
                                        <p:tgtEl>
                                          <p:spTgt spid="2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7" st="7"/>
                                            </p:txEl>
                                          </p:spTgt>
                                        </p:tgtEl>
                                        <p:attrNameLst>
                                          <p:attrName>style.visibility</p:attrName>
                                        </p:attrNameLst>
                                      </p:cBhvr>
                                      <p:to>
                                        <p:strVal val="visible"/>
                                      </p:to>
                                    </p:set>
                                    <p:animEffect filter="fade" transition="in">
                                      <p:cBhvr>
                                        <p:cTn dur="500"/>
                                        <p:tgtEl>
                                          <p:spTgt spid="2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8" st="8"/>
                                            </p:txEl>
                                          </p:spTgt>
                                        </p:tgtEl>
                                        <p:attrNameLst>
                                          <p:attrName>style.visibility</p:attrName>
                                        </p:attrNameLst>
                                      </p:cBhvr>
                                      <p:to>
                                        <p:strVal val="visible"/>
                                      </p:to>
                                    </p:set>
                                    <p:animEffect filter="fade" transition="in">
                                      <p:cBhvr>
                                        <p:cTn dur="500"/>
                                        <p:tgtEl>
                                          <p:spTgt spid="28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p:nvPr/>
        </p:nvSpPr>
        <p:spPr>
          <a:xfrm>
            <a:off x="3356170" y="540327"/>
            <a:ext cx="5235573" cy="5766955"/>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17"/>
          <p:cNvSpPr txBox="1"/>
          <p:nvPr/>
        </p:nvSpPr>
        <p:spPr>
          <a:xfrm>
            <a:off x="6500991" y="3727384"/>
            <a:ext cx="1983626" cy="369332"/>
          </a:xfrm>
          <a:prstGeom prst="rect">
            <a:avLst/>
          </a:prstGeom>
          <a:solidFill>
            <a:srgbClr val="F9D7E8"/>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Roboto Medium"/>
                <a:ea typeface="Roboto Medium"/>
                <a:cs typeface="Roboto Medium"/>
                <a:sym typeface="Roboto Medium"/>
              </a:rPr>
              <a:t>Environment</a:t>
            </a:r>
            <a:endParaRPr/>
          </a:p>
        </p:txBody>
      </p:sp>
      <p:sp>
        <p:nvSpPr>
          <p:cNvPr id="302" name="Google Shape;302;p17"/>
          <p:cNvSpPr txBox="1"/>
          <p:nvPr/>
        </p:nvSpPr>
        <p:spPr>
          <a:xfrm>
            <a:off x="522941" y="802571"/>
            <a:ext cx="2820140" cy="61863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Think of an Autistic learner.</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Write down what you observe about their symptoms.</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Think about how this will affect different aspects of their lives using this model.</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Have you increased your understanding of what support needs an Autistic learner may present with?</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Can you make any adaptations to support them with any of these aspects?</a:t>
            </a:r>
            <a:endParaRPr/>
          </a:p>
          <a:p>
            <a:pPr indent="0" lvl="0" marL="0" marR="0" rtl="0" algn="l">
              <a:spcBef>
                <a:spcPts val="0"/>
              </a:spcBef>
              <a:spcAft>
                <a:spcPts val="0"/>
              </a:spcAft>
              <a:buNone/>
            </a:pPr>
            <a:r>
              <a:t/>
            </a:r>
            <a:endParaRPr sz="1700">
              <a:solidFill>
                <a:schemeClr val="dk1"/>
              </a:solidFill>
              <a:latin typeface="Roboto Light"/>
              <a:ea typeface="Roboto Light"/>
              <a:cs typeface="Roboto Light"/>
              <a:sym typeface="Roboto Light"/>
            </a:endParaRPr>
          </a:p>
          <a:p>
            <a:pPr indent="0" lvl="0" marL="0" marR="0" rtl="0" algn="l">
              <a:spcBef>
                <a:spcPts val="0"/>
              </a:spcBef>
              <a:spcAft>
                <a:spcPts val="0"/>
              </a:spcAft>
              <a:buNone/>
            </a:pPr>
            <a:r>
              <a:rPr lang="en-GB" sz="1100">
                <a:solidFill>
                  <a:schemeClr val="dk1"/>
                </a:solidFill>
                <a:latin typeface="Roboto Light"/>
                <a:ea typeface="Roboto Light"/>
                <a:cs typeface="Roboto Light"/>
                <a:sym typeface="Roboto Light"/>
              </a:rPr>
              <a:t>The model is based on the  Model of Human Occupation (Kielhofner, 2008).</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p:txBody>
      </p:sp>
      <p:sp>
        <p:nvSpPr>
          <p:cNvPr id="303" name="Google Shape;303;p17"/>
          <p:cNvSpPr txBox="1"/>
          <p:nvPr/>
        </p:nvSpPr>
        <p:spPr>
          <a:xfrm>
            <a:off x="0" y="226354"/>
            <a:ext cx="8061649"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Consider an Autistic Learner Using the Model</a:t>
            </a:r>
            <a:endParaRPr b="1" sz="2800">
              <a:solidFill>
                <a:schemeClr val="dk1"/>
              </a:solidFill>
              <a:latin typeface="Roboto"/>
              <a:ea typeface="Roboto"/>
              <a:cs typeface="Roboto"/>
              <a:sym typeface="Roboto"/>
            </a:endParaRPr>
          </a:p>
        </p:txBody>
      </p:sp>
      <p:sp>
        <p:nvSpPr>
          <p:cNvPr id="304" name="Google Shape;304;p17"/>
          <p:cNvSpPr txBox="1"/>
          <p:nvPr/>
        </p:nvSpPr>
        <p:spPr>
          <a:xfrm>
            <a:off x="6132350" y="5075016"/>
            <a:ext cx="1383600" cy="584775"/>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Social Environment</a:t>
            </a:r>
            <a:endParaRPr sz="1600">
              <a:solidFill>
                <a:schemeClr val="dk1"/>
              </a:solidFill>
              <a:latin typeface="Roboto"/>
              <a:ea typeface="Roboto"/>
              <a:cs typeface="Roboto"/>
              <a:sym typeface="Roboto"/>
            </a:endParaRPr>
          </a:p>
        </p:txBody>
      </p:sp>
      <p:sp>
        <p:nvSpPr>
          <p:cNvPr id="305" name="Google Shape;305;p17"/>
          <p:cNvSpPr txBox="1"/>
          <p:nvPr/>
        </p:nvSpPr>
        <p:spPr>
          <a:xfrm>
            <a:off x="6123342" y="5857992"/>
            <a:ext cx="2331626" cy="338554"/>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Physical environment</a:t>
            </a:r>
            <a:endParaRPr sz="1600">
              <a:solidFill>
                <a:schemeClr val="dk1"/>
              </a:solidFill>
              <a:latin typeface="Roboto"/>
              <a:ea typeface="Roboto"/>
              <a:cs typeface="Roboto"/>
              <a:sym typeface="Roboto"/>
            </a:endParaRPr>
          </a:p>
        </p:txBody>
      </p:sp>
      <p:sp>
        <p:nvSpPr>
          <p:cNvPr id="306" name="Google Shape;306;p17"/>
          <p:cNvSpPr txBox="1"/>
          <p:nvPr/>
        </p:nvSpPr>
        <p:spPr>
          <a:xfrm>
            <a:off x="6990875" y="4402906"/>
            <a:ext cx="1383601" cy="584775"/>
          </a:xfrm>
          <a:prstGeom prst="rect">
            <a:avLst/>
          </a:prstGeom>
          <a:solidFill>
            <a:srgbClr val="F9D9E9">
              <a:alpha val="74509"/>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Sensory</a:t>
            </a:r>
            <a:br>
              <a:rPr lang="en-GB" sz="1600">
                <a:solidFill>
                  <a:schemeClr val="dk1"/>
                </a:solidFill>
                <a:latin typeface="Roboto"/>
                <a:ea typeface="Roboto"/>
                <a:cs typeface="Roboto"/>
                <a:sym typeface="Roboto"/>
              </a:rPr>
            </a:br>
            <a:r>
              <a:rPr lang="en-GB" sz="1600">
                <a:solidFill>
                  <a:schemeClr val="dk1"/>
                </a:solidFill>
                <a:latin typeface="Roboto"/>
                <a:ea typeface="Roboto"/>
                <a:cs typeface="Roboto"/>
                <a:sym typeface="Roboto"/>
              </a:rPr>
              <a:t>Environment</a:t>
            </a:r>
            <a:endParaRPr sz="1600">
              <a:solidFill>
                <a:schemeClr val="dk1"/>
              </a:solidFill>
              <a:latin typeface="Roboto"/>
              <a:ea typeface="Roboto"/>
              <a:cs typeface="Roboto"/>
              <a:sym typeface="Roboto"/>
            </a:endParaRPr>
          </a:p>
        </p:txBody>
      </p:sp>
      <p:cxnSp>
        <p:nvCxnSpPr>
          <p:cNvPr id="307" name="Google Shape;307;p17"/>
          <p:cNvCxnSpPr/>
          <p:nvPr/>
        </p:nvCxnSpPr>
        <p:spPr>
          <a:xfrm flipH="1">
            <a:off x="6143170" y="4085173"/>
            <a:ext cx="380785" cy="1000199"/>
          </a:xfrm>
          <a:prstGeom prst="straightConnector1">
            <a:avLst/>
          </a:prstGeom>
          <a:noFill/>
          <a:ln cap="flat" cmpd="sng" w="38100">
            <a:solidFill>
              <a:schemeClr val="lt1"/>
            </a:solidFill>
            <a:prstDash val="solid"/>
            <a:miter lim="800000"/>
            <a:headEnd len="sm" w="sm" type="none"/>
            <a:tailEnd len="med" w="med" type="triangle"/>
          </a:ln>
        </p:spPr>
      </p:cxnSp>
      <p:cxnSp>
        <p:nvCxnSpPr>
          <p:cNvPr id="308" name="Google Shape;308;p17"/>
          <p:cNvCxnSpPr/>
          <p:nvPr/>
        </p:nvCxnSpPr>
        <p:spPr>
          <a:xfrm>
            <a:off x="8438531" y="4078609"/>
            <a:ext cx="16437" cy="1779383"/>
          </a:xfrm>
          <a:prstGeom prst="straightConnector1">
            <a:avLst/>
          </a:prstGeom>
          <a:noFill/>
          <a:ln cap="flat" cmpd="sng" w="38100">
            <a:solidFill>
              <a:schemeClr val="lt1"/>
            </a:solidFill>
            <a:prstDash val="solid"/>
            <a:miter lim="800000"/>
            <a:headEnd len="sm" w="sm" type="none"/>
            <a:tailEnd len="med" w="med" type="triangle"/>
          </a:ln>
        </p:spPr>
      </p:cxnSp>
      <p:cxnSp>
        <p:nvCxnSpPr>
          <p:cNvPr id="309" name="Google Shape;309;p17"/>
          <p:cNvCxnSpPr>
            <a:endCxn id="306" idx="0"/>
          </p:cNvCxnSpPr>
          <p:nvPr/>
        </p:nvCxnSpPr>
        <p:spPr>
          <a:xfrm>
            <a:off x="7682676" y="4096306"/>
            <a:ext cx="0" cy="306600"/>
          </a:xfrm>
          <a:prstGeom prst="straightConnector1">
            <a:avLst/>
          </a:prstGeom>
          <a:noFill/>
          <a:ln cap="flat" cmpd="sng" w="38100">
            <a:solidFill>
              <a:schemeClr val="lt1"/>
            </a:solidFill>
            <a:prstDash val="solid"/>
            <a:miter lim="800000"/>
            <a:headEnd len="sm" w="sm" type="none"/>
            <a:tailEnd len="med" w="med" type="triangle"/>
          </a:ln>
        </p:spPr>
      </p:cxnSp>
      <p:sp>
        <p:nvSpPr>
          <p:cNvPr id="310" name="Google Shape;310;p17"/>
          <p:cNvSpPr txBox="1"/>
          <p:nvPr/>
        </p:nvSpPr>
        <p:spPr>
          <a:xfrm>
            <a:off x="3421180" y="3709277"/>
            <a:ext cx="1855538" cy="369332"/>
          </a:xfrm>
          <a:prstGeom prst="rect">
            <a:avLst/>
          </a:prstGeom>
          <a:solidFill>
            <a:srgbClr val="9D9EFF"/>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Roboto Medium"/>
                <a:ea typeface="Roboto Medium"/>
                <a:cs typeface="Roboto Medium"/>
                <a:sym typeface="Roboto Medium"/>
              </a:rPr>
              <a:t>Skills</a:t>
            </a:r>
            <a:endParaRPr/>
          </a:p>
        </p:txBody>
      </p:sp>
      <p:cxnSp>
        <p:nvCxnSpPr>
          <p:cNvPr id="311" name="Google Shape;311;p17"/>
          <p:cNvCxnSpPr>
            <a:endCxn id="310" idx="0"/>
          </p:cNvCxnSpPr>
          <p:nvPr/>
        </p:nvCxnSpPr>
        <p:spPr>
          <a:xfrm flipH="1">
            <a:off x="4348949" y="3357677"/>
            <a:ext cx="1101300" cy="351600"/>
          </a:xfrm>
          <a:prstGeom prst="straightConnector1">
            <a:avLst/>
          </a:prstGeom>
          <a:noFill/>
          <a:ln cap="flat" cmpd="sng" w="76200">
            <a:solidFill>
              <a:schemeClr val="lt1"/>
            </a:solidFill>
            <a:prstDash val="solid"/>
            <a:miter lim="800000"/>
            <a:headEnd len="sm" w="sm" type="none"/>
            <a:tailEnd len="med" w="med" type="triangle"/>
          </a:ln>
        </p:spPr>
      </p:cxnSp>
      <p:sp>
        <p:nvSpPr>
          <p:cNvPr id="312" name="Google Shape;312;p17"/>
          <p:cNvSpPr txBox="1"/>
          <p:nvPr/>
        </p:nvSpPr>
        <p:spPr>
          <a:xfrm>
            <a:off x="3460088" y="4877889"/>
            <a:ext cx="840307" cy="592044"/>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Motor skills</a:t>
            </a:r>
            <a:endParaRPr sz="1600">
              <a:solidFill>
                <a:schemeClr val="dk1"/>
              </a:solidFill>
              <a:latin typeface="Roboto"/>
              <a:ea typeface="Roboto"/>
              <a:cs typeface="Roboto"/>
              <a:sym typeface="Roboto"/>
            </a:endParaRPr>
          </a:p>
        </p:txBody>
      </p:sp>
      <p:sp>
        <p:nvSpPr>
          <p:cNvPr id="313" name="Google Shape;313;p17"/>
          <p:cNvSpPr txBox="1"/>
          <p:nvPr/>
        </p:nvSpPr>
        <p:spPr>
          <a:xfrm>
            <a:off x="3574736" y="5600104"/>
            <a:ext cx="1983627" cy="584775"/>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Communication skills</a:t>
            </a:r>
            <a:endParaRPr sz="1600">
              <a:solidFill>
                <a:schemeClr val="dk1"/>
              </a:solidFill>
              <a:latin typeface="Roboto"/>
              <a:ea typeface="Roboto"/>
              <a:cs typeface="Roboto"/>
              <a:sym typeface="Roboto"/>
            </a:endParaRPr>
          </a:p>
        </p:txBody>
      </p:sp>
      <p:sp>
        <p:nvSpPr>
          <p:cNvPr id="314" name="Google Shape;314;p17"/>
          <p:cNvSpPr txBox="1"/>
          <p:nvPr/>
        </p:nvSpPr>
        <p:spPr>
          <a:xfrm>
            <a:off x="4670579" y="4764255"/>
            <a:ext cx="1366714" cy="584775"/>
          </a:xfrm>
          <a:prstGeom prst="rect">
            <a:avLst/>
          </a:prstGeom>
          <a:solidFill>
            <a:srgbClr val="9D9EFF">
              <a:alpha val="57254"/>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Cognitive skills</a:t>
            </a:r>
            <a:endParaRPr sz="1600">
              <a:solidFill>
                <a:schemeClr val="dk1"/>
              </a:solidFill>
              <a:latin typeface="Roboto"/>
              <a:ea typeface="Roboto"/>
              <a:cs typeface="Roboto"/>
              <a:sym typeface="Roboto"/>
            </a:endParaRPr>
          </a:p>
        </p:txBody>
      </p:sp>
      <p:cxnSp>
        <p:nvCxnSpPr>
          <p:cNvPr id="315" name="Google Shape;315;p17"/>
          <p:cNvCxnSpPr/>
          <p:nvPr/>
        </p:nvCxnSpPr>
        <p:spPr>
          <a:xfrm flipH="1">
            <a:off x="3487140" y="4085173"/>
            <a:ext cx="9523" cy="826598"/>
          </a:xfrm>
          <a:prstGeom prst="straightConnector1">
            <a:avLst/>
          </a:prstGeom>
          <a:noFill/>
          <a:ln cap="flat" cmpd="sng" w="38100">
            <a:solidFill>
              <a:schemeClr val="lt1"/>
            </a:solidFill>
            <a:prstDash val="solid"/>
            <a:miter lim="800000"/>
            <a:headEnd len="sm" w="sm" type="none"/>
            <a:tailEnd len="med" w="med" type="triangle"/>
          </a:ln>
        </p:spPr>
      </p:cxnSp>
      <p:cxnSp>
        <p:nvCxnSpPr>
          <p:cNvPr id="316" name="Google Shape;316;p17"/>
          <p:cNvCxnSpPr/>
          <p:nvPr/>
        </p:nvCxnSpPr>
        <p:spPr>
          <a:xfrm>
            <a:off x="4437838" y="4061707"/>
            <a:ext cx="0" cy="1538397"/>
          </a:xfrm>
          <a:prstGeom prst="straightConnector1">
            <a:avLst/>
          </a:prstGeom>
          <a:noFill/>
          <a:ln cap="flat" cmpd="sng" w="38100">
            <a:solidFill>
              <a:schemeClr val="lt1"/>
            </a:solidFill>
            <a:prstDash val="solid"/>
            <a:miter lim="800000"/>
            <a:headEnd len="sm" w="sm" type="none"/>
            <a:tailEnd len="med" w="med" type="triangle"/>
          </a:ln>
        </p:spPr>
      </p:cxnSp>
      <p:cxnSp>
        <p:nvCxnSpPr>
          <p:cNvPr id="317" name="Google Shape;317;p17"/>
          <p:cNvCxnSpPr/>
          <p:nvPr/>
        </p:nvCxnSpPr>
        <p:spPr>
          <a:xfrm>
            <a:off x="5286710" y="4061707"/>
            <a:ext cx="724376" cy="720178"/>
          </a:xfrm>
          <a:prstGeom prst="straightConnector1">
            <a:avLst/>
          </a:prstGeom>
          <a:noFill/>
          <a:ln cap="flat" cmpd="sng" w="38100">
            <a:solidFill>
              <a:schemeClr val="lt1"/>
            </a:solidFill>
            <a:prstDash val="solid"/>
            <a:miter lim="800000"/>
            <a:headEnd len="sm" w="sm" type="none"/>
            <a:tailEnd len="med" w="med" type="triangle"/>
          </a:ln>
        </p:spPr>
      </p:cxnSp>
      <p:sp>
        <p:nvSpPr>
          <p:cNvPr id="318" name="Google Shape;318;p17"/>
          <p:cNvSpPr txBox="1"/>
          <p:nvPr/>
        </p:nvSpPr>
        <p:spPr>
          <a:xfrm>
            <a:off x="3433272" y="2525436"/>
            <a:ext cx="1855538" cy="369332"/>
          </a:xfrm>
          <a:prstGeom prst="rect">
            <a:avLst/>
          </a:prstGeom>
          <a:solidFill>
            <a:srgbClr val="A6DBFC"/>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Roboto Medium"/>
                <a:ea typeface="Roboto Medium"/>
                <a:cs typeface="Roboto Medium"/>
                <a:sym typeface="Roboto Medium"/>
              </a:rPr>
              <a:t>Volition</a:t>
            </a:r>
            <a:endParaRPr/>
          </a:p>
        </p:txBody>
      </p:sp>
      <p:cxnSp>
        <p:nvCxnSpPr>
          <p:cNvPr id="319" name="Google Shape;319;p17"/>
          <p:cNvCxnSpPr>
            <a:endCxn id="318" idx="2"/>
          </p:cNvCxnSpPr>
          <p:nvPr/>
        </p:nvCxnSpPr>
        <p:spPr>
          <a:xfrm rot="10800000">
            <a:off x="4361041" y="2894768"/>
            <a:ext cx="1357800" cy="299700"/>
          </a:xfrm>
          <a:prstGeom prst="straightConnector1">
            <a:avLst/>
          </a:prstGeom>
          <a:noFill/>
          <a:ln cap="flat" cmpd="sng" w="76200">
            <a:solidFill>
              <a:schemeClr val="lt1"/>
            </a:solidFill>
            <a:prstDash val="solid"/>
            <a:miter lim="800000"/>
            <a:headEnd len="sm" w="sm" type="none"/>
            <a:tailEnd len="med" w="med" type="triangle"/>
          </a:ln>
        </p:spPr>
      </p:cxnSp>
      <p:sp>
        <p:nvSpPr>
          <p:cNvPr id="320" name="Google Shape;320;p17"/>
          <p:cNvSpPr txBox="1"/>
          <p:nvPr/>
        </p:nvSpPr>
        <p:spPr>
          <a:xfrm>
            <a:off x="3438138" y="881514"/>
            <a:ext cx="1411224" cy="338554"/>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Motivation</a:t>
            </a:r>
            <a:endParaRPr sz="1600">
              <a:solidFill>
                <a:schemeClr val="dk1"/>
              </a:solidFill>
              <a:latin typeface="Roboto"/>
              <a:ea typeface="Roboto"/>
              <a:cs typeface="Roboto"/>
              <a:sym typeface="Roboto"/>
            </a:endParaRPr>
          </a:p>
        </p:txBody>
      </p:sp>
      <p:sp>
        <p:nvSpPr>
          <p:cNvPr id="321" name="Google Shape;321;p17"/>
          <p:cNvSpPr txBox="1"/>
          <p:nvPr/>
        </p:nvSpPr>
        <p:spPr>
          <a:xfrm>
            <a:off x="4146821" y="1328414"/>
            <a:ext cx="1538071" cy="584775"/>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Importance and meaning</a:t>
            </a:r>
            <a:endParaRPr sz="1600">
              <a:solidFill>
                <a:schemeClr val="dk1"/>
              </a:solidFill>
              <a:latin typeface="Roboto"/>
              <a:ea typeface="Roboto"/>
              <a:cs typeface="Roboto"/>
              <a:sym typeface="Roboto"/>
            </a:endParaRPr>
          </a:p>
        </p:txBody>
      </p:sp>
      <p:sp>
        <p:nvSpPr>
          <p:cNvPr id="322" name="Google Shape;322;p17"/>
          <p:cNvSpPr txBox="1"/>
          <p:nvPr/>
        </p:nvSpPr>
        <p:spPr>
          <a:xfrm>
            <a:off x="5146343" y="2049092"/>
            <a:ext cx="1000749" cy="338554"/>
          </a:xfrm>
          <a:prstGeom prst="rect">
            <a:avLst/>
          </a:prstGeom>
          <a:solidFill>
            <a:srgbClr val="A7DCFD">
              <a:alpha val="54901"/>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interests</a:t>
            </a:r>
            <a:endParaRPr sz="1600">
              <a:solidFill>
                <a:schemeClr val="dk1"/>
              </a:solidFill>
              <a:latin typeface="Roboto"/>
              <a:ea typeface="Roboto"/>
              <a:cs typeface="Roboto"/>
              <a:sym typeface="Roboto"/>
            </a:endParaRPr>
          </a:p>
        </p:txBody>
      </p:sp>
      <p:cxnSp>
        <p:nvCxnSpPr>
          <p:cNvPr id="323" name="Google Shape;323;p17"/>
          <p:cNvCxnSpPr/>
          <p:nvPr/>
        </p:nvCxnSpPr>
        <p:spPr>
          <a:xfrm rot="10800000">
            <a:off x="3460396" y="1222606"/>
            <a:ext cx="0" cy="1276720"/>
          </a:xfrm>
          <a:prstGeom prst="straightConnector1">
            <a:avLst/>
          </a:prstGeom>
          <a:noFill/>
          <a:ln cap="flat" cmpd="sng" w="38100">
            <a:solidFill>
              <a:schemeClr val="lt1"/>
            </a:solidFill>
            <a:prstDash val="solid"/>
            <a:miter lim="800000"/>
            <a:headEnd len="sm" w="sm" type="none"/>
            <a:tailEnd len="med" w="med" type="triangle"/>
          </a:ln>
        </p:spPr>
      </p:cxnSp>
      <p:cxnSp>
        <p:nvCxnSpPr>
          <p:cNvPr id="324" name="Google Shape;324;p17"/>
          <p:cNvCxnSpPr>
            <a:stCxn id="318" idx="0"/>
            <a:endCxn id="321" idx="2"/>
          </p:cNvCxnSpPr>
          <p:nvPr/>
        </p:nvCxnSpPr>
        <p:spPr>
          <a:xfrm flipH="1" rot="10800000">
            <a:off x="4361041" y="1913136"/>
            <a:ext cx="554700" cy="612300"/>
          </a:xfrm>
          <a:prstGeom prst="straightConnector1">
            <a:avLst/>
          </a:prstGeom>
          <a:noFill/>
          <a:ln cap="flat" cmpd="sng" w="38100">
            <a:solidFill>
              <a:schemeClr val="lt1"/>
            </a:solidFill>
            <a:prstDash val="solid"/>
            <a:miter lim="800000"/>
            <a:headEnd len="sm" w="sm" type="none"/>
            <a:tailEnd len="med" w="med" type="triangle"/>
          </a:ln>
        </p:spPr>
      </p:cxnSp>
      <p:cxnSp>
        <p:nvCxnSpPr>
          <p:cNvPr id="325" name="Google Shape;325;p17"/>
          <p:cNvCxnSpPr>
            <a:endCxn id="322" idx="1"/>
          </p:cNvCxnSpPr>
          <p:nvPr/>
        </p:nvCxnSpPr>
        <p:spPr>
          <a:xfrm flipH="1" rot="10800000">
            <a:off x="4840043" y="2218369"/>
            <a:ext cx="306300" cy="303600"/>
          </a:xfrm>
          <a:prstGeom prst="straightConnector1">
            <a:avLst/>
          </a:prstGeom>
          <a:noFill/>
          <a:ln cap="flat" cmpd="sng" w="38100">
            <a:solidFill>
              <a:schemeClr val="lt1"/>
            </a:solidFill>
            <a:prstDash val="solid"/>
            <a:miter lim="800000"/>
            <a:headEnd len="sm" w="sm" type="none"/>
            <a:tailEnd len="med" w="med" type="triangle"/>
          </a:ln>
        </p:spPr>
      </p:cxnSp>
      <p:sp>
        <p:nvSpPr>
          <p:cNvPr id="326" name="Google Shape;326;p17"/>
          <p:cNvSpPr txBox="1"/>
          <p:nvPr/>
        </p:nvSpPr>
        <p:spPr>
          <a:xfrm>
            <a:off x="6542945" y="2538373"/>
            <a:ext cx="1855538" cy="369332"/>
          </a:xfrm>
          <a:prstGeom prst="rect">
            <a:avLst/>
          </a:prstGeom>
          <a:solidFill>
            <a:srgbClr val="E0CAED"/>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Roboto Medium"/>
                <a:ea typeface="Roboto Medium"/>
                <a:cs typeface="Roboto Medium"/>
                <a:sym typeface="Roboto Medium"/>
              </a:rPr>
              <a:t>Habituation</a:t>
            </a:r>
            <a:endParaRPr sz="1800">
              <a:solidFill>
                <a:schemeClr val="dk1"/>
              </a:solidFill>
              <a:latin typeface="Roboto Medium"/>
              <a:ea typeface="Roboto Medium"/>
              <a:cs typeface="Roboto Medium"/>
              <a:sym typeface="Roboto Medium"/>
            </a:endParaRPr>
          </a:p>
        </p:txBody>
      </p:sp>
      <p:sp>
        <p:nvSpPr>
          <p:cNvPr id="327" name="Google Shape;327;p17"/>
          <p:cNvSpPr txBox="1"/>
          <p:nvPr/>
        </p:nvSpPr>
        <p:spPr>
          <a:xfrm>
            <a:off x="6147092" y="1463149"/>
            <a:ext cx="1066566" cy="338554"/>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Habits</a:t>
            </a:r>
            <a:endParaRPr sz="1600">
              <a:solidFill>
                <a:schemeClr val="dk1"/>
              </a:solidFill>
              <a:latin typeface="Roboto"/>
              <a:ea typeface="Roboto"/>
              <a:cs typeface="Roboto"/>
              <a:sym typeface="Roboto"/>
            </a:endParaRPr>
          </a:p>
        </p:txBody>
      </p:sp>
      <p:sp>
        <p:nvSpPr>
          <p:cNvPr id="328" name="Google Shape;328;p17"/>
          <p:cNvSpPr txBox="1"/>
          <p:nvPr/>
        </p:nvSpPr>
        <p:spPr>
          <a:xfrm>
            <a:off x="6788804" y="943452"/>
            <a:ext cx="1066566" cy="338554"/>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Roles</a:t>
            </a:r>
            <a:endParaRPr sz="1600">
              <a:solidFill>
                <a:schemeClr val="dk1"/>
              </a:solidFill>
              <a:latin typeface="Roboto"/>
              <a:ea typeface="Roboto"/>
              <a:cs typeface="Roboto"/>
              <a:sym typeface="Roboto"/>
            </a:endParaRPr>
          </a:p>
        </p:txBody>
      </p:sp>
      <p:sp>
        <p:nvSpPr>
          <p:cNvPr id="329" name="Google Shape;329;p17"/>
          <p:cNvSpPr txBox="1"/>
          <p:nvPr/>
        </p:nvSpPr>
        <p:spPr>
          <a:xfrm>
            <a:off x="7541560" y="1590391"/>
            <a:ext cx="985172" cy="338554"/>
          </a:xfrm>
          <a:prstGeom prst="rect">
            <a:avLst/>
          </a:prstGeom>
          <a:solidFill>
            <a:srgbClr val="E0CAED">
              <a:alpha val="65490"/>
            </a:srgbClr>
          </a:solid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Roboto"/>
                <a:ea typeface="Roboto"/>
                <a:cs typeface="Roboto"/>
                <a:sym typeface="Roboto"/>
              </a:rPr>
              <a:t>Routines</a:t>
            </a:r>
            <a:endParaRPr sz="1600">
              <a:solidFill>
                <a:schemeClr val="dk1"/>
              </a:solidFill>
              <a:latin typeface="Roboto"/>
              <a:ea typeface="Roboto"/>
              <a:cs typeface="Roboto"/>
              <a:sym typeface="Roboto"/>
            </a:endParaRPr>
          </a:p>
        </p:txBody>
      </p:sp>
      <p:cxnSp>
        <p:nvCxnSpPr>
          <p:cNvPr id="330" name="Google Shape;330;p17"/>
          <p:cNvCxnSpPr/>
          <p:nvPr/>
        </p:nvCxnSpPr>
        <p:spPr>
          <a:xfrm rot="10800000">
            <a:off x="6166920" y="1781387"/>
            <a:ext cx="418802" cy="776973"/>
          </a:xfrm>
          <a:prstGeom prst="straightConnector1">
            <a:avLst/>
          </a:prstGeom>
          <a:noFill/>
          <a:ln cap="flat" cmpd="sng" w="38100">
            <a:solidFill>
              <a:schemeClr val="lt1"/>
            </a:solidFill>
            <a:prstDash val="solid"/>
            <a:miter lim="800000"/>
            <a:headEnd len="sm" w="sm" type="none"/>
            <a:tailEnd len="med" w="med" type="triangle"/>
          </a:ln>
        </p:spPr>
      </p:cxnSp>
      <p:cxnSp>
        <p:nvCxnSpPr>
          <p:cNvPr id="331" name="Google Shape;331;p17"/>
          <p:cNvCxnSpPr/>
          <p:nvPr/>
        </p:nvCxnSpPr>
        <p:spPr>
          <a:xfrm rot="10800000">
            <a:off x="7393712" y="1285005"/>
            <a:ext cx="0" cy="1256367"/>
          </a:xfrm>
          <a:prstGeom prst="straightConnector1">
            <a:avLst/>
          </a:prstGeom>
          <a:noFill/>
          <a:ln cap="flat" cmpd="sng" w="38100">
            <a:solidFill>
              <a:schemeClr val="lt1"/>
            </a:solidFill>
            <a:prstDash val="solid"/>
            <a:miter lim="800000"/>
            <a:headEnd len="sm" w="sm" type="none"/>
            <a:tailEnd len="med" w="med" type="triangle"/>
          </a:ln>
        </p:spPr>
      </p:cxnSp>
      <p:cxnSp>
        <p:nvCxnSpPr>
          <p:cNvPr id="332" name="Google Shape;332;p17"/>
          <p:cNvCxnSpPr/>
          <p:nvPr/>
        </p:nvCxnSpPr>
        <p:spPr>
          <a:xfrm flipH="1" rot="10800000">
            <a:off x="8387182" y="1901812"/>
            <a:ext cx="113005" cy="636561"/>
          </a:xfrm>
          <a:prstGeom prst="straightConnector1">
            <a:avLst/>
          </a:prstGeom>
          <a:noFill/>
          <a:ln cap="flat" cmpd="sng" w="38100">
            <a:solidFill>
              <a:schemeClr val="lt1"/>
            </a:solidFill>
            <a:prstDash val="solid"/>
            <a:miter lim="800000"/>
            <a:headEnd len="sm" w="sm" type="none"/>
            <a:tailEnd len="med" w="med" type="triangle"/>
          </a:ln>
        </p:spPr>
      </p:cxnSp>
      <p:cxnSp>
        <p:nvCxnSpPr>
          <p:cNvPr id="333" name="Google Shape;333;p17"/>
          <p:cNvCxnSpPr/>
          <p:nvPr/>
        </p:nvCxnSpPr>
        <p:spPr>
          <a:xfrm>
            <a:off x="6358643" y="3372034"/>
            <a:ext cx="1413462" cy="351720"/>
          </a:xfrm>
          <a:prstGeom prst="straightConnector1">
            <a:avLst/>
          </a:prstGeom>
          <a:noFill/>
          <a:ln cap="flat" cmpd="sng" w="76200">
            <a:solidFill>
              <a:schemeClr val="lt1"/>
            </a:solidFill>
            <a:prstDash val="solid"/>
            <a:miter lim="800000"/>
            <a:headEnd len="sm" w="sm" type="none"/>
            <a:tailEnd len="med" w="med" type="triangle"/>
          </a:ln>
        </p:spPr>
      </p:cxnSp>
      <p:cxnSp>
        <p:nvCxnSpPr>
          <p:cNvPr id="334" name="Google Shape;334;p17"/>
          <p:cNvCxnSpPr/>
          <p:nvPr/>
        </p:nvCxnSpPr>
        <p:spPr>
          <a:xfrm flipH="1" rot="10800000">
            <a:off x="6511192" y="2898202"/>
            <a:ext cx="1171483" cy="310677"/>
          </a:xfrm>
          <a:prstGeom prst="straightConnector1">
            <a:avLst/>
          </a:prstGeom>
          <a:noFill/>
          <a:ln cap="flat" cmpd="sng" w="76200">
            <a:solidFill>
              <a:schemeClr val="lt1"/>
            </a:solidFill>
            <a:prstDash val="solid"/>
            <a:miter lim="800000"/>
            <a:headEnd len="sm" w="sm" type="none"/>
            <a:tailEnd len="med" w="med" type="triangle"/>
          </a:ln>
        </p:spPr>
      </p:cxnSp>
      <p:sp>
        <p:nvSpPr>
          <p:cNvPr id="335" name="Google Shape;335;p17"/>
          <p:cNvSpPr/>
          <p:nvPr/>
        </p:nvSpPr>
        <p:spPr>
          <a:xfrm>
            <a:off x="5236799" y="2698779"/>
            <a:ext cx="1296298" cy="12962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6" name="Google Shape;336;p17"/>
          <p:cNvSpPr txBox="1"/>
          <p:nvPr/>
        </p:nvSpPr>
        <p:spPr>
          <a:xfrm>
            <a:off x="5152293" y="2892757"/>
            <a:ext cx="146061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Roboto Medium"/>
                <a:ea typeface="Roboto Medium"/>
                <a:cs typeface="Roboto Medium"/>
                <a:sym typeface="Roboto Medium"/>
              </a:rPr>
              <a:t>The</a:t>
            </a:r>
            <a:endParaRPr/>
          </a:p>
          <a:p>
            <a:pPr indent="0" lvl="0" marL="0" marR="0" rtl="0" algn="ctr">
              <a:spcBef>
                <a:spcPts val="0"/>
              </a:spcBef>
              <a:spcAft>
                <a:spcPts val="0"/>
              </a:spcAft>
              <a:buNone/>
            </a:pPr>
            <a:r>
              <a:rPr lang="en-GB" sz="2400">
                <a:solidFill>
                  <a:schemeClr val="dk1"/>
                </a:solidFill>
                <a:latin typeface="Roboto Medium"/>
                <a:ea typeface="Roboto Medium"/>
                <a:cs typeface="Roboto Medium"/>
                <a:sym typeface="Roboto Medium"/>
              </a:rPr>
              <a:t> Learner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500"/>
                                        <p:tgtEl>
                                          <p:spTgt spid="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500"/>
                                        <p:tgtEl>
                                          <p:spTgt spid="3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animEffect filter="fade" transition="in">
                                      <p:cBhvr>
                                        <p:cTn dur="500"/>
                                        <p:tgtEl>
                                          <p:spTgt spid="3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3" st="3"/>
                                            </p:txEl>
                                          </p:spTgt>
                                        </p:tgtEl>
                                        <p:attrNameLst>
                                          <p:attrName>style.visibility</p:attrName>
                                        </p:attrNameLst>
                                      </p:cBhvr>
                                      <p:to>
                                        <p:strVal val="visible"/>
                                      </p:to>
                                    </p:set>
                                    <p:animEffect filter="fade" transition="in">
                                      <p:cBhvr>
                                        <p:cTn dur="500"/>
                                        <p:tgtEl>
                                          <p:spTgt spid="3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4" st="4"/>
                                            </p:txEl>
                                          </p:spTgt>
                                        </p:tgtEl>
                                        <p:attrNameLst>
                                          <p:attrName>style.visibility</p:attrName>
                                        </p:attrNameLst>
                                      </p:cBhvr>
                                      <p:to>
                                        <p:strVal val="visible"/>
                                      </p:to>
                                    </p:set>
                                    <p:animEffect filter="fade" transition="in">
                                      <p:cBhvr>
                                        <p:cTn dur="500"/>
                                        <p:tgtEl>
                                          <p:spTgt spid="3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5" st="5"/>
                                            </p:txEl>
                                          </p:spTgt>
                                        </p:tgtEl>
                                        <p:attrNameLst>
                                          <p:attrName>style.visibility</p:attrName>
                                        </p:attrNameLst>
                                      </p:cBhvr>
                                      <p:to>
                                        <p:strVal val="visible"/>
                                      </p:to>
                                    </p:set>
                                    <p:animEffect filter="fade" transition="in">
                                      <p:cBhvr>
                                        <p:cTn dur="500"/>
                                        <p:tgtEl>
                                          <p:spTgt spid="3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6" st="6"/>
                                            </p:txEl>
                                          </p:spTgt>
                                        </p:tgtEl>
                                        <p:attrNameLst>
                                          <p:attrName>style.visibility</p:attrName>
                                        </p:attrNameLst>
                                      </p:cBhvr>
                                      <p:to>
                                        <p:strVal val="visible"/>
                                      </p:to>
                                    </p:set>
                                    <p:animEffect filter="fade" transition="in">
                                      <p:cBhvr>
                                        <p:cTn dur="500"/>
                                        <p:tgtEl>
                                          <p:spTgt spid="3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7" st="7"/>
                                            </p:txEl>
                                          </p:spTgt>
                                        </p:tgtEl>
                                        <p:attrNameLst>
                                          <p:attrName>style.visibility</p:attrName>
                                        </p:attrNameLst>
                                      </p:cBhvr>
                                      <p:to>
                                        <p:strVal val="visible"/>
                                      </p:to>
                                    </p:set>
                                    <p:animEffect filter="fade" transition="in">
                                      <p:cBhvr>
                                        <p:cTn dur="500"/>
                                        <p:tgtEl>
                                          <p:spTgt spid="3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8" st="8"/>
                                            </p:txEl>
                                          </p:spTgt>
                                        </p:tgtEl>
                                        <p:attrNameLst>
                                          <p:attrName>style.visibility</p:attrName>
                                        </p:attrNameLst>
                                      </p:cBhvr>
                                      <p:to>
                                        <p:strVal val="visible"/>
                                      </p:to>
                                    </p:set>
                                    <p:animEffect filter="fade" transition="in">
                                      <p:cBhvr>
                                        <p:cTn dur="500"/>
                                        <p:tgtEl>
                                          <p:spTgt spid="3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9" st="9"/>
                                            </p:txEl>
                                          </p:spTgt>
                                        </p:tgtEl>
                                        <p:attrNameLst>
                                          <p:attrName>style.visibility</p:attrName>
                                        </p:attrNameLst>
                                      </p:cBhvr>
                                      <p:to>
                                        <p:strVal val="visible"/>
                                      </p:to>
                                    </p:set>
                                    <p:animEffect filter="fade" transition="in">
                                      <p:cBhvr>
                                        <p:cTn dur="500"/>
                                        <p:tgtEl>
                                          <p:spTgt spid="30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0" st="10"/>
                                            </p:txEl>
                                          </p:spTgt>
                                        </p:tgtEl>
                                        <p:attrNameLst>
                                          <p:attrName>style.visibility</p:attrName>
                                        </p:attrNameLst>
                                      </p:cBhvr>
                                      <p:to>
                                        <p:strVal val="visible"/>
                                      </p:to>
                                    </p:set>
                                    <p:animEffect filter="fade" transition="in">
                                      <p:cBhvr>
                                        <p:cTn dur="500"/>
                                        <p:tgtEl>
                                          <p:spTgt spid="30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1" st="11"/>
                                            </p:txEl>
                                          </p:spTgt>
                                        </p:tgtEl>
                                        <p:attrNameLst>
                                          <p:attrName>style.visibility</p:attrName>
                                        </p:attrNameLst>
                                      </p:cBhvr>
                                      <p:to>
                                        <p:strVal val="visible"/>
                                      </p:to>
                                    </p:set>
                                    <p:animEffect filter="fade" transition="in">
                                      <p:cBhvr>
                                        <p:cTn dur="500"/>
                                        <p:tgtEl>
                                          <p:spTgt spid="30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2" st="12"/>
                                            </p:txEl>
                                          </p:spTgt>
                                        </p:tgtEl>
                                        <p:attrNameLst>
                                          <p:attrName>style.visibility</p:attrName>
                                        </p:attrNameLst>
                                      </p:cBhvr>
                                      <p:to>
                                        <p:strVal val="visible"/>
                                      </p:to>
                                    </p:set>
                                    <p:animEffect filter="fade" transition="in">
                                      <p:cBhvr>
                                        <p:cTn dur="500"/>
                                        <p:tgtEl>
                                          <p:spTgt spid="302">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0" name="Shape 34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0" name="Shape 13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p:nvPr/>
        </p:nvSpPr>
        <p:spPr>
          <a:xfrm>
            <a:off x="541175" y="1550318"/>
            <a:ext cx="8061649" cy="523220"/>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4"/>
          <p:cNvSpPr txBox="1"/>
          <p:nvPr/>
        </p:nvSpPr>
        <p:spPr>
          <a:xfrm>
            <a:off x="1" y="226354"/>
            <a:ext cx="5470357"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Autism</a:t>
            </a:r>
            <a:endParaRPr b="1" sz="2800">
              <a:solidFill>
                <a:schemeClr val="dk1"/>
              </a:solidFill>
              <a:latin typeface="Roboto"/>
              <a:ea typeface="Roboto"/>
              <a:cs typeface="Roboto"/>
              <a:sym typeface="Roboto"/>
            </a:endParaRPr>
          </a:p>
        </p:txBody>
      </p:sp>
      <p:sp>
        <p:nvSpPr>
          <p:cNvPr id="141" name="Google Shape;141;p4"/>
          <p:cNvSpPr txBox="1"/>
          <p:nvPr/>
        </p:nvSpPr>
        <p:spPr>
          <a:xfrm>
            <a:off x="525678" y="1629440"/>
            <a:ext cx="8061648" cy="40164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Autism is a neurodevelopmental condition which affects the way the brain works. </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Autism affects people differently. Like all people, each Autistic person is unique and will have their own individual strengths and challenges. Autism can affect how a person communicates with and relates to other people, as well as how they experience the world around them.</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If you believe a learner is showing Autistic traits that are causing them difficulty, please follow the policies and procedures of your setting.</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p:nvPr/>
        </p:nvSpPr>
        <p:spPr>
          <a:xfrm>
            <a:off x="541175" y="1596812"/>
            <a:ext cx="8061649" cy="691040"/>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 name="Google Shape;147;p5"/>
          <p:cNvSpPr txBox="1"/>
          <p:nvPr/>
        </p:nvSpPr>
        <p:spPr>
          <a:xfrm>
            <a:off x="1" y="226354"/>
            <a:ext cx="6641431"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Signs of Autism</a:t>
            </a:r>
            <a:endParaRPr b="1" sz="2800">
              <a:solidFill>
                <a:schemeClr val="dk1"/>
              </a:solidFill>
              <a:latin typeface="Roboto"/>
              <a:ea typeface="Roboto"/>
              <a:cs typeface="Roboto"/>
              <a:sym typeface="Roboto"/>
            </a:endParaRPr>
          </a:p>
        </p:txBody>
      </p:sp>
      <p:sp>
        <p:nvSpPr>
          <p:cNvPr id="148" name="Google Shape;148;p5"/>
          <p:cNvSpPr txBox="1"/>
          <p:nvPr/>
        </p:nvSpPr>
        <p:spPr>
          <a:xfrm>
            <a:off x="541176" y="1644938"/>
            <a:ext cx="8061649" cy="34932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Autism affects people in different ways. You may find that some of your Autistic learners need support with:</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understanding abstract concepts;</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engaging in imaginary play;</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processing information;</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understanding facial expressions and body language;</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sensory differences.</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p:nvPr/>
        </p:nvSpPr>
        <p:spPr>
          <a:xfrm>
            <a:off x="4429767" y="1711892"/>
            <a:ext cx="2754804" cy="523220"/>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6"/>
          <p:cNvSpPr/>
          <p:nvPr/>
        </p:nvSpPr>
        <p:spPr>
          <a:xfrm>
            <a:off x="487157" y="1735642"/>
            <a:ext cx="2113539" cy="523220"/>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6"/>
          <p:cNvSpPr/>
          <p:nvPr/>
        </p:nvSpPr>
        <p:spPr>
          <a:xfrm>
            <a:off x="541175" y="964816"/>
            <a:ext cx="8061649" cy="523220"/>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6"/>
          <p:cNvSpPr txBox="1"/>
          <p:nvPr/>
        </p:nvSpPr>
        <p:spPr>
          <a:xfrm>
            <a:off x="1" y="226354"/>
            <a:ext cx="6641431"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Cognition and Autism</a:t>
            </a:r>
            <a:endParaRPr b="1" sz="2800">
              <a:solidFill>
                <a:schemeClr val="dk1"/>
              </a:solidFill>
              <a:latin typeface="Roboto"/>
              <a:ea typeface="Roboto"/>
              <a:cs typeface="Roboto"/>
              <a:sym typeface="Roboto"/>
            </a:endParaRPr>
          </a:p>
        </p:txBody>
      </p:sp>
      <p:sp>
        <p:nvSpPr>
          <p:cNvPr id="157" name="Google Shape;157;p6"/>
          <p:cNvSpPr txBox="1"/>
          <p:nvPr/>
        </p:nvSpPr>
        <p:spPr>
          <a:xfrm>
            <a:off x="541176" y="1048567"/>
            <a:ext cx="8061649"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Cognition is the mental process of acquiring knowledge and understanding.</a:t>
            </a:r>
            <a:endParaRPr/>
          </a:p>
        </p:txBody>
      </p:sp>
      <p:sp>
        <p:nvSpPr>
          <p:cNvPr id="158" name="Google Shape;158;p6"/>
          <p:cNvSpPr txBox="1"/>
          <p:nvPr/>
        </p:nvSpPr>
        <p:spPr>
          <a:xfrm>
            <a:off x="541176" y="1833043"/>
            <a:ext cx="4030824" cy="40164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Possible Strengths</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Attention to detail</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Concentration</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High skill development in activities that interest them</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Honesty</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Reliability</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Working memory - short term memory that we use for completing tasks.</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Memory - storing and retrieving information.</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Problem-solving</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p:txBody>
      </p:sp>
      <p:sp>
        <p:nvSpPr>
          <p:cNvPr id="159" name="Google Shape;159;p6"/>
          <p:cNvSpPr txBox="1"/>
          <p:nvPr/>
        </p:nvSpPr>
        <p:spPr>
          <a:xfrm>
            <a:off x="4411579" y="1796792"/>
            <a:ext cx="4245265"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Possible Areas for Support</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Social skills</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Self-regulation </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Planning - working out the steps for a task (like brushing teeth)</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Initiating - beginning tasks or having ideas</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Impulse control- controlling actions and reactions</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Attention - altering attention or filtering information (focusing on something they can see and not hearing what you are saying)</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Flexibility - dealing with change</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Roboto"/>
                <a:ea typeface="Roboto"/>
                <a:cs typeface="Roboto"/>
                <a:sym typeface="Roboto"/>
              </a:rPr>
              <a:t>Reaction time - time taken to respond to something.</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p:nvPr/>
        </p:nvSpPr>
        <p:spPr>
          <a:xfrm>
            <a:off x="540482" y="1315453"/>
            <a:ext cx="8061649" cy="657725"/>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7"/>
          <p:cNvSpPr txBox="1"/>
          <p:nvPr/>
        </p:nvSpPr>
        <p:spPr>
          <a:xfrm>
            <a:off x="1" y="226354"/>
            <a:ext cx="7202904"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Mental Health and Autism</a:t>
            </a:r>
            <a:endParaRPr b="1" sz="2800">
              <a:solidFill>
                <a:schemeClr val="dk1"/>
              </a:solidFill>
              <a:latin typeface="Roboto"/>
              <a:ea typeface="Roboto"/>
              <a:cs typeface="Roboto"/>
              <a:sym typeface="Roboto"/>
            </a:endParaRPr>
          </a:p>
        </p:txBody>
      </p:sp>
      <p:sp>
        <p:nvSpPr>
          <p:cNvPr id="166" name="Google Shape;166;p7"/>
          <p:cNvSpPr txBox="1"/>
          <p:nvPr/>
        </p:nvSpPr>
        <p:spPr>
          <a:xfrm>
            <a:off x="540483" y="1363580"/>
            <a:ext cx="8061649" cy="32316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All children, including Autistic children, can struggle with their mental health for many reasons. You can support positive mental health by:</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Encouraging your learners to talk to somebody they trust about how they are feeling.</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Encouraging your learners to explore their interests and do their hobbies.</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Ensure that your learners have access to a quiet safe space.</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p:nvPr/>
        </p:nvSpPr>
        <p:spPr>
          <a:xfrm>
            <a:off x="540484" y="900924"/>
            <a:ext cx="8061649" cy="462656"/>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8"/>
          <p:cNvSpPr txBox="1"/>
          <p:nvPr/>
        </p:nvSpPr>
        <p:spPr>
          <a:xfrm>
            <a:off x="1" y="226354"/>
            <a:ext cx="7202904"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Occupational Therapy (OT)</a:t>
            </a:r>
            <a:endParaRPr b="1" sz="2800">
              <a:solidFill>
                <a:schemeClr val="dk1"/>
              </a:solidFill>
              <a:latin typeface="Roboto"/>
              <a:ea typeface="Roboto"/>
              <a:cs typeface="Roboto"/>
              <a:sym typeface="Roboto"/>
            </a:endParaRPr>
          </a:p>
        </p:txBody>
      </p:sp>
      <p:sp>
        <p:nvSpPr>
          <p:cNvPr id="173" name="Google Shape;173;p8"/>
          <p:cNvSpPr txBox="1"/>
          <p:nvPr/>
        </p:nvSpPr>
        <p:spPr>
          <a:xfrm>
            <a:off x="540484" y="965091"/>
            <a:ext cx="8061649" cy="6370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Occupational therapy can be beneficial to learners of all ages.</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Occupational therapy strategies can help to develop skills to use at home, school, in relationships and in the community.</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Occupational therapy focuses on the skills that an individual needs to live life their way.</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Occupational therapy can help to manage symptoms and improve wellbeing and quality of life.</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Occupational therapists view occupation as being anything that we do, just like activity. </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While we can take these things for granted, an underlying condition like Autism can make it much more difficult and exhausting to do any of our activities or occupations.</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Not being able to do the things we enjoy affects our wellbeing.</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177800" lvl="0" marL="285750" marR="0" rtl="0" algn="l">
              <a:lnSpc>
                <a:spcPct val="200000"/>
              </a:lnSpc>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Medium"/>
              <a:ea typeface="Roboto Medium"/>
              <a:cs typeface="Roboto Medium"/>
              <a:sym typeface="Robot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p:nvPr/>
        </p:nvSpPr>
        <p:spPr>
          <a:xfrm>
            <a:off x="540484" y="1237808"/>
            <a:ext cx="8061649" cy="748821"/>
          </a:xfrm>
          <a:prstGeom prst="rect">
            <a:avLst/>
          </a:prstGeom>
          <a:solidFill>
            <a:srgbClr val="CAE2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9"/>
          <p:cNvSpPr txBox="1"/>
          <p:nvPr/>
        </p:nvSpPr>
        <p:spPr>
          <a:xfrm>
            <a:off x="1" y="226354"/>
            <a:ext cx="7202904" cy="523220"/>
          </a:xfrm>
          <a:prstGeom prst="rect">
            <a:avLst/>
          </a:prstGeom>
          <a:solidFill>
            <a:srgbClr val="BF95D9"/>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800">
                <a:solidFill>
                  <a:schemeClr val="dk1"/>
                </a:solidFill>
                <a:latin typeface="Roboto"/>
                <a:ea typeface="Roboto"/>
                <a:cs typeface="Roboto"/>
                <a:sym typeface="Roboto"/>
              </a:rPr>
              <a:t>Why Do Occupations Matter?</a:t>
            </a:r>
            <a:endParaRPr b="1" sz="2800">
              <a:solidFill>
                <a:schemeClr val="dk1"/>
              </a:solidFill>
              <a:latin typeface="Roboto"/>
              <a:ea typeface="Roboto"/>
              <a:cs typeface="Roboto"/>
              <a:sym typeface="Roboto"/>
            </a:endParaRPr>
          </a:p>
        </p:txBody>
      </p:sp>
      <p:sp>
        <p:nvSpPr>
          <p:cNvPr id="180" name="Google Shape;180;p9"/>
          <p:cNvSpPr txBox="1"/>
          <p:nvPr/>
        </p:nvSpPr>
        <p:spPr>
          <a:xfrm>
            <a:off x="540484" y="1318018"/>
            <a:ext cx="8061649"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Our learners’ activities and occupations are important because they provide them with roles, structure, routines and meaning. </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As such, their occupations can affect their health and wellbeing and so they really matter.</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Their activities are also a personal choice and may have cultural or societal meaning - they define who they are, and who they will become.</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Roboto"/>
              <a:buNone/>
            </a:pPr>
            <a:r>
              <a:rPr lang="en-GB" sz="1700">
                <a:solidFill>
                  <a:schemeClr val="dk1"/>
                </a:solidFill>
                <a:latin typeface="Roboto"/>
                <a:ea typeface="Roboto"/>
                <a:cs typeface="Roboto"/>
                <a:sym typeface="Roboto"/>
              </a:rPr>
              <a:t>When we are able to do things we enjoy, the brain releases ‘happy hormones’ (endorphins, dopamine and serotonin) that make us feel good and have a positive effect on our health.</a:t>
            </a:r>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177800" lvl="0" marL="285750" marR="0" rtl="0" algn="l">
              <a:lnSpc>
                <a:spcPct val="200000"/>
              </a:lnSpc>
              <a:spcBef>
                <a:spcPts val="0"/>
              </a:spcBef>
              <a:spcAft>
                <a:spcPts val="0"/>
              </a:spcAft>
              <a:buClr>
                <a:schemeClr val="dk1"/>
              </a:buClr>
              <a:buSzPts val="1700"/>
              <a:buFont typeface="Arial"/>
              <a:buNone/>
            </a:pPr>
            <a:r>
              <a:t/>
            </a:r>
            <a:endParaRPr sz="1700">
              <a:solidFill>
                <a:schemeClr val="dk1"/>
              </a:solidFill>
              <a:latin typeface="Roboto"/>
              <a:ea typeface="Roboto"/>
              <a:cs typeface="Roboto"/>
              <a:sym typeface="Roboto"/>
            </a:endParaRPr>
          </a:p>
          <a:p>
            <a:pPr indent="0" lvl="0" marL="0" marR="0" rtl="0" algn="l">
              <a:spcBef>
                <a:spcPts val="0"/>
              </a:spcBef>
              <a:spcAft>
                <a:spcPts val="0"/>
              </a:spcAft>
              <a:buClr>
                <a:schemeClr val="dk1"/>
              </a:buClr>
              <a:buSzPts val="1700"/>
              <a:buFont typeface="Arial"/>
              <a:buNone/>
            </a:pPr>
            <a:r>
              <a:t/>
            </a:r>
            <a:endParaRPr sz="1700">
              <a:solidFill>
                <a:schemeClr val="dk1"/>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lide Layouts">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claimers/Guidan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2024-06-14T12:07:27Z</dcterms:created>
  <dc:creator>Jonathan Seaton</dc:creator>
</cp:coreProperties>
</file>