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7"/>
  </p:notesMasterIdLst>
  <p:handoutMasterIdLst>
    <p:handoutMasterId r:id="rId58"/>
  </p:handoutMasterIdLst>
  <p:sldIdLst>
    <p:sldId id="256" r:id="rId2"/>
    <p:sldId id="373" r:id="rId3"/>
    <p:sldId id="351" r:id="rId4"/>
    <p:sldId id="350" r:id="rId5"/>
    <p:sldId id="374" r:id="rId6"/>
    <p:sldId id="310" r:id="rId7"/>
    <p:sldId id="311" r:id="rId8"/>
    <p:sldId id="344" r:id="rId9"/>
    <p:sldId id="378" r:id="rId10"/>
    <p:sldId id="340" r:id="rId11"/>
    <p:sldId id="341" r:id="rId12"/>
    <p:sldId id="312" r:id="rId13"/>
    <p:sldId id="370" r:id="rId14"/>
    <p:sldId id="316" r:id="rId15"/>
    <p:sldId id="342" r:id="rId16"/>
    <p:sldId id="317" r:id="rId17"/>
    <p:sldId id="318" r:id="rId18"/>
    <p:sldId id="314" r:id="rId19"/>
    <p:sldId id="315" r:id="rId20"/>
    <p:sldId id="313" r:id="rId21"/>
    <p:sldId id="319" r:id="rId22"/>
    <p:sldId id="320" r:id="rId23"/>
    <p:sldId id="321" r:id="rId24"/>
    <p:sldId id="322" r:id="rId25"/>
    <p:sldId id="323" r:id="rId26"/>
    <p:sldId id="371" r:id="rId27"/>
    <p:sldId id="372" r:id="rId28"/>
    <p:sldId id="382" r:id="rId29"/>
    <p:sldId id="383" r:id="rId30"/>
    <p:sldId id="379" r:id="rId31"/>
    <p:sldId id="380" r:id="rId32"/>
    <p:sldId id="381" r:id="rId33"/>
    <p:sldId id="324" r:id="rId34"/>
    <p:sldId id="325" r:id="rId35"/>
    <p:sldId id="326" r:id="rId36"/>
    <p:sldId id="327" r:id="rId37"/>
    <p:sldId id="328" r:id="rId38"/>
    <p:sldId id="329" r:id="rId39"/>
    <p:sldId id="331" r:id="rId40"/>
    <p:sldId id="330" r:id="rId41"/>
    <p:sldId id="332" r:id="rId42"/>
    <p:sldId id="375" r:id="rId43"/>
    <p:sldId id="333" r:id="rId44"/>
    <p:sldId id="334" r:id="rId45"/>
    <p:sldId id="335" r:id="rId46"/>
    <p:sldId id="336" r:id="rId47"/>
    <p:sldId id="337" r:id="rId48"/>
    <p:sldId id="303" r:id="rId49"/>
    <p:sldId id="272" r:id="rId50"/>
    <p:sldId id="291" r:id="rId51"/>
    <p:sldId id="292" r:id="rId52"/>
    <p:sldId id="293" r:id="rId53"/>
    <p:sldId id="294" r:id="rId54"/>
    <p:sldId id="296" r:id="rId55"/>
    <p:sldId id="295" r:id="rId56"/>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21" autoAdjust="0"/>
  </p:normalViewPr>
  <p:slideViewPr>
    <p:cSldViewPr>
      <p:cViewPr varScale="1">
        <p:scale>
          <a:sx n="98" d="100"/>
          <a:sy n="98" d="100"/>
        </p:scale>
        <p:origin x="-354" y="-90"/>
      </p:cViewPr>
      <p:guideLst>
        <p:guide orient="horz" pos="2160"/>
        <p:guide pos="2880"/>
      </p:guideLst>
    </p:cSldViewPr>
  </p:slideViewPr>
  <p:notesTextViewPr>
    <p:cViewPr>
      <p:scale>
        <a:sx n="1" d="1"/>
        <a:sy n="1" d="1"/>
      </p:scale>
      <p:origin x="0" y="0"/>
    </p:cViewPr>
  </p:notesTextViewPr>
  <p:sorterViewPr>
    <p:cViewPr varScale="1">
      <p:scale>
        <a:sx n="1" d="1"/>
        <a:sy n="1" d="1"/>
      </p:scale>
      <p:origin x="0" y="68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dirty="0"/>
              <a:t>WI</a:t>
            </a:r>
            <a:r>
              <a:rPr lang="en-US" sz="2400" baseline="0" dirty="0"/>
              <a:t> DOC 2015: 3-year Sexual Recidivism Trends (Tartar &amp; </a:t>
            </a:r>
            <a:r>
              <a:rPr lang="en-US" sz="2400" baseline="0" dirty="0" err="1"/>
              <a:t>Streveler</a:t>
            </a:r>
            <a:r>
              <a:rPr lang="en-US" sz="2400" baseline="0" dirty="0"/>
              <a:t>, 2015)</a:t>
            </a:r>
            <a:endParaRPr lang="en-US" sz="2400" dirty="0"/>
          </a:p>
        </c:rich>
      </c:tx>
      <c:layout>
        <c:manualLayout>
          <c:xMode val="edge"/>
          <c:yMode val="edge"/>
          <c:x val="0.15467637540453075"/>
          <c:y val="1.4285714285714285E-2"/>
        </c:manualLayout>
      </c:layout>
      <c:overlay val="0"/>
    </c:title>
    <c:autoTitleDeleted val="0"/>
    <c:plotArea>
      <c:layout/>
      <c:lineChart>
        <c:grouping val="standard"/>
        <c:varyColors val="0"/>
        <c:ser>
          <c:idx val="0"/>
          <c:order val="0"/>
          <c:marker>
            <c:symbol val="none"/>
          </c:marker>
          <c:dLbls>
            <c:dLbl>
              <c:idx val="2"/>
              <c:layout>
                <c:manualLayout>
                  <c:x val="-5.0267053996891221E-2"/>
                  <c:y val="-7.1922572178477695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9E7F-4E57-B2B7-2CAC04E6B1AC}"/>
                </c:ext>
              </c:extLst>
            </c:dLbl>
            <c:spPr>
              <a:noFill/>
              <a:ln>
                <a:noFill/>
              </a:ln>
              <a:effectLst/>
            </c:spPr>
            <c:txPr>
              <a:bodyPr anchor="t" anchorCtr="0"/>
              <a:lstStyle/>
              <a:p>
                <a:pPr>
                  <a:defRPr sz="2400"/>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'[Chart in Microsoft PowerPoint]Sheet1'!$A$2:$A$7</c:f>
              <c:numCache>
                <c:formatCode>General</c:formatCode>
                <c:ptCount val="6"/>
                <c:pt idx="0">
                  <c:v>1992</c:v>
                </c:pt>
                <c:pt idx="1">
                  <c:v>1995</c:v>
                </c:pt>
                <c:pt idx="2">
                  <c:v>1998</c:v>
                </c:pt>
                <c:pt idx="3">
                  <c:v>2003</c:v>
                </c:pt>
                <c:pt idx="4">
                  <c:v>2008</c:v>
                </c:pt>
                <c:pt idx="5">
                  <c:v>2010</c:v>
                </c:pt>
              </c:numCache>
            </c:numRef>
          </c:cat>
          <c:val>
            <c:numRef>
              <c:f>'[Chart in Microsoft PowerPoint]Sheet1'!$B$2:$B$7</c:f>
              <c:numCache>
                <c:formatCode>0.00%</c:formatCode>
                <c:ptCount val="6"/>
                <c:pt idx="0">
                  <c:v>5.8000000000000003E-2</c:v>
                </c:pt>
                <c:pt idx="1">
                  <c:v>5.0999999999999997E-2</c:v>
                </c:pt>
                <c:pt idx="2">
                  <c:v>3.2000000000000001E-2</c:v>
                </c:pt>
                <c:pt idx="3">
                  <c:v>2.3E-2</c:v>
                </c:pt>
                <c:pt idx="4">
                  <c:v>1.4E-2</c:v>
                </c:pt>
                <c:pt idx="5">
                  <c:v>1.4999999999999999E-2</c:v>
                </c:pt>
              </c:numCache>
            </c:numRef>
          </c:val>
          <c:smooth val="0"/>
          <c:extLst xmlns:c16r2="http://schemas.microsoft.com/office/drawing/2015/06/chart">
            <c:ext xmlns:c16="http://schemas.microsoft.com/office/drawing/2014/chart" uri="{C3380CC4-5D6E-409C-BE32-E72D297353CC}">
              <c16:uniqueId val="{00000000-589C-4858-B3FE-71E0467BC8C9}"/>
            </c:ext>
          </c:extLst>
        </c:ser>
        <c:dLbls>
          <c:showLegendKey val="0"/>
          <c:showVal val="0"/>
          <c:showCatName val="0"/>
          <c:showSerName val="0"/>
          <c:showPercent val="0"/>
          <c:showBubbleSize val="0"/>
        </c:dLbls>
        <c:marker val="1"/>
        <c:smooth val="0"/>
        <c:axId val="49509888"/>
        <c:axId val="49511424"/>
      </c:lineChart>
      <c:catAx>
        <c:axId val="49509888"/>
        <c:scaling>
          <c:orientation val="minMax"/>
        </c:scaling>
        <c:delete val="0"/>
        <c:axPos val="b"/>
        <c:numFmt formatCode="General" sourceLinked="1"/>
        <c:majorTickMark val="none"/>
        <c:minorTickMark val="none"/>
        <c:tickLblPos val="nextTo"/>
        <c:txPr>
          <a:bodyPr/>
          <a:lstStyle/>
          <a:p>
            <a:pPr>
              <a:defRPr sz="2000"/>
            </a:pPr>
            <a:endParaRPr lang="en-US"/>
          </a:p>
        </c:txPr>
        <c:crossAx val="49511424"/>
        <c:crosses val="autoZero"/>
        <c:auto val="1"/>
        <c:lblAlgn val="ctr"/>
        <c:lblOffset val="100"/>
        <c:noMultiLvlLbl val="0"/>
      </c:catAx>
      <c:valAx>
        <c:axId val="49511424"/>
        <c:scaling>
          <c:orientation val="minMax"/>
        </c:scaling>
        <c:delete val="0"/>
        <c:axPos val="l"/>
        <c:majorGridlines>
          <c:spPr>
            <a:ln>
              <a:gradFill>
                <a:gsLst>
                  <a:gs pos="0">
                    <a:schemeClr val="accent1">
                      <a:tint val="66000"/>
                      <a:satMod val="160000"/>
                    </a:schemeClr>
                  </a:gs>
                  <a:gs pos="65000">
                    <a:schemeClr val="accent1">
                      <a:tint val="44500"/>
                      <a:satMod val="160000"/>
                    </a:schemeClr>
                  </a:gs>
                  <a:gs pos="100000">
                    <a:schemeClr val="accent1">
                      <a:tint val="23500"/>
                      <a:satMod val="160000"/>
                    </a:schemeClr>
                  </a:gs>
                </a:gsLst>
                <a:lin ang="5400000" scaled="0"/>
              </a:gradFill>
            </a:ln>
          </c:spPr>
        </c:majorGridlines>
        <c:numFmt formatCode="0.00%" sourceLinked="1"/>
        <c:majorTickMark val="none"/>
        <c:minorTickMark val="none"/>
        <c:tickLblPos val="nextTo"/>
        <c:spPr>
          <a:ln w="9525">
            <a:noFill/>
          </a:ln>
        </c:spPr>
        <c:txPr>
          <a:bodyPr/>
          <a:lstStyle/>
          <a:p>
            <a:pPr>
              <a:defRPr sz="1800"/>
            </a:pPr>
            <a:endParaRPr lang="en-US"/>
          </a:p>
        </c:txPr>
        <c:crossAx val="49509888"/>
        <c:crosses val="autoZero"/>
        <c:crossBetween val="between"/>
      </c:valAx>
      <c:spPr>
        <a:noFill/>
        <a:ln w="25400">
          <a:no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300362248107414E-2"/>
          <c:y val="3.6362339953407465E-2"/>
          <c:w val="0.89350403873934359"/>
          <c:h val="0.87957833139709996"/>
        </c:manualLayout>
      </c:layout>
      <c:barChart>
        <c:barDir val="col"/>
        <c:grouping val="clustered"/>
        <c:varyColors val="0"/>
        <c:ser>
          <c:idx val="1"/>
          <c:order val="0"/>
          <c:tx>
            <c:strRef>
              <c:f>Sheet1!$J$116</c:f>
              <c:strCache>
                <c:ptCount val="1"/>
                <c:pt idx="0">
                  <c:v>Any recidivism</c:v>
                </c:pt>
              </c:strCache>
            </c:strRef>
          </c:tx>
          <c:spPr>
            <a:pattFill prst="pct90">
              <a:fgClr>
                <a:schemeClr val="tx1">
                  <a:lumMod val="50000"/>
                  <a:lumOff val="50000"/>
                </a:schemeClr>
              </a:fgClr>
              <a:bgClr>
                <a:schemeClr val="bg1"/>
              </a:bgClr>
            </a:patt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Sheet1!$H$117:$H$118</c:f>
              <c:strCache>
                <c:ptCount val="2"/>
                <c:pt idx="0">
                  <c:v>1980 to 1995</c:v>
                </c:pt>
                <c:pt idx="1">
                  <c:v>2000 to 2010</c:v>
                </c:pt>
              </c:strCache>
            </c:strRef>
          </c:cat>
          <c:val>
            <c:numRef>
              <c:f>Sheet1!$J$117:$J$118</c:f>
              <c:numCache>
                <c:formatCode>0.00%</c:formatCode>
                <c:ptCount val="2"/>
                <c:pt idx="0">
                  <c:v>0.34470000000000001</c:v>
                </c:pt>
                <c:pt idx="1">
                  <c:v>0.3</c:v>
                </c:pt>
              </c:numCache>
            </c:numRef>
          </c:val>
          <c:extLst xmlns:c16r2="http://schemas.microsoft.com/office/drawing/2015/06/chart">
            <c:ext xmlns:c16="http://schemas.microsoft.com/office/drawing/2014/chart" uri="{C3380CC4-5D6E-409C-BE32-E72D297353CC}">
              <c16:uniqueId val="{00000000-91F5-4217-A8AE-6E07D74B5F61}"/>
            </c:ext>
          </c:extLst>
        </c:ser>
        <c:dLbls>
          <c:showLegendKey val="0"/>
          <c:showVal val="0"/>
          <c:showCatName val="0"/>
          <c:showSerName val="0"/>
          <c:showPercent val="0"/>
          <c:showBubbleSize val="0"/>
        </c:dLbls>
        <c:gapWidth val="219"/>
        <c:overlap val="-27"/>
        <c:axId val="133037056"/>
        <c:axId val="135402240"/>
      </c:barChart>
      <c:catAx>
        <c:axId val="133037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35402240"/>
        <c:crosses val="autoZero"/>
        <c:auto val="1"/>
        <c:lblAlgn val="ctr"/>
        <c:lblOffset val="100"/>
        <c:noMultiLvlLbl val="0"/>
      </c:catAx>
      <c:valAx>
        <c:axId val="135402240"/>
        <c:scaling>
          <c:orientation val="minMax"/>
          <c:max val="0.45"/>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vert="horz"/>
          <a:lstStyle/>
          <a:p>
            <a:pPr>
              <a:defRPr/>
            </a:pPr>
            <a:endParaRPr lang="en-US"/>
          </a:p>
        </c:txPr>
        <c:crossAx val="13303705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2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50A8E59D-B9C5-40D0-B36D-685D544AF941}" type="datetimeFigureOut">
              <a:rPr lang="en-US" smtClean="0"/>
              <a:t>3/1/2018</a:t>
            </a:fld>
            <a:endParaRPr lang="en-US"/>
          </a:p>
        </p:txBody>
      </p:sp>
      <p:sp>
        <p:nvSpPr>
          <p:cNvPr id="4" name="Footer Placeholder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299B58E1-AAED-438C-8B0D-2914584A8EAB}" type="slidenum">
              <a:rPr lang="en-US" smtClean="0"/>
              <a:t>‹#›</a:t>
            </a:fld>
            <a:endParaRPr lang="en-US"/>
          </a:p>
        </p:txBody>
      </p:sp>
    </p:spTree>
    <p:extLst>
      <p:ext uri="{BB962C8B-B14F-4D97-AF65-F5344CB8AC3E}">
        <p14:creationId xmlns:p14="http://schemas.microsoft.com/office/powerpoint/2010/main" val="3886722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B37FCC1B-19CB-4264-AF29-4751A21F5951}" type="datetimeFigureOut">
              <a:rPr lang="en-US" smtClean="0"/>
              <a:t>3/1/2018</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001E26E9-FF58-471D-9E83-9B034047B10C}" type="slidenum">
              <a:rPr lang="en-US" smtClean="0"/>
              <a:t>‹#›</a:t>
            </a:fld>
            <a:endParaRPr lang="en-US"/>
          </a:p>
        </p:txBody>
      </p:sp>
    </p:spTree>
    <p:extLst>
      <p:ext uri="{BB962C8B-B14F-4D97-AF65-F5344CB8AC3E}">
        <p14:creationId xmlns:p14="http://schemas.microsoft.com/office/powerpoint/2010/main" val="382407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1</a:t>
            </a:fld>
            <a:endParaRPr lang="en-US"/>
          </a:p>
        </p:txBody>
      </p:sp>
    </p:spTree>
    <p:extLst>
      <p:ext uri="{BB962C8B-B14F-4D97-AF65-F5344CB8AC3E}">
        <p14:creationId xmlns:p14="http://schemas.microsoft.com/office/powerpoint/2010/main" val="1198315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of recidivists is between 14 and 23 each year.  Number of released increases from 293 to 1007.  Joseph Tartar &amp; Tony </a:t>
            </a:r>
            <a:r>
              <a:rPr lang="en-US" dirty="0" err="1"/>
              <a:t>Streveler</a:t>
            </a:r>
            <a:r>
              <a:rPr lang="en-US" dirty="0"/>
              <a:t>.  </a:t>
            </a:r>
          </a:p>
        </p:txBody>
      </p:sp>
      <p:sp>
        <p:nvSpPr>
          <p:cNvPr id="4" name="Slide Number Placeholder 3"/>
          <p:cNvSpPr>
            <a:spLocks noGrp="1"/>
          </p:cNvSpPr>
          <p:nvPr>
            <p:ph type="sldNum" sz="quarter" idx="10"/>
          </p:nvPr>
        </p:nvSpPr>
        <p:spPr/>
        <p:txBody>
          <a:bodyPr/>
          <a:lstStyle/>
          <a:p>
            <a:fld id="{001E26E9-FF58-471D-9E83-9B034047B10C}" type="slidenum">
              <a:rPr lang="en-US" smtClean="0"/>
              <a:t>24</a:t>
            </a:fld>
            <a:endParaRPr lang="en-US"/>
          </a:p>
        </p:txBody>
      </p:sp>
    </p:spTree>
    <p:extLst>
      <p:ext uri="{BB962C8B-B14F-4D97-AF65-F5344CB8AC3E}">
        <p14:creationId xmlns:p14="http://schemas.microsoft.com/office/powerpoint/2010/main" val="1107929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27</a:t>
            </a:fld>
            <a:endParaRPr lang="en-US"/>
          </a:p>
        </p:txBody>
      </p:sp>
    </p:spTree>
    <p:extLst>
      <p:ext uri="{BB962C8B-B14F-4D97-AF65-F5344CB8AC3E}">
        <p14:creationId xmlns:p14="http://schemas.microsoft.com/office/powerpoint/2010/main" val="1206148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p:sp>
      <p:sp>
        <p:nvSpPr>
          <p:cNvPr id="28675" name="Notes Placeholder 2"/>
          <p:cNvSpPr>
            <a:spLocks noGrp="1"/>
          </p:cNvSpPr>
          <p:nvPr>
            <p:ph type="body" idx="1"/>
          </p:nvPr>
        </p:nvSpPr>
        <p:spPr>
          <a:noFill/>
          <a:extLst>
            <a:ext uri="{91240B29-F687-4F45-9708-019B960494DF}">
              <a14:hiddenLine xmlns:a14="http://schemas.microsoft.com/office/drawing/2010/main" w="9525">
                <a:solidFill>
                  <a:srgbClr val="3465AF"/>
                </a:solidFill>
                <a:round/>
                <a:headEnd/>
                <a:tailEnd/>
              </a14:hiddenLine>
            </a:ext>
          </a:extLst>
        </p:spPr>
        <p:txBody>
          <a:bodyPr/>
          <a:lstStyle/>
          <a:p>
            <a:r>
              <a:rPr lang="en-US" altLang="en-US"/>
              <a:t>The accuracy of a measure with a particular AUC depends on how the scale is used; what cut points are used AND what the base rate is.</a:t>
            </a:r>
          </a:p>
        </p:txBody>
      </p:sp>
      <p:sp>
        <p:nvSpPr>
          <p:cNvPr id="28676" name="Slide Number Placeholder 3"/>
          <p:cNvSpPr>
            <a:spLocks noGrp="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marL="193749" indent="-193749" eaLnBrk="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1pPr>
            <a:lvl2pPr eaLnBrk="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2pPr>
            <a:lvl3pPr eaLnBrk="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3pPr>
            <a:lvl4pPr eaLnBrk="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4pPr>
            <a:lvl5pPr eaLnBrk="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5pPr>
            <a:lvl6pPr marL="2256602" indent="-205146" defTabSz="410291" eaLnBrk="0" fontAlgn="base" hangingPunct="0">
              <a:lnSpc>
                <a:spcPct val="93000"/>
              </a:lnSpc>
              <a:spcBef>
                <a:spcPct val="0"/>
              </a:spcBef>
              <a:spcAft>
                <a:spcPct val="0"/>
              </a:spcAft>
              <a:buClr>
                <a:srgbClr val="000000"/>
              </a:buClr>
              <a:buSzPct val="100000"/>
              <a:buFont typeface="Times New Roman" pitchFamily="16" charset="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6pPr>
            <a:lvl7pPr marL="2666893" indent="-205146" defTabSz="410291" eaLnBrk="0" fontAlgn="base" hangingPunct="0">
              <a:lnSpc>
                <a:spcPct val="93000"/>
              </a:lnSpc>
              <a:spcBef>
                <a:spcPct val="0"/>
              </a:spcBef>
              <a:spcAft>
                <a:spcPct val="0"/>
              </a:spcAft>
              <a:buClr>
                <a:srgbClr val="000000"/>
              </a:buClr>
              <a:buSzPct val="100000"/>
              <a:buFont typeface="Times New Roman" pitchFamily="16" charset="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7pPr>
            <a:lvl8pPr marL="3077185" indent="-205146" defTabSz="410291" eaLnBrk="0" fontAlgn="base" hangingPunct="0">
              <a:lnSpc>
                <a:spcPct val="93000"/>
              </a:lnSpc>
              <a:spcBef>
                <a:spcPct val="0"/>
              </a:spcBef>
              <a:spcAft>
                <a:spcPct val="0"/>
              </a:spcAft>
              <a:buClr>
                <a:srgbClr val="000000"/>
              </a:buClr>
              <a:buSzPct val="100000"/>
              <a:buFont typeface="Times New Roman" pitchFamily="16" charset="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8pPr>
            <a:lvl9pPr marL="3487476" indent="-205146" defTabSz="410291" eaLnBrk="0" fontAlgn="base" hangingPunct="0">
              <a:lnSpc>
                <a:spcPct val="93000"/>
              </a:lnSpc>
              <a:spcBef>
                <a:spcPct val="0"/>
              </a:spcBef>
              <a:spcAft>
                <a:spcPct val="0"/>
              </a:spcAft>
              <a:buClr>
                <a:srgbClr val="000000"/>
              </a:buClr>
              <a:buSzPct val="100000"/>
              <a:buFont typeface="Times New Roman" pitchFamily="16" charset="0"/>
              <a:tabLst>
                <a:tab pos="410291" algn="l"/>
                <a:tab pos="820583" algn="l"/>
                <a:tab pos="1230874" algn="l"/>
                <a:tab pos="1641165" algn="l"/>
                <a:tab pos="2051456" algn="l"/>
                <a:tab pos="2461748" algn="l"/>
                <a:tab pos="2872039" algn="l"/>
              </a:tabLst>
              <a:defRPr sz="2200">
                <a:solidFill>
                  <a:schemeClr val="bg1"/>
                </a:solidFill>
                <a:latin typeface="Arial" charset="0"/>
                <a:ea typeface="Microsoft YaHei" pitchFamily="32" charset="-122"/>
              </a:defRPr>
            </a:lvl9pPr>
          </a:lstStyle>
          <a:p>
            <a:pPr eaLnBrk="1"/>
            <a:fld id="{06F4A3CC-EF73-4367-ACB7-E649ED81C0FD}" type="slidenum">
              <a:rPr lang="en-US" altLang="en-US" sz="1300">
                <a:solidFill>
                  <a:srgbClr val="000000"/>
                </a:solidFill>
                <a:latin typeface="Times New Roman" pitchFamily="16" charset="0"/>
              </a:rPr>
              <a:pPr eaLnBrk="1"/>
              <a:t>29</a:t>
            </a:fld>
            <a:endParaRPr lang="en-US" altLang="en-US" sz="1300">
              <a:solidFill>
                <a:srgbClr val="000000"/>
              </a:solidFill>
              <a:latin typeface="Times New Roman" pitchFamily="16" charset="0"/>
            </a:endParaRPr>
          </a:p>
        </p:txBody>
      </p:sp>
    </p:spTree>
    <p:extLst>
      <p:ext uri="{BB962C8B-B14F-4D97-AF65-F5344CB8AC3E}">
        <p14:creationId xmlns:p14="http://schemas.microsoft.com/office/powerpoint/2010/main" val="1539161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marL="193743" indent="-193743" eaLnBrk="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1pPr>
            <a:lvl2pPr eaLnBrk="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2pPr>
            <a:lvl3pPr eaLnBrk="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3pPr>
            <a:lvl4pPr eaLnBrk="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4pPr>
            <a:lvl5pPr eaLnBrk="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5pPr>
            <a:lvl6pPr marL="2256532" indent="-205139" defTabSz="410278" eaLnBrk="0" fontAlgn="base" hangingPunct="0">
              <a:lnSpc>
                <a:spcPct val="93000"/>
              </a:lnSpc>
              <a:spcBef>
                <a:spcPct val="0"/>
              </a:spcBef>
              <a:spcAft>
                <a:spcPct val="0"/>
              </a:spcAft>
              <a:buClr>
                <a:srgbClr val="000000"/>
              </a:buClr>
              <a:buSzPct val="100000"/>
              <a:buFont typeface="Times New Roman" pitchFamily="18" charset="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6pPr>
            <a:lvl7pPr marL="2666810" indent="-205139" defTabSz="410278" eaLnBrk="0" fontAlgn="base" hangingPunct="0">
              <a:lnSpc>
                <a:spcPct val="93000"/>
              </a:lnSpc>
              <a:spcBef>
                <a:spcPct val="0"/>
              </a:spcBef>
              <a:spcAft>
                <a:spcPct val="0"/>
              </a:spcAft>
              <a:buClr>
                <a:srgbClr val="000000"/>
              </a:buClr>
              <a:buSzPct val="100000"/>
              <a:buFont typeface="Times New Roman" pitchFamily="18" charset="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7pPr>
            <a:lvl8pPr marL="3077090" indent="-205139" defTabSz="410278" eaLnBrk="0" fontAlgn="base" hangingPunct="0">
              <a:lnSpc>
                <a:spcPct val="93000"/>
              </a:lnSpc>
              <a:spcBef>
                <a:spcPct val="0"/>
              </a:spcBef>
              <a:spcAft>
                <a:spcPct val="0"/>
              </a:spcAft>
              <a:buClr>
                <a:srgbClr val="000000"/>
              </a:buClr>
              <a:buSzPct val="100000"/>
              <a:buFont typeface="Times New Roman" pitchFamily="18" charset="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8pPr>
            <a:lvl9pPr marL="3487368" indent="-205139" defTabSz="410278" eaLnBrk="0" fontAlgn="base" hangingPunct="0">
              <a:lnSpc>
                <a:spcPct val="93000"/>
              </a:lnSpc>
              <a:spcBef>
                <a:spcPct val="0"/>
              </a:spcBef>
              <a:spcAft>
                <a:spcPct val="0"/>
              </a:spcAft>
              <a:buClr>
                <a:srgbClr val="000000"/>
              </a:buClr>
              <a:buSzPct val="100000"/>
              <a:buFont typeface="Times New Roman" pitchFamily="18" charset="0"/>
              <a:tabLst>
                <a:tab pos="410278" algn="l"/>
                <a:tab pos="820558" algn="l"/>
                <a:tab pos="1230836" algn="l"/>
                <a:tab pos="1641114" algn="l"/>
                <a:tab pos="2051392" algn="l"/>
                <a:tab pos="2461671" algn="l"/>
                <a:tab pos="2871949" algn="l"/>
              </a:tabLst>
              <a:defRPr sz="2200">
                <a:solidFill>
                  <a:schemeClr val="bg1"/>
                </a:solidFill>
                <a:latin typeface="Arial" pitchFamily="34" charset="0"/>
                <a:ea typeface="Microsoft YaHei" pitchFamily="34" charset="-122"/>
              </a:defRPr>
            </a:lvl9pPr>
          </a:lstStyle>
          <a:p>
            <a:pPr eaLnBrk="1"/>
            <a:fld id="{249CE3AC-5F0D-4795-8E18-BED7D2DCF400}" type="slidenum">
              <a:rPr lang="en-US" altLang="en-US" sz="1300">
                <a:solidFill>
                  <a:srgbClr val="000000"/>
                </a:solidFill>
                <a:latin typeface="Times New Roman" pitchFamily="18" charset="0"/>
                <a:cs typeface="Segoe UI" pitchFamily="34" charset="0"/>
              </a:rPr>
              <a:pPr eaLnBrk="1"/>
              <a:t>32</a:t>
            </a:fld>
            <a:endParaRPr lang="en-US" altLang="en-US" sz="1300">
              <a:solidFill>
                <a:srgbClr val="000000"/>
              </a:solidFill>
              <a:latin typeface="Times New Roman" pitchFamily="18" charset="0"/>
              <a:cs typeface="Segoe UI" pitchFamily="34" charset="0"/>
            </a:endParaRPr>
          </a:p>
        </p:txBody>
      </p:sp>
      <p:sp>
        <p:nvSpPr>
          <p:cNvPr id="30723" name="Rectangle 1"/>
          <p:cNvSpPr>
            <a:spLocks noGrp="1" noRot="1" noChangeAspect="1" noChangeArrowheads="1" noTextEdit="1"/>
          </p:cNvSpPr>
          <p:nvPr>
            <p:ph type="sldImg"/>
          </p:nvPr>
        </p:nvSpPr>
        <p:spPr>
          <a:xfrm>
            <a:off x="1057275" y="719138"/>
            <a:ext cx="4741863" cy="3556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Rectangle 2"/>
          <p:cNvSpPr>
            <a:spLocks noGrp="1" noChangeArrowheads="1"/>
          </p:cNvSpPr>
          <p:nvPr>
            <p:ph type="body" idx="1"/>
          </p:nvPr>
        </p:nvSpPr>
        <p:spPr>
          <a:xfrm>
            <a:off x="686364" y="4505371"/>
            <a:ext cx="5485279" cy="4267300"/>
          </a:xfrm>
          <a:noFill/>
          <a:extLst>
            <a:ext uri="{91240B29-F687-4F45-9708-019B960494DF}">
              <a14:hiddenLine xmlns:a14="http://schemas.microsoft.com/office/drawing/2010/main" w="9525">
                <a:solidFill>
                  <a:srgbClr val="3465A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val="3089227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34</a:t>
            </a:fld>
            <a:endParaRPr lang="en-US"/>
          </a:p>
        </p:txBody>
      </p:sp>
    </p:spTree>
    <p:extLst>
      <p:ext uri="{BB962C8B-B14F-4D97-AF65-F5344CB8AC3E}">
        <p14:creationId xmlns:p14="http://schemas.microsoft.com/office/powerpoint/2010/main" val="2424166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38</a:t>
            </a:fld>
            <a:endParaRPr lang="en-US"/>
          </a:p>
        </p:txBody>
      </p:sp>
    </p:spTree>
    <p:extLst>
      <p:ext uri="{BB962C8B-B14F-4D97-AF65-F5344CB8AC3E}">
        <p14:creationId xmlns:p14="http://schemas.microsoft.com/office/powerpoint/2010/main" val="1878236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 (2015) was 72.4%.</a:t>
            </a:r>
          </a:p>
        </p:txBody>
      </p:sp>
      <p:sp>
        <p:nvSpPr>
          <p:cNvPr id="4" name="Slide Number Placeholder 3"/>
          <p:cNvSpPr>
            <a:spLocks noGrp="1"/>
          </p:cNvSpPr>
          <p:nvPr>
            <p:ph type="sldNum" sz="quarter" idx="10"/>
          </p:nvPr>
        </p:nvSpPr>
        <p:spPr/>
        <p:txBody>
          <a:bodyPr/>
          <a:lstStyle/>
          <a:p>
            <a:fld id="{001E26E9-FF58-471D-9E83-9B034047B10C}" type="slidenum">
              <a:rPr lang="en-US" smtClean="0"/>
              <a:t>46</a:t>
            </a:fld>
            <a:endParaRPr lang="en-US"/>
          </a:p>
        </p:txBody>
      </p:sp>
    </p:spTree>
    <p:extLst>
      <p:ext uri="{BB962C8B-B14F-4D97-AF65-F5344CB8AC3E}">
        <p14:creationId xmlns:p14="http://schemas.microsoft.com/office/powerpoint/2010/main" val="4194845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13% decline, includes all offenses including sex offenses.  </a:t>
            </a:r>
          </a:p>
        </p:txBody>
      </p:sp>
      <p:sp>
        <p:nvSpPr>
          <p:cNvPr id="4" name="Slide Number Placeholder 3"/>
          <p:cNvSpPr>
            <a:spLocks noGrp="1"/>
          </p:cNvSpPr>
          <p:nvPr>
            <p:ph type="sldNum" sz="quarter" idx="10"/>
          </p:nvPr>
        </p:nvSpPr>
        <p:spPr/>
        <p:txBody>
          <a:bodyPr/>
          <a:lstStyle/>
          <a:p>
            <a:fld id="{001E26E9-FF58-471D-9E83-9B034047B10C}" type="slidenum">
              <a:rPr lang="en-US" smtClean="0"/>
              <a:t>47</a:t>
            </a:fld>
            <a:endParaRPr lang="en-US"/>
          </a:p>
        </p:txBody>
      </p:sp>
    </p:spTree>
    <p:extLst>
      <p:ext uri="{BB962C8B-B14F-4D97-AF65-F5344CB8AC3E}">
        <p14:creationId xmlns:p14="http://schemas.microsoft.com/office/powerpoint/2010/main" val="1860795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Lightening</a:t>
            </a:r>
            <a:r>
              <a:rPr lang="en-US" baseline="0" dirty="0"/>
              <a:t> strikes in one year = hard to predict.  Any rain in one year = easy.  Over 90% of arrested sex offenders are first time offenders.  </a:t>
            </a:r>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2</a:t>
            </a:fld>
            <a:endParaRPr lang="en-US"/>
          </a:p>
        </p:txBody>
      </p:sp>
    </p:spTree>
    <p:extLst>
      <p:ext uri="{BB962C8B-B14F-4D97-AF65-F5344CB8AC3E}">
        <p14:creationId xmlns:p14="http://schemas.microsoft.com/office/powerpoint/2010/main" val="2833204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a:t>
            </a:r>
            <a:r>
              <a:rPr lang="en-US" baseline="0" dirty="0"/>
              <a:t> murder and violent crime rates in the South are 3 to 4 times that of the </a:t>
            </a:r>
            <a:r>
              <a:rPr lang="en-US" baseline="0" dirty="0" err="1"/>
              <a:t>midwest</a:t>
            </a:r>
            <a:r>
              <a:rPr lang="en-US" baseline="0" dirty="0"/>
              <a:t> and northeast.  About a 10% jump in murder last year, but still 19% lower than 2006.  </a:t>
            </a:r>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7</a:t>
            </a:fld>
            <a:endParaRPr lang="en-US"/>
          </a:p>
        </p:txBody>
      </p:sp>
    </p:spTree>
    <p:extLst>
      <p:ext uri="{BB962C8B-B14F-4D97-AF65-F5344CB8AC3E}">
        <p14:creationId xmlns:p14="http://schemas.microsoft.com/office/powerpoint/2010/main" val="45636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Recent jump in homicides</a:t>
            </a:r>
            <a:r>
              <a:rPr lang="en-US" baseline="0" dirty="0"/>
              <a:t> rates: not as large as they may appear because they start with very low rates.  Also, seem to be very localized, even in cities that have had large percentage jumps (i.e. Milwaukee). </a:t>
            </a:r>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8</a:t>
            </a:fld>
            <a:endParaRPr lang="en-US"/>
          </a:p>
        </p:txBody>
      </p:sp>
    </p:spTree>
    <p:extLst>
      <p:ext uri="{BB962C8B-B14F-4D97-AF65-F5344CB8AC3E}">
        <p14:creationId xmlns:p14="http://schemas.microsoft.com/office/powerpoint/2010/main" val="1286525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Truman Langton, Criminal</a:t>
            </a:r>
            <a:r>
              <a:rPr lang="en-US" baseline="0" dirty="0"/>
              <a:t> Victimizations 2014</a:t>
            </a:r>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11</a:t>
            </a:fld>
            <a:endParaRPr lang="en-US"/>
          </a:p>
        </p:txBody>
      </p:sp>
    </p:spTree>
    <p:extLst>
      <p:ext uri="{BB962C8B-B14F-4D97-AF65-F5344CB8AC3E}">
        <p14:creationId xmlns:p14="http://schemas.microsoft.com/office/powerpoint/2010/main" val="3508258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cases that come to the attention of mandated reporters. </a:t>
            </a:r>
          </a:p>
        </p:txBody>
      </p:sp>
      <p:sp>
        <p:nvSpPr>
          <p:cNvPr id="4" name="Slide Number Placeholder 3"/>
          <p:cNvSpPr>
            <a:spLocks noGrp="1"/>
          </p:cNvSpPr>
          <p:nvPr>
            <p:ph type="sldNum" sz="quarter" idx="10"/>
          </p:nvPr>
        </p:nvSpPr>
        <p:spPr/>
        <p:txBody>
          <a:bodyPr/>
          <a:lstStyle/>
          <a:p>
            <a:fld id="{001E26E9-FF58-471D-9E83-9B034047B10C}" type="slidenum">
              <a:rPr lang="en-US" smtClean="0"/>
              <a:t>14</a:t>
            </a:fld>
            <a:endParaRPr lang="en-US"/>
          </a:p>
        </p:txBody>
      </p:sp>
    </p:spTree>
    <p:extLst>
      <p:ext uri="{BB962C8B-B14F-4D97-AF65-F5344CB8AC3E}">
        <p14:creationId xmlns:p14="http://schemas.microsoft.com/office/powerpoint/2010/main" val="101279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the abortion explanation does not work: if you had fewer unwanted children you should start to see a drop in CPA and infanticide in 1970’s.  That decline also did not start until about 1997.  </a:t>
            </a:r>
          </a:p>
        </p:txBody>
      </p:sp>
      <p:sp>
        <p:nvSpPr>
          <p:cNvPr id="4" name="Slide Number Placeholder 3"/>
          <p:cNvSpPr>
            <a:spLocks noGrp="1"/>
          </p:cNvSpPr>
          <p:nvPr>
            <p:ph type="sldNum" sz="quarter" idx="10"/>
          </p:nvPr>
        </p:nvSpPr>
        <p:spPr/>
        <p:txBody>
          <a:bodyPr/>
          <a:lstStyle/>
          <a:p>
            <a:fld id="{001E26E9-FF58-471D-9E83-9B034047B10C}" type="slidenum">
              <a:rPr lang="en-US" smtClean="0"/>
              <a:t>17</a:t>
            </a:fld>
            <a:endParaRPr lang="en-US"/>
          </a:p>
        </p:txBody>
      </p:sp>
    </p:spTree>
    <p:extLst>
      <p:ext uri="{BB962C8B-B14F-4D97-AF65-F5344CB8AC3E}">
        <p14:creationId xmlns:p14="http://schemas.microsoft.com/office/powerpoint/2010/main" val="2331124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Victim data caution: Date rape 25%</a:t>
            </a:r>
            <a:r>
              <a:rPr lang="en-US" baseline="0" dirty="0"/>
              <a:t> report, family – up to 40%; stranger up to 66%.</a:t>
            </a:r>
            <a:endParaRPr lang="en-US" dirty="0"/>
          </a:p>
        </p:txBody>
      </p:sp>
      <p:sp>
        <p:nvSpPr>
          <p:cNvPr id="4" name="Slide Number Placeholder 3"/>
          <p:cNvSpPr>
            <a:spLocks noGrp="1"/>
          </p:cNvSpPr>
          <p:nvPr>
            <p:ph type="sldNum" sz="quarter" idx="10"/>
          </p:nvPr>
        </p:nvSpPr>
        <p:spPr/>
        <p:txBody>
          <a:bodyPr/>
          <a:lstStyle/>
          <a:p>
            <a:fld id="{001E26E9-FF58-471D-9E83-9B034047B10C}" type="slidenum">
              <a:rPr lang="en-US" smtClean="0"/>
              <a:t>20</a:t>
            </a:fld>
            <a:endParaRPr lang="en-US"/>
          </a:p>
        </p:txBody>
      </p:sp>
    </p:spTree>
    <p:extLst>
      <p:ext uri="{BB962C8B-B14F-4D97-AF65-F5344CB8AC3E}">
        <p14:creationId xmlns:p14="http://schemas.microsoft.com/office/powerpoint/2010/main" val="1356133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85% decline. </a:t>
            </a:r>
          </a:p>
        </p:txBody>
      </p:sp>
      <p:sp>
        <p:nvSpPr>
          <p:cNvPr id="4" name="Slide Number Placeholder 3"/>
          <p:cNvSpPr>
            <a:spLocks noGrp="1"/>
          </p:cNvSpPr>
          <p:nvPr>
            <p:ph type="sldNum" sz="quarter" idx="10"/>
          </p:nvPr>
        </p:nvSpPr>
        <p:spPr/>
        <p:txBody>
          <a:bodyPr/>
          <a:lstStyle/>
          <a:p>
            <a:fld id="{001E26E9-FF58-471D-9E83-9B034047B10C}" type="slidenum">
              <a:rPr lang="en-US" smtClean="0"/>
              <a:t>22</a:t>
            </a:fld>
            <a:endParaRPr lang="en-US"/>
          </a:p>
        </p:txBody>
      </p:sp>
    </p:spTree>
    <p:extLst>
      <p:ext uri="{BB962C8B-B14F-4D97-AF65-F5344CB8AC3E}">
        <p14:creationId xmlns:p14="http://schemas.microsoft.com/office/powerpoint/2010/main" val="393057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B590260-958F-4FF8-9C71-AFAA74735313}" type="datetimeFigureOut">
              <a:rPr lang="en-US" smtClean="0"/>
              <a:t>3/1/2018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73536F0-B028-4205-9812-AF38EAAF37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590260-958F-4FF8-9C71-AFAA74735313}"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590260-958F-4FF8-9C71-AFAA74735313}"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590260-958F-4FF8-9C71-AFAA74735313}"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B590260-958F-4FF8-9C71-AFAA74735313}"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536F0-B028-4205-9812-AF38EAAF37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B590260-958F-4FF8-9C71-AFAA74735313}" type="datetimeFigureOut">
              <a:rPr lang="en-US" smtClean="0"/>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B590260-958F-4FF8-9C71-AFAA74735313}" type="datetimeFigureOut">
              <a:rPr lang="en-US" smtClean="0"/>
              <a:t>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B590260-958F-4FF8-9C71-AFAA74735313}" type="datetimeFigureOut">
              <a:rPr lang="en-US" smtClean="0"/>
              <a:t>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90260-958F-4FF8-9C71-AFAA74735313}" type="datetimeFigureOut">
              <a:rPr lang="en-US" smtClean="0"/>
              <a:t>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B590260-958F-4FF8-9C71-AFAA74735313}" type="datetimeFigureOut">
              <a:rPr lang="en-US" smtClean="0"/>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536F0-B028-4205-9812-AF38EAAF37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B590260-958F-4FF8-9C71-AFAA74735313}" type="datetimeFigureOut">
              <a:rPr lang="en-US" smtClean="0"/>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73536F0-B028-4205-9812-AF38EAAF37A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590260-958F-4FF8-9C71-AFAA74735313}" type="datetimeFigureOut">
              <a:rPr lang="en-US" smtClean="0"/>
              <a:t>3/1/2018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73536F0-B028-4205-9812-AF38EAAF37A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286000"/>
          </a:xfrm>
        </p:spPr>
        <p:txBody>
          <a:bodyPr>
            <a:noAutofit/>
          </a:bodyPr>
          <a:lstStyle/>
          <a:p>
            <a:r>
              <a:rPr lang="en-US" sz="4800" dirty="0"/>
              <a:t>The Decline in Sexual Recidivism Rates: </a:t>
            </a:r>
            <a:r>
              <a:rPr lang="en-US" sz="4800" dirty="0" smtClean="0"/>
              <a:t>Implications for Assessment and Treatment </a:t>
            </a:r>
            <a:endParaRPr lang="en-US" sz="4800" dirty="0"/>
          </a:p>
        </p:txBody>
      </p:sp>
      <p:sp>
        <p:nvSpPr>
          <p:cNvPr id="3" name="Subtitle 2"/>
          <p:cNvSpPr>
            <a:spLocks noGrp="1"/>
          </p:cNvSpPr>
          <p:nvPr>
            <p:ph type="subTitle" idx="1"/>
          </p:nvPr>
        </p:nvSpPr>
        <p:spPr>
          <a:xfrm>
            <a:off x="533400" y="3810000"/>
            <a:ext cx="7854696" cy="1905000"/>
          </a:xfrm>
        </p:spPr>
        <p:txBody>
          <a:bodyPr>
            <a:normAutofit/>
          </a:bodyPr>
          <a:lstStyle/>
          <a:p>
            <a:pPr algn="l"/>
            <a:r>
              <a:rPr lang="en-US" sz="2400" dirty="0"/>
              <a:t>March </a:t>
            </a:r>
            <a:r>
              <a:rPr lang="en-US" sz="2400" dirty="0" smtClean="0"/>
              <a:t>15, 2018</a:t>
            </a:r>
            <a:endParaRPr lang="en-US" sz="2400" dirty="0"/>
          </a:p>
          <a:p>
            <a:pPr algn="l"/>
            <a:r>
              <a:rPr lang="en-US" sz="2400" dirty="0" smtClean="0"/>
              <a:t>VSOTA Conference</a:t>
            </a:r>
            <a:endParaRPr lang="en-US" sz="2400" dirty="0"/>
          </a:p>
          <a:p>
            <a:pPr algn="l"/>
            <a:r>
              <a:rPr lang="en-US" sz="2400" dirty="0"/>
              <a:t>Michael F. Caldwell, </a:t>
            </a:r>
            <a:r>
              <a:rPr lang="en-US" sz="2400" dirty="0" err="1"/>
              <a:t>Psy.D</a:t>
            </a:r>
            <a:r>
              <a:rPr lang="en-US" sz="2400" dirty="0"/>
              <a:t>.</a:t>
            </a:r>
          </a:p>
          <a:p>
            <a:pPr algn="l"/>
            <a:r>
              <a:rPr lang="en-US" sz="2400" dirty="0"/>
              <a:t>mfcaldwell@wisc.edu</a:t>
            </a:r>
          </a:p>
        </p:txBody>
      </p:sp>
    </p:spTree>
    <p:extLst>
      <p:ext uri="{BB962C8B-B14F-4D97-AF65-F5344CB8AC3E}">
        <p14:creationId xmlns:p14="http://schemas.microsoft.com/office/powerpoint/2010/main" val="792377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761999"/>
            <a:ext cx="6120411" cy="5562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4111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1" y="533400"/>
            <a:ext cx="5867400" cy="5678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438400" y="6321623"/>
            <a:ext cx="5181600" cy="307777"/>
          </a:xfrm>
          <a:prstGeom prst="rect">
            <a:avLst/>
          </a:prstGeom>
          <a:noFill/>
        </p:spPr>
        <p:txBody>
          <a:bodyPr wrap="square" rtlCol="0">
            <a:spAutoFit/>
          </a:bodyPr>
          <a:lstStyle/>
          <a:p>
            <a:r>
              <a:rPr lang="en-US" sz="1400" dirty="0"/>
              <a:t>Truman, &amp; Langton, Criminal Victimizations 2014, BJS</a:t>
            </a:r>
          </a:p>
        </p:txBody>
      </p:sp>
    </p:spTree>
    <p:extLst>
      <p:ext uri="{BB962C8B-B14F-4D97-AF65-F5344CB8AC3E}">
        <p14:creationId xmlns:p14="http://schemas.microsoft.com/office/powerpoint/2010/main" val="659872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442295"/>
            <a:ext cx="8153399" cy="6145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1343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explanation </a:t>
            </a:r>
          </a:p>
        </p:txBody>
      </p:sp>
      <p:sp>
        <p:nvSpPr>
          <p:cNvPr id="4" name="Content Placeholder 3"/>
          <p:cNvSpPr>
            <a:spLocks noGrp="1"/>
          </p:cNvSpPr>
          <p:nvPr>
            <p:ph idx="1"/>
          </p:nvPr>
        </p:nvSpPr>
        <p:spPr>
          <a:xfrm>
            <a:off x="457200" y="2286000"/>
            <a:ext cx="8229600" cy="3733800"/>
          </a:xfrm>
        </p:spPr>
        <p:txBody>
          <a:bodyPr>
            <a:normAutofit/>
          </a:bodyPr>
          <a:lstStyle/>
          <a:p>
            <a:r>
              <a:rPr lang="en-US" sz="3600" dirty="0"/>
              <a:t>Are fewer assaults being referred to the police? </a:t>
            </a:r>
          </a:p>
          <a:p>
            <a:pPr lvl="1"/>
            <a:r>
              <a:rPr lang="en-US" sz="3400" dirty="0"/>
              <a:t>Sources of referrals show similar declines.</a:t>
            </a:r>
          </a:p>
          <a:p>
            <a:r>
              <a:rPr lang="en-US" sz="3600" dirty="0"/>
              <a:t>Is the police clearance rate dropping? </a:t>
            </a:r>
          </a:p>
          <a:p>
            <a:pPr lvl="1"/>
            <a:r>
              <a:rPr lang="en-US" sz="3200" dirty="0"/>
              <a:t>No, it has stayed about the same</a:t>
            </a:r>
          </a:p>
          <a:p>
            <a:endParaRPr lang="en-US" sz="3600" dirty="0"/>
          </a:p>
        </p:txBody>
      </p:sp>
    </p:spTree>
    <p:extLst>
      <p:ext uri="{BB962C8B-B14F-4D97-AF65-F5344CB8AC3E}">
        <p14:creationId xmlns:p14="http://schemas.microsoft.com/office/powerpoint/2010/main" val="1997822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0" y="1676400"/>
            <a:ext cx="78105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704088"/>
            <a:ext cx="8305800" cy="743712"/>
          </a:xfrm>
        </p:spPr>
        <p:txBody>
          <a:bodyPr>
            <a:noAutofit/>
          </a:bodyPr>
          <a:lstStyle/>
          <a:p>
            <a:r>
              <a:rPr lang="en-US" sz="3600" dirty="0"/>
              <a:t>NIC study of cases known to professionals</a:t>
            </a:r>
          </a:p>
        </p:txBody>
      </p:sp>
    </p:spTree>
    <p:extLst>
      <p:ext uri="{BB962C8B-B14F-4D97-AF65-F5344CB8AC3E}">
        <p14:creationId xmlns:p14="http://schemas.microsoft.com/office/powerpoint/2010/main" val="4216417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52594"/>
            <a:ext cx="7772400" cy="4995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4460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881990"/>
            <a:ext cx="8305800" cy="5366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0837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896112"/>
          </a:xfrm>
        </p:spPr>
        <p:txBody>
          <a:bodyPr/>
          <a:lstStyle/>
          <a:p>
            <a:r>
              <a:rPr lang="en-US" dirty="0"/>
              <a:t>Child protection agency survey</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905000"/>
            <a:ext cx="7015018"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4153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819912"/>
          </a:xfrm>
        </p:spPr>
        <p:txBody>
          <a:bodyPr/>
          <a:lstStyle/>
          <a:p>
            <a:r>
              <a:rPr lang="en-US" dirty="0"/>
              <a:t>National Crime Victim Survey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7038109"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6557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772400" cy="533400"/>
          </a:xfrm>
        </p:spPr>
        <p:txBody>
          <a:bodyPr>
            <a:normAutofit fontScale="90000"/>
          </a:bodyPr>
          <a:lstStyle/>
          <a:p>
            <a:r>
              <a:rPr lang="en-US" dirty="0"/>
              <a:t>NCVS results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540" y="1056759"/>
            <a:ext cx="7842260" cy="55726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487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a:t>Base rates: why it is important</a:t>
            </a:r>
          </a:p>
        </p:txBody>
      </p:sp>
      <p:sp>
        <p:nvSpPr>
          <p:cNvPr id="3" name="Content Placeholder 2"/>
          <p:cNvSpPr>
            <a:spLocks noGrp="1"/>
          </p:cNvSpPr>
          <p:nvPr>
            <p:ph idx="1"/>
          </p:nvPr>
        </p:nvSpPr>
        <p:spPr>
          <a:xfrm>
            <a:off x="457200" y="1828800"/>
            <a:ext cx="8229600" cy="4191000"/>
          </a:xfrm>
        </p:spPr>
        <p:txBody>
          <a:bodyPr>
            <a:normAutofit/>
          </a:bodyPr>
          <a:lstStyle/>
          <a:p>
            <a:r>
              <a:rPr lang="en-US" sz="2800" dirty="0"/>
              <a:t>The base rate tells us where the problem is.</a:t>
            </a:r>
          </a:p>
          <a:p>
            <a:r>
              <a:rPr lang="en-US" sz="2800" dirty="0"/>
              <a:t>The base rate for recidivism determines:</a:t>
            </a:r>
          </a:p>
          <a:p>
            <a:pPr lvl="1"/>
            <a:r>
              <a:rPr lang="en-US" sz="2800" dirty="0"/>
              <a:t>The opportunity cost of prevention vs. containment vs. incapacitation.</a:t>
            </a:r>
          </a:p>
          <a:p>
            <a:pPr lvl="1"/>
            <a:r>
              <a:rPr lang="en-US" sz="2800" dirty="0"/>
              <a:t>The difficulty in identifying risk factors</a:t>
            </a:r>
          </a:p>
          <a:p>
            <a:pPr lvl="1"/>
            <a:r>
              <a:rPr lang="en-US" sz="2800" dirty="0"/>
              <a:t>The performance characteristics of risk assessment methods.</a:t>
            </a:r>
          </a:p>
          <a:p>
            <a:pPr lvl="1"/>
            <a:r>
              <a:rPr lang="en-US" sz="2800" dirty="0"/>
              <a:t>The utility of ROC Area Under the Curve values.</a:t>
            </a:r>
          </a:p>
          <a:p>
            <a:pPr marL="393192" lvl="1" indent="0">
              <a:buNone/>
            </a:pPr>
            <a:endParaRPr lang="en-US" sz="2800" dirty="0"/>
          </a:p>
        </p:txBody>
      </p:sp>
    </p:spTree>
    <p:extLst>
      <p:ext uri="{BB962C8B-B14F-4D97-AF65-F5344CB8AC3E}">
        <p14:creationId xmlns:p14="http://schemas.microsoft.com/office/powerpoint/2010/main" val="165467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Crime Victim Surveys</a:t>
            </a:r>
          </a:p>
        </p:txBody>
      </p:sp>
      <p:sp>
        <p:nvSpPr>
          <p:cNvPr id="3" name="Content Placeholder 2"/>
          <p:cNvSpPr>
            <a:spLocks noGrp="1"/>
          </p:cNvSpPr>
          <p:nvPr>
            <p:ph idx="1"/>
          </p:nvPr>
        </p:nvSpPr>
        <p:spPr>
          <a:xfrm>
            <a:off x="762000" y="2286000"/>
            <a:ext cx="7315200" cy="3124200"/>
          </a:xfrm>
        </p:spPr>
        <p:txBody>
          <a:bodyPr>
            <a:noAutofit/>
          </a:bodyPr>
          <a:lstStyle/>
          <a:p>
            <a:r>
              <a:rPr lang="en-US" sz="3200" dirty="0"/>
              <a:t>Maybe fewer cases are coming to the attention of CPS, police, and other officials.  Abusers have gotten better at evading detection.</a:t>
            </a:r>
          </a:p>
          <a:p>
            <a:r>
              <a:rPr lang="en-US" sz="3200" dirty="0"/>
              <a:t>National Crime Victimization surveys show a similar decline.</a:t>
            </a:r>
          </a:p>
        </p:txBody>
      </p:sp>
    </p:spTree>
    <p:extLst>
      <p:ext uri="{BB962C8B-B14F-4D97-AF65-F5344CB8AC3E}">
        <p14:creationId xmlns:p14="http://schemas.microsoft.com/office/powerpoint/2010/main" val="221578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Perspective</a:t>
            </a:r>
          </a:p>
        </p:txBody>
      </p:sp>
      <p:sp>
        <p:nvSpPr>
          <p:cNvPr id="3" name="Content Placeholder 2"/>
          <p:cNvSpPr>
            <a:spLocks noGrp="1"/>
          </p:cNvSpPr>
          <p:nvPr>
            <p:ph idx="1"/>
          </p:nvPr>
        </p:nvSpPr>
        <p:spPr>
          <a:xfrm>
            <a:off x="685800" y="2286000"/>
            <a:ext cx="7620000" cy="4038600"/>
          </a:xfrm>
        </p:spPr>
        <p:txBody>
          <a:bodyPr>
            <a:normAutofit/>
          </a:bodyPr>
          <a:lstStyle/>
          <a:p>
            <a:r>
              <a:rPr lang="en-US" sz="2800" dirty="0"/>
              <a:t>About 90+% of sexual assault arrests are first offenders (no prior sexual assault arrests).</a:t>
            </a:r>
          </a:p>
          <a:p>
            <a:r>
              <a:rPr lang="en-US" sz="2800" dirty="0"/>
              <a:t>The recent declines mostly reflect fewer first offenders.</a:t>
            </a:r>
          </a:p>
          <a:p>
            <a:r>
              <a:rPr lang="en-US" sz="2800" dirty="0"/>
              <a:t>Recidivism would tap those people who were not effected by whatever forces caused fewer first offenders. </a:t>
            </a:r>
          </a:p>
        </p:txBody>
      </p:sp>
    </p:spTree>
    <p:extLst>
      <p:ext uri="{BB962C8B-B14F-4D97-AF65-F5344CB8AC3E}">
        <p14:creationId xmlns:p14="http://schemas.microsoft.com/office/powerpoint/2010/main" val="3813395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472296"/>
            <a:ext cx="6829441" cy="5157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704088"/>
            <a:ext cx="8305800" cy="819912"/>
          </a:xfrm>
        </p:spPr>
        <p:txBody>
          <a:bodyPr>
            <a:noAutofit/>
          </a:bodyPr>
          <a:lstStyle/>
          <a:p>
            <a:r>
              <a:rPr lang="en-US" sz="4000" dirty="0" err="1"/>
              <a:t>MnDOC</a:t>
            </a:r>
            <a:r>
              <a:rPr lang="en-US" sz="4000" dirty="0"/>
              <a:t> (2007) 3-year reconviction rates</a:t>
            </a:r>
          </a:p>
        </p:txBody>
      </p:sp>
    </p:spTree>
    <p:extLst>
      <p:ext uri="{BB962C8B-B14F-4D97-AF65-F5344CB8AC3E}">
        <p14:creationId xmlns:p14="http://schemas.microsoft.com/office/powerpoint/2010/main" val="42749569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MnDOC</a:t>
            </a:r>
            <a:r>
              <a:rPr lang="en-US" dirty="0"/>
              <a:t> (2007) </a:t>
            </a:r>
          </a:p>
        </p:txBody>
      </p:sp>
      <p:sp>
        <p:nvSpPr>
          <p:cNvPr id="3" name="Content Placeholder 2"/>
          <p:cNvSpPr>
            <a:spLocks noGrp="1"/>
          </p:cNvSpPr>
          <p:nvPr>
            <p:ph idx="1"/>
          </p:nvPr>
        </p:nvSpPr>
        <p:spPr>
          <a:xfrm>
            <a:off x="1066800" y="2133600"/>
            <a:ext cx="7086600" cy="3733800"/>
          </a:xfrm>
        </p:spPr>
        <p:txBody>
          <a:bodyPr>
            <a:normAutofit/>
          </a:bodyPr>
          <a:lstStyle/>
          <a:p>
            <a:r>
              <a:rPr lang="en-US" sz="2800" dirty="0"/>
              <a:t>Sexual recidivism declined 85%</a:t>
            </a:r>
          </a:p>
          <a:p>
            <a:r>
              <a:rPr lang="en-US" sz="2800" dirty="0"/>
              <a:t>Re-validation of the </a:t>
            </a:r>
            <a:r>
              <a:rPr lang="en-US" sz="2800" dirty="0" err="1"/>
              <a:t>MnSOST</a:t>
            </a:r>
            <a:r>
              <a:rPr lang="en-US" sz="2800" dirty="0"/>
              <a:t>-R failed.</a:t>
            </a:r>
          </a:p>
          <a:p>
            <a:r>
              <a:rPr lang="en-US" sz="2800" dirty="0"/>
              <a:t>Civil commitments exploded in 2004; after this 85% drop in recidivism. </a:t>
            </a:r>
          </a:p>
        </p:txBody>
      </p:sp>
    </p:spTree>
    <p:extLst>
      <p:ext uri="{BB962C8B-B14F-4D97-AF65-F5344CB8AC3E}">
        <p14:creationId xmlns:p14="http://schemas.microsoft.com/office/powerpoint/2010/main" val="3461052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525130118"/>
              </p:ext>
            </p:extLst>
          </p:nvPr>
        </p:nvGraphicFramePr>
        <p:xfrm>
          <a:off x="609600" y="914400"/>
          <a:ext cx="78486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5756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Tartar &amp; </a:t>
            </a:r>
            <a:r>
              <a:rPr lang="en-US" dirty="0" err="1"/>
              <a:t>Streveler</a:t>
            </a:r>
            <a:r>
              <a:rPr lang="en-US" dirty="0"/>
              <a:t> caveats </a:t>
            </a:r>
          </a:p>
        </p:txBody>
      </p:sp>
      <p:sp>
        <p:nvSpPr>
          <p:cNvPr id="3" name="Content Placeholder 2"/>
          <p:cNvSpPr>
            <a:spLocks noGrp="1"/>
          </p:cNvSpPr>
          <p:nvPr>
            <p:ph idx="1"/>
          </p:nvPr>
        </p:nvSpPr>
        <p:spPr>
          <a:xfrm>
            <a:off x="1066800" y="2286000"/>
            <a:ext cx="6477000" cy="4038600"/>
          </a:xfrm>
        </p:spPr>
        <p:txBody>
          <a:bodyPr/>
          <a:lstStyle/>
          <a:p>
            <a:r>
              <a:rPr lang="en-US" dirty="0"/>
              <a:t>About the same number of recidivists in each time frame.</a:t>
            </a:r>
          </a:p>
          <a:p>
            <a:r>
              <a:rPr lang="en-US" dirty="0"/>
              <a:t>Decline is due to much larger numbers of SO’s released.</a:t>
            </a:r>
          </a:p>
          <a:p>
            <a:r>
              <a:rPr lang="en-US" dirty="0"/>
              <a:t>Could be that higher adult incarceration rates has diluted this pool.</a:t>
            </a:r>
          </a:p>
        </p:txBody>
      </p:sp>
    </p:spTree>
    <p:extLst>
      <p:ext uri="{BB962C8B-B14F-4D97-AF65-F5344CB8AC3E}">
        <p14:creationId xmlns:p14="http://schemas.microsoft.com/office/powerpoint/2010/main" val="870126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r>
              <a:rPr lang="en-US" sz="3600" dirty="0"/>
              <a:t>Justice Research &amp; Statistical Assn. (2009)</a:t>
            </a:r>
          </a:p>
        </p:txBody>
      </p:sp>
      <p:sp>
        <p:nvSpPr>
          <p:cNvPr id="3" name="Content Placeholder 2"/>
          <p:cNvSpPr>
            <a:spLocks noGrp="1"/>
          </p:cNvSpPr>
          <p:nvPr>
            <p:ph idx="1"/>
          </p:nvPr>
        </p:nvSpPr>
        <p:spPr>
          <a:xfrm>
            <a:off x="1066800" y="1935480"/>
            <a:ext cx="6400800" cy="4389120"/>
          </a:xfrm>
        </p:spPr>
        <p:txBody>
          <a:bodyPr/>
          <a:lstStyle/>
          <a:p>
            <a:r>
              <a:rPr lang="en-US" dirty="0"/>
              <a:t>USDOJ data</a:t>
            </a:r>
          </a:p>
          <a:p>
            <a:r>
              <a:rPr lang="en-US" dirty="0"/>
              <a:t>9 states including Illinois </a:t>
            </a:r>
          </a:p>
          <a:p>
            <a:r>
              <a:rPr lang="en-US" dirty="0"/>
              <a:t>3 year follow-up</a:t>
            </a:r>
          </a:p>
          <a:p>
            <a:r>
              <a:rPr lang="en-US" dirty="0"/>
              <a:t>Re-arrests, reconviction, re-incarceration as the outcome.</a:t>
            </a:r>
          </a:p>
          <a:p>
            <a:r>
              <a:rPr lang="en-US" dirty="0"/>
              <a:t>Groups released in 2001</a:t>
            </a:r>
          </a:p>
          <a:p>
            <a:r>
              <a:rPr lang="en-US" i="1" dirty="0"/>
              <a:t>N</a:t>
            </a:r>
            <a:r>
              <a:rPr lang="en-US" dirty="0"/>
              <a:t> = 9,691</a:t>
            </a:r>
          </a:p>
          <a:p>
            <a:endParaRPr lang="en-US" dirty="0"/>
          </a:p>
        </p:txBody>
      </p:sp>
    </p:spTree>
    <p:extLst>
      <p:ext uri="{BB962C8B-B14F-4D97-AF65-F5344CB8AC3E}">
        <p14:creationId xmlns:p14="http://schemas.microsoft.com/office/powerpoint/2010/main" val="706769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4400"/>
            <a:ext cx="8229600" cy="1524000"/>
          </a:xfrm>
        </p:spPr>
        <p:txBody>
          <a:bodyPr>
            <a:normAutofit fontScale="90000"/>
          </a:bodyPr>
          <a:lstStyle/>
          <a:p>
            <a:r>
              <a:rPr lang="en-US" b="1" dirty="0"/>
              <a:t>Justice Research and Statistics Association (2009)</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8272066"/>
              </p:ext>
            </p:extLst>
          </p:nvPr>
        </p:nvGraphicFramePr>
        <p:xfrm>
          <a:off x="304798" y="2743200"/>
          <a:ext cx="8534399" cy="1524000"/>
        </p:xfrm>
        <a:graphic>
          <a:graphicData uri="http://schemas.openxmlformats.org/drawingml/2006/table">
            <a:tbl>
              <a:tblPr firstRow="1" bandRow="1">
                <a:tableStyleId>{5C22544A-7EE6-4342-B048-85BDC9FD1C3A}</a:tableStyleId>
              </a:tblPr>
              <a:tblGrid>
                <a:gridCol w="2405149">
                  <a:extLst>
                    <a:ext uri="{9D8B030D-6E8A-4147-A177-3AD203B41FA5}">
                      <a16:colId xmlns="" xmlns:a16="http://schemas.microsoft.com/office/drawing/2014/main" val="20000"/>
                    </a:ext>
                  </a:extLst>
                </a:gridCol>
                <a:gridCol w="775855">
                  <a:extLst>
                    <a:ext uri="{9D8B030D-6E8A-4147-A177-3AD203B41FA5}">
                      <a16:colId xmlns="" xmlns:a16="http://schemas.microsoft.com/office/drawing/2014/main" val="20001"/>
                    </a:ext>
                  </a:extLst>
                </a:gridCol>
                <a:gridCol w="775855">
                  <a:extLst>
                    <a:ext uri="{9D8B030D-6E8A-4147-A177-3AD203B41FA5}">
                      <a16:colId xmlns="" xmlns:a16="http://schemas.microsoft.com/office/drawing/2014/main" val="20002"/>
                    </a:ext>
                  </a:extLst>
                </a:gridCol>
                <a:gridCol w="775855">
                  <a:extLst>
                    <a:ext uri="{9D8B030D-6E8A-4147-A177-3AD203B41FA5}">
                      <a16:colId xmlns="" xmlns:a16="http://schemas.microsoft.com/office/drawing/2014/main" val="20003"/>
                    </a:ext>
                  </a:extLst>
                </a:gridCol>
                <a:gridCol w="775855">
                  <a:extLst>
                    <a:ext uri="{9D8B030D-6E8A-4147-A177-3AD203B41FA5}">
                      <a16:colId xmlns="" xmlns:a16="http://schemas.microsoft.com/office/drawing/2014/main" val="20004"/>
                    </a:ext>
                  </a:extLst>
                </a:gridCol>
                <a:gridCol w="663633">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gridCol w="748146">
                  <a:extLst>
                    <a:ext uri="{9D8B030D-6E8A-4147-A177-3AD203B41FA5}">
                      <a16:colId xmlns="" xmlns:a16="http://schemas.microsoft.com/office/drawing/2014/main" val="20007"/>
                    </a:ext>
                  </a:extLst>
                </a:gridCol>
                <a:gridCol w="775851">
                  <a:extLst>
                    <a:ext uri="{9D8B030D-6E8A-4147-A177-3AD203B41FA5}">
                      <a16:colId xmlns="" xmlns:a16="http://schemas.microsoft.com/office/drawing/2014/main" val="20008"/>
                    </a:ext>
                  </a:extLst>
                </a:gridCol>
              </a:tblGrid>
              <a:tr h="544286">
                <a:tc>
                  <a:txBody>
                    <a:bodyPr/>
                    <a:lstStyle/>
                    <a:p>
                      <a:r>
                        <a:rPr lang="en-US" sz="2800" dirty="0"/>
                        <a:t>State</a:t>
                      </a:r>
                    </a:p>
                  </a:txBody>
                  <a:tcPr/>
                </a:tc>
                <a:tc>
                  <a:txBody>
                    <a:bodyPr/>
                    <a:lstStyle/>
                    <a:p>
                      <a:r>
                        <a:rPr lang="en-US" sz="2800" dirty="0"/>
                        <a:t>AK</a:t>
                      </a:r>
                    </a:p>
                  </a:txBody>
                  <a:tcPr/>
                </a:tc>
                <a:tc>
                  <a:txBody>
                    <a:bodyPr/>
                    <a:lstStyle/>
                    <a:p>
                      <a:r>
                        <a:rPr lang="en-US" sz="2800" dirty="0"/>
                        <a:t>AZ</a:t>
                      </a:r>
                    </a:p>
                  </a:txBody>
                  <a:tcPr/>
                </a:tc>
                <a:tc>
                  <a:txBody>
                    <a:bodyPr/>
                    <a:lstStyle/>
                    <a:p>
                      <a:r>
                        <a:rPr lang="en-US" sz="2800" dirty="0"/>
                        <a:t>DE</a:t>
                      </a:r>
                    </a:p>
                  </a:txBody>
                  <a:tcPr/>
                </a:tc>
                <a:tc>
                  <a:txBody>
                    <a:bodyPr/>
                    <a:lstStyle/>
                    <a:p>
                      <a:r>
                        <a:rPr lang="en-US" sz="2800" dirty="0"/>
                        <a:t>IL</a:t>
                      </a:r>
                    </a:p>
                  </a:txBody>
                  <a:tcPr/>
                </a:tc>
                <a:tc>
                  <a:txBody>
                    <a:bodyPr/>
                    <a:lstStyle/>
                    <a:p>
                      <a:r>
                        <a:rPr lang="en-US" sz="2800" dirty="0"/>
                        <a:t>IA</a:t>
                      </a:r>
                    </a:p>
                  </a:txBody>
                  <a:tcPr/>
                </a:tc>
                <a:tc>
                  <a:txBody>
                    <a:bodyPr/>
                    <a:lstStyle/>
                    <a:p>
                      <a:r>
                        <a:rPr lang="en-US" sz="2800" dirty="0"/>
                        <a:t>NM</a:t>
                      </a:r>
                    </a:p>
                  </a:txBody>
                  <a:tcPr/>
                </a:tc>
                <a:tc>
                  <a:txBody>
                    <a:bodyPr/>
                    <a:lstStyle/>
                    <a:p>
                      <a:r>
                        <a:rPr lang="en-US" sz="2800" dirty="0"/>
                        <a:t>SC</a:t>
                      </a:r>
                    </a:p>
                  </a:txBody>
                  <a:tcPr/>
                </a:tc>
                <a:tc>
                  <a:txBody>
                    <a:bodyPr/>
                    <a:lstStyle/>
                    <a:p>
                      <a:r>
                        <a:rPr lang="en-US" sz="2800" dirty="0"/>
                        <a:t>UT</a:t>
                      </a:r>
                    </a:p>
                  </a:txBody>
                  <a:tcPr/>
                </a:tc>
                <a:extLst>
                  <a:ext uri="{0D108BD9-81ED-4DB2-BD59-A6C34878D82A}">
                    <a16:rowId xmlns="" xmlns:a16="http://schemas.microsoft.com/office/drawing/2014/main" val="10000"/>
                  </a:ext>
                </a:extLst>
              </a:tr>
              <a:tr h="979714">
                <a:tc>
                  <a:txBody>
                    <a:bodyPr/>
                    <a:lstStyle/>
                    <a:p>
                      <a:r>
                        <a:rPr lang="en-US" sz="2800" dirty="0"/>
                        <a:t>% Sex offense re-arrest</a:t>
                      </a:r>
                    </a:p>
                  </a:txBody>
                  <a:tcPr/>
                </a:tc>
                <a:tc>
                  <a:txBody>
                    <a:bodyPr/>
                    <a:lstStyle/>
                    <a:p>
                      <a:r>
                        <a:rPr lang="en-US" sz="2800" dirty="0"/>
                        <a:t>3.4</a:t>
                      </a:r>
                    </a:p>
                  </a:txBody>
                  <a:tcPr/>
                </a:tc>
                <a:tc>
                  <a:txBody>
                    <a:bodyPr/>
                    <a:lstStyle/>
                    <a:p>
                      <a:r>
                        <a:rPr lang="en-US" sz="2800" dirty="0"/>
                        <a:t>2.3</a:t>
                      </a:r>
                    </a:p>
                  </a:txBody>
                  <a:tcPr/>
                </a:tc>
                <a:tc>
                  <a:txBody>
                    <a:bodyPr/>
                    <a:lstStyle/>
                    <a:p>
                      <a:r>
                        <a:rPr lang="en-US" sz="2800" dirty="0"/>
                        <a:t>3.8</a:t>
                      </a:r>
                    </a:p>
                  </a:txBody>
                  <a:tcPr/>
                </a:tc>
                <a:tc>
                  <a:txBody>
                    <a:bodyPr/>
                    <a:lstStyle/>
                    <a:p>
                      <a:r>
                        <a:rPr lang="en-US" sz="2800" dirty="0"/>
                        <a:t>2.4</a:t>
                      </a:r>
                    </a:p>
                  </a:txBody>
                  <a:tcPr/>
                </a:tc>
                <a:tc>
                  <a:txBody>
                    <a:bodyPr/>
                    <a:lstStyle/>
                    <a:p>
                      <a:r>
                        <a:rPr lang="en-US" sz="2800" dirty="0"/>
                        <a:t>3.9</a:t>
                      </a:r>
                    </a:p>
                  </a:txBody>
                  <a:tcPr/>
                </a:tc>
                <a:tc>
                  <a:txBody>
                    <a:bodyPr/>
                    <a:lstStyle/>
                    <a:p>
                      <a:r>
                        <a:rPr lang="en-US" sz="2800" dirty="0"/>
                        <a:t>1.8</a:t>
                      </a:r>
                    </a:p>
                  </a:txBody>
                  <a:tcPr/>
                </a:tc>
                <a:tc>
                  <a:txBody>
                    <a:bodyPr/>
                    <a:lstStyle/>
                    <a:p>
                      <a:r>
                        <a:rPr lang="en-US" sz="2800" dirty="0"/>
                        <a:t>4.0</a:t>
                      </a:r>
                    </a:p>
                  </a:txBody>
                  <a:tcPr/>
                </a:tc>
                <a:tc>
                  <a:txBody>
                    <a:bodyPr/>
                    <a:lstStyle/>
                    <a:p>
                      <a:r>
                        <a:rPr lang="en-US" sz="2800" dirty="0"/>
                        <a:t>9.0</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069686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US" altLang="en-US" dirty="0"/>
              <a:t>Nature and limits of ROC analysis</a:t>
            </a:r>
          </a:p>
        </p:txBody>
      </p:sp>
      <p:sp>
        <p:nvSpPr>
          <p:cNvPr id="13315" name="Content Placeholder 2"/>
          <p:cNvSpPr>
            <a:spLocks noGrp="1"/>
          </p:cNvSpPr>
          <p:nvPr>
            <p:ph idx="1"/>
          </p:nvPr>
        </p:nvSpPr>
        <p:spPr>
          <a:xfrm>
            <a:off x="457200" y="2209800"/>
            <a:ext cx="8229600" cy="4113905"/>
          </a:xfrm>
        </p:spPr>
        <p:txBody>
          <a:bodyPr/>
          <a:lstStyle/>
          <a:p>
            <a:pPr marL="414726" indent="-414726">
              <a:buClr>
                <a:schemeClr val="accent1"/>
              </a:buClr>
              <a:buFont typeface="Arial" charset="0"/>
              <a:buChar char="•"/>
            </a:pPr>
            <a:r>
              <a:rPr lang="en-US" altLang="en-US" sz="2900" dirty="0"/>
              <a:t>ROC was initially developed to evaluate the relative predictive accuracy of radar systems.</a:t>
            </a:r>
          </a:p>
          <a:p>
            <a:pPr marL="414726" indent="-414726">
              <a:buClr>
                <a:schemeClr val="accent1"/>
              </a:buClr>
              <a:buFont typeface="Arial" charset="0"/>
              <a:buChar char="•"/>
            </a:pPr>
            <a:r>
              <a:rPr lang="en-US" altLang="en-US" sz="2900" dirty="0"/>
              <a:t>In radar systems; as you adjust the sensitivity dial, you evaluate whether you get a ping and whether it is accurate. </a:t>
            </a:r>
          </a:p>
          <a:p>
            <a:pPr marL="414726" indent="-414726">
              <a:buClr>
                <a:schemeClr val="accent1"/>
              </a:buClr>
              <a:buFont typeface="Arial" charset="0"/>
              <a:buChar char="•"/>
            </a:pPr>
            <a:r>
              <a:rPr lang="en-US" altLang="en-US" sz="2900" dirty="0"/>
              <a:t>Utility of a risk scale with a significant AUC  depends on how it’s used, and it’s calibration.</a:t>
            </a:r>
          </a:p>
        </p:txBody>
      </p:sp>
    </p:spTree>
    <p:custDataLst>
      <p:tags r:id="rId1"/>
    </p:custDataLst>
    <p:extLst>
      <p:ext uri="{BB962C8B-B14F-4D97-AF65-F5344CB8AC3E}">
        <p14:creationId xmlns:p14="http://schemas.microsoft.com/office/powerpoint/2010/main" val="3378819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6480" y="704235"/>
            <a:ext cx="8229600" cy="927457"/>
          </a:xfrm>
        </p:spPr>
        <p:txBody>
          <a:bodyPr/>
          <a:lstStyle/>
          <a:p>
            <a:r>
              <a:rPr lang="en-US" altLang="en-US"/>
              <a:t>Mossman (1994)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8411685"/>
              </p:ext>
            </p:extLst>
          </p:nvPr>
        </p:nvGraphicFramePr>
        <p:xfrm>
          <a:off x="685800" y="1935564"/>
          <a:ext cx="7735683" cy="388980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2273169">
                  <a:extLst>
                    <a:ext uri="{9D8B030D-6E8A-4147-A177-3AD203B41FA5}">
                      <a16:colId xmlns:a16="http://schemas.microsoft.com/office/drawing/2014/main" xmlns="" val="20001"/>
                    </a:ext>
                  </a:extLst>
                </a:gridCol>
                <a:gridCol w="1174628">
                  <a:extLst>
                    <a:ext uri="{9D8B030D-6E8A-4147-A177-3AD203B41FA5}">
                      <a16:colId xmlns:a16="http://schemas.microsoft.com/office/drawing/2014/main" xmlns="" val="20002"/>
                    </a:ext>
                  </a:extLst>
                </a:gridCol>
                <a:gridCol w="1239886">
                  <a:extLst>
                    <a:ext uri="{9D8B030D-6E8A-4147-A177-3AD203B41FA5}">
                      <a16:colId xmlns:a16="http://schemas.microsoft.com/office/drawing/2014/main" xmlns="" val="20003"/>
                    </a:ext>
                  </a:extLst>
                </a:gridCol>
              </a:tblGrid>
              <a:tr h="427469">
                <a:tc>
                  <a:txBody>
                    <a:bodyPr/>
                    <a:lstStyle/>
                    <a:p>
                      <a:r>
                        <a:rPr lang="en-US" sz="1800" dirty="0"/>
                        <a:t>Ultimate</a:t>
                      </a:r>
                      <a:r>
                        <a:rPr lang="en-US" sz="1800" baseline="0" dirty="0"/>
                        <a:t> Outcome </a:t>
                      </a:r>
                      <a:r>
                        <a:rPr lang="en-US" sz="1800" dirty="0"/>
                        <a:t>Status</a:t>
                      </a:r>
                    </a:p>
                  </a:txBody>
                  <a:tcPr marL="82944" marR="82944" marT="41470" marB="41470"/>
                </a:tc>
                <a:tc>
                  <a:txBody>
                    <a:bodyPr/>
                    <a:lstStyle/>
                    <a:p>
                      <a:r>
                        <a:rPr lang="en-US" sz="1800" dirty="0"/>
                        <a:t>Prediction</a:t>
                      </a:r>
                    </a:p>
                  </a:txBody>
                  <a:tcPr marL="82944" marR="82944" marT="41470" marB="41470"/>
                </a:tc>
                <a:tc>
                  <a:txBody>
                    <a:bodyPr/>
                    <a:lstStyle/>
                    <a:p>
                      <a:pPr algn="ctr"/>
                      <a:r>
                        <a:rPr lang="en-US" sz="1800" dirty="0"/>
                        <a:t>Polly</a:t>
                      </a:r>
                    </a:p>
                  </a:txBody>
                  <a:tcPr marL="82944" marR="82944" marT="41470" marB="41470"/>
                </a:tc>
                <a:tc>
                  <a:txBody>
                    <a:bodyPr/>
                    <a:lstStyle/>
                    <a:p>
                      <a:pPr algn="ctr"/>
                      <a:r>
                        <a:rPr lang="en-US" sz="1800" dirty="0"/>
                        <a:t>Libby</a:t>
                      </a:r>
                    </a:p>
                  </a:txBody>
                  <a:tcPr marL="82944" marR="82944" marT="41470" marB="41470"/>
                </a:tc>
                <a:extLst>
                  <a:ext uri="{0D108BD9-81ED-4DB2-BD59-A6C34878D82A}">
                    <a16:rowId xmlns:a16="http://schemas.microsoft.com/office/drawing/2014/main" xmlns="" val="10000"/>
                  </a:ext>
                </a:extLst>
              </a:tr>
              <a:tr h="427469">
                <a:tc>
                  <a:txBody>
                    <a:bodyPr/>
                    <a:lstStyle/>
                    <a:p>
                      <a:pPr algn="r"/>
                      <a:r>
                        <a:rPr lang="en-US" sz="2200" b="0" i="0" dirty="0"/>
                        <a:t>Violent (</a:t>
                      </a:r>
                      <a:r>
                        <a:rPr lang="en-US" sz="2200" b="0" i="1" dirty="0"/>
                        <a:t>n</a:t>
                      </a:r>
                      <a:r>
                        <a:rPr lang="en-US" sz="2200" b="0" i="0" dirty="0"/>
                        <a:t> = 100)</a:t>
                      </a:r>
                    </a:p>
                  </a:txBody>
                  <a:tcPr marL="82944" marR="82944" marT="41470" marB="41470"/>
                </a:tc>
                <a:tc>
                  <a:txBody>
                    <a:bodyPr/>
                    <a:lstStyle/>
                    <a:p>
                      <a:endParaRPr lang="en-US" sz="1800" dirty="0"/>
                    </a:p>
                  </a:txBody>
                  <a:tcPr marL="82944" marR="82944" marT="41470" marB="41470"/>
                </a:tc>
                <a:tc>
                  <a:txBody>
                    <a:bodyPr/>
                    <a:lstStyle/>
                    <a:p>
                      <a:pPr algn="ctr"/>
                      <a:endParaRPr lang="en-US" sz="1800" dirty="0"/>
                    </a:p>
                  </a:txBody>
                  <a:tcPr marL="82944" marR="82944" marT="41470" marB="41470"/>
                </a:tc>
                <a:tc>
                  <a:txBody>
                    <a:bodyPr/>
                    <a:lstStyle/>
                    <a:p>
                      <a:pPr algn="ctr"/>
                      <a:endParaRPr lang="en-US" sz="1800" dirty="0"/>
                    </a:p>
                  </a:txBody>
                  <a:tcPr marL="82944" marR="82944" marT="41470" marB="41470"/>
                </a:tc>
                <a:extLst>
                  <a:ext uri="{0D108BD9-81ED-4DB2-BD59-A6C34878D82A}">
                    <a16:rowId xmlns:a16="http://schemas.microsoft.com/office/drawing/2014/main" xmlns="" val="10001"/>
                  </a:ext>
                </a:extLst>
              </a:tr>
              <a:tr h="427469">
                <a:tc>
                  <a:txBody>
                    <a:bodyPr/>
                    <a:lstStyle/>
                    <a:p>
                      <a:pPr algn="r"/>
                      <a:endParaRPr lang="en-US" sz="2200" b="0" i="0" dirty="0"/>
                    </a:p>
                  </a:txBody>
                  <a:tcPr marL="82944" marR="82944" marT="41470" marB="41470"/>
                </a:tc>
                <a:tc>
                  <a:txBody>
                    <a:bodyPr/>
                    <a:lstStyle/>
                    <a:p>
                      <a:pPr algn="r"/>
                      <a:r>
                        <a:rPr lang="en-US" sz="1800" dirty="0"/>
                        <a:t>Admit (high risk)</a:t>
                      </a:r>
                    </a:p>
                  </a:txBody>
                  <a:tcPr marL="82944" marR="82944" marT="41470" marB="41470"/>
                </a:tc>
                <a:tc>
                  <a:txBody>
                    <a:bodyPr/>
                    <a:lstStyle/>
                    <a:p>
                      <a:pPr algn="ctr"/>
                      <a:r>
                        <a:rPr lang="en-US" sz="1800" dirty="0"/>
                        <a:t>93</a:t>
                      </a:r>
                    </a:p>
                  </a:txBody>
                  <a:tcPr marL="82944" marR="82944" marT="41470" marB="41470"/>
                </a:tc>
                <a:tc>
                  <a:txBody>
                    <a:bodyPr/>
                    <a:lstStyle/>
                    <a:p>
                      <a:pPr algn="ctr"/>
                      <a:r>
                        <a:rPr lang="en-US" sz="1800" dirty="0"/>
                        <a:t>50</a:t>
                      </a:r>
                    </a:p>
                  </a:txBody>
                  <a:tcPr marL="82944" marR="82944" marT="41470" marB="41470"/>
                </a:tc>
                <a:extLst>
                  <a:ext uri="{0D108BD9-81ED-4DB2-BD59-A6C34878D82A}">
                    <a16:rowId xmlns:a16="http://schemas.microsoft.com/office/drawing/2014/main" xmlns="" val="10002"/>
                  </a:ext>
                </a:extLst>
              </a:tr>
              <a:tr h="427469">
                <a:tc>
                  <a:txBody>
                    <a:bodyPr/>
                    <a:lstStyle/>
                    <a:p>
                      <a:pPr algn="r"/>
                      <a:endParaRPr lang="en-US" sz="2200" b="0" i="0" dirty="0"/>
                    </a:p>
                  </a:txBody>
                  <a:tcPr marL="82944" marR="82944" marT="41470" marB="41470"/>
                </a:tc>
                <a:tc>
                  <a:txBody>
                    <a:bodyPr/>
                    <a:lstStyle/>
                    <a:p>
                      <a:pPr algn="r"/>
                      <a:r>
                        <a:rPr lang="en-US" sz="1800" dirty="0"/>
                        <a:t>Release (low risk)</a:t>
                      </a:r>
                    </a:p>
                  </a:txBody>
                  <a:tcPr marL="82944" marR="82944" marT="41470" marB="41470"/>
                </a:tc>
                <a:tc>
                  <a:txBody>
                    <a:bodyPr/>
                    <a:lstStyle/>
                    <a:p>
                      <a:pPr algn="ctr"/>
                      <a:r>
                        <a:rPr lang="en-US" sz="1800" dirty="0"/>
                        <a:t>7</a:t>
                      </a:r>
                    </a:p>
                  </a:txBody>
                  <a:tcPr marL="82944" marR="82944" marT="41470" marB="41470"/>
                </a:tc>
                <a:tc>
                  <a:txBody>
                    <a:bodyPr/>
                    <a:lstStyle/>
                    <a:p>
                      <a:pPr algn="ctr"/>
                      <a:r>
                        <a:rPr lang="en-US" sz="1800" dirty="0"/>
                        <a:t>50</a:t>
                      </a:r>
                    </a:p>
                  </a:txBody>
                  <a:tcPr marL="82944" marR="82944" marT="41470" marB="41470"/>
                </a:tc>
                <a:extLst>
                  <a:ext uri="{0D108BD9-81ED-4DB2-BD59-A6C34878D82A}">
                    <a16:rowId xmlns:a16="http://schemas.microsoft.com/office/drawing/2014/main" xmlns="" val="10003"/>
                  </a:ext>
                </a:extLst>
              </a:tr>
              <a:tr h="427469">
                <a:tc>
                  <a:txBody>
                    <a:bodyPr/>
                    <a:lstStyle/>
                    <a:p>
                      <a:pPr algn="r"/>
                      <a:r>
                        <a:rPr lang="en-US" sz="2200" b="0" i="0" dirty="0"/>
                        <a:t>Non</a:t>
                      </a:r>
                      <a:r>
                        <a:rPr lang="en-US" sz="2200" b="0" i="0" baseline="0" dirty="0"/>
                        <a:t> violent (</a:t>
                      </a:r>
                      <a:r>
                        <a:rPr lang="en-US" sz="2200" b="0" i="1" baseline="0" dirty="0"/>
                        <a:t>n</a:t>
                      </a:r>
                      <a:r>
                        <a:rPr lang="en-US" sz="2200" b="0" i="0" baseline="0" dirty="0"/>
                        <a:t> = 900)</a:t>
                      </a:r>
                      <a:endParaRPr lang="en-US" sz="2200" b="0" i="0" dirty="0"/>
                    </a:p>
                  </a:txBody>
                  <a:tcPr marL="82944" marR="82944" marT="41470" marB="41470"/>
                </a:tc>
                <a:tc>
                  <a:txBody>
                    <a:bodyPr/>
                    <a:lstStyle/>
                    <a:p>
                      <a:pPr algn="r"/>
                      <a:endParaRPr lang="en-US" sz="1800" dirty="0"/>
                    </a:p>
                  </a:txBody>
                  <a:tcPr marL="82944" marR="82944" marT="41470" marB="41470"/>
                </a:tc>
                <a:tc>
                  <a:txBody>
                    <a:bodyPr/>
                    <a:lstStyle/>
                    <a:p>
                      <a:pPr algn="ctr"/>
                      <a:endParaRPr lang="en-US" sz="1800"/>
                    </a:p>
                  </a:txBody>
                  <a:tcPr marL="82944" marR="82944" marT="41470" marB="41470"/>
                </a:tc>
                <a:tc>
                  <a:txBody>
                    <a:bodyPr/>
                    <a:lstStyle/>
                    <a:p>
                      <a:pPr algn="ctr"/>
                      <a:endParaRPr lang="en-US" sz="1800" dirty="0"/>
                    </a:p>
                  </a:txBody>
                  <a:tcPr marL="82944" marR="82944" marT="41470" marB="41470"/>
                </a:tc>
                <a:extLst>
                  <a:ext uri="{0D108BD9-81ED-4DB2-BD59-A6C34878D82A}">
                    <a16:rowId xmlns:a16="http://schemas.microsoft.com/office/drawing/2014/main" xmlns="" val="10004"/>
                  </a:ext>
                </a:extLst>
              </a:tr>
              <a:tr h="427469">
                <a:tc>
                  <a:txBody>
                    <a:bodyPr/>
                    <a:lstStyle/>
                    <a:p>
                      <a:pPr algn="r"/>
                      <a:endParaRPr lang="en-US" sz="1800" dirty="0"/>
                    </a:p>
                  </a:txBody>
                  <a:tcPr marL="82944" marR="82944" marT="41470" marB="41470"/>
                </a:tc>
                <a:tc>
                  <a:txBody>
                    <a:bodyPr/>
                    <a:lstStyle/>
                    <a:p>
                      <a:pPr algn="r"/>
                      <a:r>
                        <a:rPr lang="en-US" sz="1800" dirty="0"/>
                        <a:t>Admit (high risk)</a:t>
                      </a:r>
                    </a:p>
                  </a:txBody>
                  <a:tcPr marL="82944" marR="82944" marT="41470" marB="41470"/>
                </a:tc>
                <a:tc>
                  <a:txBody>
                    <a:bodyPr/>
                    <a:lstStyle/>
                    <a:p>
                      <a:pPr algn="ctr"/>
                      <a:r>
                        <a:rPr lang="en-US" sz="1800" dirty="0"/>
                        <a:t>450</a:t>
                      </a:r>
                    </a:p>
                  </a:txBody>
                  <a:tcPr marL="82944" marR="82944" marT="41470" marB="41470"/>
                </a:tc>
                <a:tc>
                  <a:txBody>
                    <a:bodyPr/>
                    <a:lstStyle/>
                    <a:p>
                      <a:pPr algn="ctr"/>
                      <a:r>
                        <a:rPr lang="en-US" sz="1800" dirty="0"/>
                        <a:t>60</a:t>
                      </a:r>
                    </a:p>
                  </a:txBody>
                  <a:tcPr marL="82944" marR="82944" marT="41470" marB="41470"/>
                </a:tc>
                <a:extLst>
                  <a:ext uri="{0D108BD9-81ED-4DB2-BD59-A6C34878D82A}">
                    <a16:rowId xmlns:a16="http://schemas.microsoft.com/office/drawing/2014/main" xmlns="" val="10005"/>
                  </a:ext>
                </a:extLst>
              </a:tr>
              <a:tr h="427469">
                <a:tc>
                  <a:txBody>
                    <a:bodyPr/>
                    <a:lstStyle/>
                    <a:p>
                      <a:pPr algn="r"/>
                      <a:endParaRPr lang="en-US" sz="1800" dirty="0"/>
                    </a:p>
                  </a:txBody>
                  <a:tcPr marL="82944" marR="82944" marT="41470" marB="41470"/>
                </a:tc>
                <a:tc>
                  <a:txBody>
                    <a:bodyPr/>
                    <a:lstStyle/>
                    <a:p>
                      <a:pPr algn="r"/>
                      <a:r>
                        <a:rPr lang="en-US" sz="1800" dirty="0"/>
                        <a:t>Release (low risk)</a:t>
                      </a:r>
                    </a:p>
                  </a:txBody>
                  <a:tcPr marL="82944" marR="82944" marT="41470" marB="41470"/>
                </a:tc>
                <a:tc>
                  <a:txBody>
                    <a:bodyPr/>
                    <a:lstStyle/>
                    <a:p>
                      <a:pPr algn="ctr"/>
                      <a:r>
                        <a:rPr lang="en-US" sz="1800" dirty="0"/>
                        <a:t>450</a:t>
                      </a:r>
                    </a:p>
                  </a:txBody>
                  <a:tcPr marL="82944" marR="82944" marT="41470" marB="41470"/>
                </a:tc>
                <a:tc>
                  <a:txBody>
                    <a:bodyPr/>
                    <a:lstStyle/>
                    <a:p>
                      <a:pPr algn="ctr"/>
                      <a:r>
                        <a:rPr lang="en-US" sz="1800" dirty="0"/>
                        <a:t>840</a:t>
                      </a:r>
                    </a:p>
                  </a:txBody>
                  <a:tcPr marL="82944" marR="82944" marT="41470" marB="41470"/>
                </a:tc>
                <a:extLst>
                  <a:ext uri="{0D108BD9-81ED-4DB2-BD59-A6C34878D82A}">
                    <a16:rowId xmlns:a16="http://schemas.microsoft.com/office/drawing/2014/main" xmlns="" val="10006"/>
                  </a:ext>
                </a:extLst>
              </a:tr>
              <a:tr h="427469">
                <a:tc>
                  <a:txBody>
                    <a:bodyPr/>
                    <a:lstStyle/>
                    <a:p>
                      <a:pPr algn="r"/>
                      <a:r>
                        <a:rPr lang="en-US" sz="1800" dirty="0"/>
                        <a:t>Fraction correct</a:t>
                      </a:r>
                      <a:endParaRPr lang="en-US" sz="1800" i="1" dirty="0"/>
                    </a:p>
                  </a:txBody>
                  <a:tcPr marL="82944" marR="82944" marT="41470" marB="41470"/>
                </a:tc>
                <a:tc>
                  <a:txBody>
                    <a:bodyPr/>
                    <a:lstStyle/>
                    <a:p>
                      <a:endParaRPr lang="en-US" sz="1800" i="1" dirty="0"/>
                    </a:p>
                  </a:txBody>
                  <a:tcPr marL="82944" marR="82944" marT="41470" marB="41470"/>
                </a:tc>
                <a:tc>
                  <a:txBody>
                    <a:bodyPr/>
                    <a:lstStyle/>
                    <a:p>
                      <a:pPr algn="ctr"/>
                      <a:r>
                        <a:rPr lang="en-US" sz="1800" dirty="0"/>
                        <a:t>.54</a:t>
                      </a:r>
                      <a:endParaRPr lang="en-US" sz="1800" i="1" dirty="0"/>
                    </a:p>
                  </a:txBody>
                  <a:tcPr marL="82944" marR="82944" marT="41470" marB="41470"/>
                </a:tc>
                <a:tc>
                  <a:txBody>
                    <a:bodyPr/>
                    <a:lstStyle/>
                    <a:p>
                      <a:pPr algn="ctr"/>
                      <a:r>
                        <a:rPr lang="en-US" sz="1800" dirty="0"/>
                        <a:t>.89</a:t>
                      </a:r>
                      <a:endParaRPr lang="en-US" sz="1800" i="1" dirty="0"/>
                    </a:p>
                  </a:txBody>
                  <a:tcPr marL="82944" marR="82944" marT="41470" marB="41470"/>
                </a:tc>
                <a:extLst>
                  <a:ext uri="{0D108BD9-81ED-4DB2-BD59-A6C34878D82A}">
                    <a16:rowId xmlns:a16="http://schemas.microsoft.com/office/drawing/2014/main" xmlns="" val="10007"/>
                  </a:ext>
                </a:extLst>
              </a:tr>
              <a:tr h="470053">
                <a:tc>
                  <a:txBody>
                    <a:bodyPr/>
                    <a:lstStyle/>
                    <a:p>
                      <a:pPr algn="r"/>
                      <a:r>
                        <a:rPr lang="en-US" sz="2500" b="1" i="1" dirty="0">
                          <a:solidFill>
                            <a:schemeClr val="tx1"/>
                          </a:solidFill>
                        </a:rPr>
                        <a:t> ROC AUC</a:t>
                      </a:r>
                    </a:p>
                  </a:txBody>
                  <a:tcPr marL="82944" marR="82944" marT="41470" marB="41470"/>
                </a:tc>
                <a:tc>
                  <a:txBody>
                    <a:bodyPr/>
                    <a:lstStyle/>
                    <a:p>
                      <a:endParaRPr lang="en-US" sz="2500" b="1" i="1" dirty="0">
                        <a:solidFill>
                          <a:schemeClr val="tx1"/>
                        </a:solidFill>
                      </a:endParaRPr>
                    </a:p>
                  </a:txBody>
                  <a:tcPr marL="82944" marR="82944" marT="41470" marB="41470"/>
                </a:tc>
                <a:tc>
                  <a:txBody>
                    <a:bodyPr/>
                    <a:lstStyle/>
                    <a:p>
                      <a:pPr algn="ctr"/>
                      <a:r>
                        <a:rPr lang="en-US" sz="2500" b="1" i="1" dirty="0">
                          <a:solidFill>
                            <a:schemeClr val="tx1"/>
                          </a:solidFill>
                        </a:rPr>
                        <a:t>.856</a:t>
                      </a:r>
                    </a:p>
                  </a:txBody>
                  <a:tcPr marL="82944" marR="82944" marT="41470" marB="41470"/>
                </a:tc>
                <a:tc>
                  <a:txBody>
                    <a:bodyPr/>
                    <a:lstStyle/>
                    <a:p>
                      <a:pPr algn="ctr"/>
                      <a:r>
                        <a:rPr lang="en-US" sz="2500" b="1" i="1" dirty="0">
                          <a:solidFill>
                            <a:schemeClr val="tx1"/>
                          </a:solidFill>
                        </a:rPr>
                        <a:t>.856</a:t>
                      </a:r>
                    </a:p>
                  </a:txBody>
                  <a:tcPr marL="82944" marR="82944" marT="41470" marB="41470"/>
                </a:tc>
                <a:extLst>
                  <a:ext uri="{0D108BD9-81ED-4DB2-BD59-A6C34878D82A}">
                    <a16:rowId xmlns:a16="http://schemas.microsoft.com/office/drawing/2014/main" xmlns="" val="10008"/>
                  </a:ext>
                </a:extLst>
              </a:tr>
            </a:tbl>
          </a:graphicData>
        </a:graphic>
      </p:graphicFrame>
    </p:spTree>
    <p:custDataLst>
      <p:tags r:id="rId1"/>
    </p:custDataLst>
    <p:extLst>
      <p:ext uri="{BB962C8B-B14F-4D97-AF65-F5344CB8AC3E}">
        <p14:creationId xmlns:p14="http://schemas.microsoft.com/office/powerpoint/2010/main" val="11784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Line 8"/>
          <p:cNvSpPr>
            <a:spLocks noChangeShapeType="1"/>
          </p:cNvSpPr>
          <p:nvPr/>
        </p:nvSpPr>
        <p:spPr bwMode="auto">
          <a:xfrm>
            <a:off x="1687513" y="50546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8" name="Line 9"/>
          <p:cNvSpPr>
            <a:spLocks noChangeShapeType="1"/>
          </p:cNvSpPr>
          <p:nvPr/>
        </p:nvSpPr>
        <p:spPr bwMode="auto">
          <a:xfrm>
            <a:off x="1687513" y="45720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9" name="Line 10"/>
          <p:cNvSpPr>
            <a:spLocks noChangeShapeType="1"/>
          </p:cNvSpPr>
          <p:nvPr/>
        </p:nvSpPr>
        <p:spPr bwMode="auto">
          <a:xfrm>
            <a:off x="1687513" y="41148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0" name="Line 11"/>
          <p:cNvSpPr>
            <a:spLocks noChangeShapeType="1"/>
          </p:cNvSpPr>
          <p:nvPr/>
        </p:nvSpPr>
        <p:spPr bwMode="auto">
          <a:xfrm>
            <a:off x="1687513" y="36576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1" name="Line 12"/>
          <p:cNvSpPr>
            <a:spLocks noChangeShapeType="1"/>
          </p:cNvSpPr>
          <p:nvPr/>
        </p:nvSpPr>
        <p:spPr bwMode="auto">
          <a:xfrm>
            <a:off x="1687513" y="32004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Line 13"/>
          <p:cNvSpPr>
            <a:spLocks noChangeShapeType="1"/>
          </p:cNvSpPr>
          <p:nvPr/>
        </p:nvSpPr>
        <p:spPr bwMode="auto">
          <a:xfrm>
            <a:off x="1687513" y="27178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Line 14"/>
          <p:cNvSpPr>
            <a:spLocks noChangeShapeType="1"/>
          </p:cNvSpPr>
          <p:nvPr/>
        </p:nvSpPr>
        <p:spPr bwMode="auto">
          <a:xfrm>
            <a:off x="1687513" y="2260600"/>
            <a:ext cx="7099300" cy="1588"/>
          </a:xfrm>
          <a:prstGeom prst="line">
            <a:avLst/>
          </a:prstGeom>
          <a:noFill/>
          <a:ln w="25400">
            <a:solidFill>
              <a:srgbClr val="96969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4" name="Line 15"/>
          <p:cNvSpPr>
            <a:spLocks noChangeShapeType="1"/>
          </p:cNvSpPr>
          <p:nvPr/>
        </p:nvSpPr>
        <p:spPr bwMode="auto">
          <a:xfrm>
            <a:off x="1687513" y="2260600"/>
            <a:ext cx="7099300" cy="1588"/>
          </a:xfrm>
          <a:prstGeom prst="line">
            <a:avLst/>
          </a:prstGeom>
          <a:noFill/>
          <a:ln w="254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Line 16"/>
          <p:cNvSpPr>
            <a:spLocks noChangeShapeType="1"/>
          </p:cNvSpPr>
          <p:nvPr/>
        </p:nvSpPr>
        <p:spPr bwMode="auto">
          <a:xfrm>
            <a:off x="8786813" y="2260600"/>
            <a:ext cx="1587" cy="3251200"/>
          </a:xfrm>
          <a:prstGeom prst="line">
            <a:avLst/>
          </a:prstGeom>
          <a:noFill/>
          <a:ln w="254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6" name="Line 17"/>
          <p:cNvSpPr>
            <a:spLocks noChangeShapeType="1"/>
          </p:cNvSpPr>
          <p:nvPr/>
        </p:nvSpPr>
        <p:spPr bwMode="auto">
          <a:xfrm flipH="1">
            <a:off x="1687513" y="5511800"/>
            <a:ext cx="7099300" cy="1588"/>
          </a:xfrm>
          <a:prstGeom prst="line">
            <a:avLst/>
          </a:prstGeom>
          <a:noFill/>
          <a:ln w="254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18"/>
          <p:cNvSpPr>
            <a:spLocks noChangeShapeType="1"/>
          </p:cNvSpPr>
          <p:nvPr/>
        </p:nvSpPr>
        <p:spPr bwMode="auto">
          <a:xfrm flipV="1">
            <a:off x="1687513" y="2260600"/>
            <a:ext cx="1587" cy="3251200"/>
          </a:xfrm>
          <a:prstGeom prst="line">
            <a:avLst/>
          </a:prstGeom>
          <a:noFill/>
          <a:ln w="254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Line 19"/>
          <p:cNvSpPr>
            <a:spLocks noChangeShapeType="1"/>
          </p:cNvSpPr>
          <p:nvPr/>
        </p:nvSpPr>
        <p:spPr bwMode="auto">
          <a:xfrm>
            <a:off x="1687513" y="2260600"/>
            <a:ext cx="1587" cy="32512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Line 20"/>
          <p:cNvSpPr>
            <a:spLocks noChangeShapeType="1"/>
          </p:cNvSpPr>
          <p:nvPr/>
        </p:nvSpPr>
        <p:spPr bwMode="auto">
          <a:xfrm>
            <a:off x="1612900" y="55118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0" name="Line 21"/>
          <p:cNvSpPr>
            <a:spLocks noChangeShapeType="1"/>
          </p:cNvSpPr>
          <p:nvPr/>
        </p:nvSpPr>
        <p:spPr bwMode="auto">
          <a:xfrm>
            <a:off x="1612900" y="50546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22"/>
          <p:cNvSpPr>
            <a:spLocks noChangeShapeType="1"/>
          </p:cNvSpPr>
          <p:nvPr/>
        </p:nvSpPr>
        <p:spPr bwMode="auto">
          <a:xfrm>
            <a:off x="1612900" y="45720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Line 23"/>
          <p:cNvSpPr>
            <a:spLocks noChangeShapeType="1"/>
          </p:cNvSpPr>
          <p:nvPr/>
        </p:nvSpPr>
        <p:spPr bwMode="auto">
          <a:xfrm>
            <a:off x="1612900" y="41148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3" name="Line 24"/>
          <p:cNvSpPr>
            <a:spLocks noChangeShapeType="1"/>
          </p:cNvSpPr>
          <p:nvPr/>
        </p:nvSpPr>
        <p:spPr bwMode="auto">
          <a:xfrm>
            <a:off x="1612900" y="36576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5"/>
          <p:cNvSpPr>
            <a:spLocks noChangeShapeType="1"/>
          </p:cNvSpPr>
          <p:nvPr/>
        </p:nvSpPr>
        <p:spPr bwMode="auto">
          <a:xfrm>
            <a:off x="1612900" y="32004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Line 26"/>
          <p:cNvSpPr>
            <a:spLocks noChangeShapeType="1"/>
          </p:cNvSpPr>
          <p:nvPr/>
        </p:nvSpPr>
        <p:spPr bwMode="auto">
          <a:xfrm>
            <a:off x="1612900" y="27178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6" name="Line 27"/>
          <p:cNvSpPr>
            <a:spLocks noChangeShapeType="1"/>
          </p:cNvSpPr>
          <p:nvPr/>
        </p:nvSpPr>
        <p:spPr bwMode="auto">
          <a:xfrm>
            <a:off x="1612900" y="2260600"/>
            <a:ext cx="74613"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Line 28"/>
          <p:cNvSpPr>
            <a:spLocks noChangeShapeType="1"/>
          </p:cNvSpPr>
          <p:nvPr/>
        </p:nvSpPr>
        <p:spPr bwMode="auto">
          <a:xfrm>
            <a:off x="1687513" y="5511800"/>
            <a:ext cx="709930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8" name="Line 29"/>
          <p:cNvSpPr>
            <a:spLocks noChangeShapeType="1"/>
          </p:cNvSpPr>
          <p:nvPr/>
        </p:nvSpPr>
        <p:spPr bwMode="auto">
          <a:xfrm flipV="1">
            <a:off x="1687513"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30"/>
          <p:cNvSpPr>
            <a:spLocks noChangeShapeType="1"/>
          </p:cNvSpPr>
          <p:nvPr/>
        </p:nvSpPr>
        <p:spPr bwMode="auto">
          <a:xfrm flipV="1">
            <a:off x="2065338"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Line 31"/>
          <p:cNvSpPr>
            <a:spLocks noChangeShapeType="1"/>
          </p:cNvSpPr>
          <p:nvPr/>
        </p:nvSpPr>
        <p:spPr bwMode="auto">
          <a:xfrm flipV="1">
            <a:off x="2441575"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1" name="Line 32"/>
          <p:cNvSpPr>
            <a:spLocks noChangeShapeType="1"/>
          </p:cNvSpPr>
          <p:nvPr/>
        </p:nvSpPr>
        <p:spPr bwMode="auto">
          <a:xfrm flipV="1">
            <a:off x="2817813"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Line 33"/>
          <p:cNvSpPr>
            <a:spLocks noChangeShapeType="1"/>
          </p:cNvSpPr>
          <p:nvPr/>
        </p:nvSpPr>
        <p:spPr bwMode="auto">
          <a:xfrm flipV="1">
            <a:off x="3194050"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3" name="Line 34"/>
          <p:cNvSpPr>
            <a:spLocks noChangeShapeType="1"/>
          </p:cNvSpPr>
          <p:nvPr/>
        </p:nvSpPr>
        <p:spPr bwMode="auto">
          <a:xfrm flipV="1">
            <a:off x="3544888"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5"/>
          <p:cNvSpPr>
            <a:spLocks noChangeShapeType="1"/>
          </p:cNvSpPr>
          <p:nvPr/>
        </p:nvSpPr>
        <p:spPr bwMode="auto">
          <a:xfrm flipV="1">
            <a:off x="3921125"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Line 36"/>
          <p:cNvSpPr>
            <a:spLocks noChangeShapeType="1"/>
          </p:cNvSpPr>
          <p:nvPr/>
        </p:nvSpPr>
        <p:spPr bwMode="auto">
          <a:xfrm flipV="1">
            <a:off x="4297363"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6" name="Line 37"/>
          <p:cNvSpPr>
            <a:spLocks noChangeShapeType="1"/>
          </p:cNvSpPr>
          <p:nvPr/>
        </p:nvSpPr>
        <p:spPr bwMode="auto">
          <a:xfrm flipV="1">
            <a:off x="4673600"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Line 38"/>
          <p:cNvSpPr>
            <a:spLocks noChangeShapeType="1"/>
          </p:cNvSpPr>
          <p:nvPr/>
        </p:nvSpPr>
        <p:spPr bwMode="auto">
          <a:xfrm flipV="1">
            <a:off x="5049838"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8" name="Line 39"/>
          <p:cNvSpPr>
            <a:spLocks noChangeShapeType="1"/>
          </p:cNvSpPr>
          <p:nvPr/>
        </p:nvSpPr>
        <p:spPr bwMode="auto">
          <a:xfrm flipV="1">
            <a:off x="5426075"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40"/>
          <p:cNvSpPr>
            <a:spLocks noChangeShapeType="1"/>
          </p:cNvSpPr>
          <p:nvPr/>
        </p:nvSpPr>
        <p:spPr bwMode="auto">
          <a:xfrm flipV="1">
            <a:off x="5802313"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Line 41"/>
          <p:cNvSpPr>
            <a:spLocks noChangeShapeType="1"/>
          </p:cNvSpPr>
          <p:nvPr/>
        </p:nvSpPr>
        <p:spPr bwMode="auto">
          <a:xfrm flipV="1">
            <a:off x="6178550"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1" name="Line 42"/>
          <p:cNvSpPr>
            <a:spLocks noChangeShapeType="1"/>
          </p:cNvSpPr>
          <p:nvPr/>
        </p:nvSpPr>
        <p:spPr bwMode="auto">
          <a:xfrm flipV="1">
            <a:off x="6554788"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Line 43"/>
          <p:cNvSpPr>
            <a:spLocks noChangeShapeType="1"/>
          </p:cNvSpPr>
          <p:nvPr/>
        </p:nvSpPr>
        <p:spPr bwMode="auto">
          <a:xfrm flipV="1">
            <a:off x="6931025"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3" name="Line 44"/>
          <p:cNvSpPr>
            <a:spLocks noChangeShapeType="1"/>
          </p:cNvSpPr>
          <p:nvPr/>
        </p:nvSpPr>
        <p:spPr bwMode="auto">
          <a:xfrm flipV="1">
            <a:off x="7281863"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5"/>
          <p:cNvSpPr>
            <a:spLocks noChangeShapeType="1"/>
          </p:cNvSpPr>
          <p:nvPr/>
        </p:nvSpPr>
        <p:spPr bwMode="auto">
          <a:xfrm flipV="1">
            <a:off x="7658100"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Line 46"/>
          <p:cNvSpPr>
            <a:spLocks noChangeShapeType="1"/>
          </p:cNvSpPr>
          <p:nvPr/>
        </p:nvSpPr>
        <p:spPr bwMode="auto">
          <a:xfrm flipV="1">
            <a:off x="8034338"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6" name="Line 47"/>
          <p:cNvSpPr>
            <a:spLocks noChangeShapeType="1"/>
          </p:cNvSpPr>
          <p:nvPr/>
        </p:nvSpPr>
        <p:spPr bwMode="auto">
          <a:xfrm flipV="1">
            <a:off x="8410575" y="5511800"/>
            <a:ext cx="1588"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Line 48"/>
          <p:cNvSpPr>
            <a:spLocks noChangeShapeType="1"/>
          </p:cNvSpPr>
          <p:nvPr/>
        </p:nvSpPr>
        <p:spPr bwMode="auto">
          <a:xfrm flipV="1">
            <a:off x="8786813" y="5511800"/>
            <a:ext cx="1587" cy="50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8" name="Line 49"/>
          <p:cNvSpPr>
            <a:spLocks noChangeShapeType="1"/>
          </p:cNvSpPr>
          <p:nvPr/>
        </p:nvSpPr>
        <p:spPr bwMode="auto">
          <a:xfrm flipV="1">
            <a:off x="1863725" y="4826000"/>
            <a:ext cx="376238" cy="1524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50"/>
          <p:cNvSpPr>
            <a:spLocks noChangeShapeType="1"/>
          </p:cNvSpPr>
          <p:nvPr/>
        </p:nvSpPr>
        <p:spPr bwMode="auto">
          <a:xfrm flipV="1">
            <a:off x="2239963" y="4699000"/>
            <a:ext cx="376237" cy="1270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Line 51"/>
          <p:cNvSpPr>
            <a:spLocks noChangeShapeType="1"/>
          </p:cNvSpPr>
          <p:nvPr/>
        </p:nvSpPr>
        <p:spPr bwMode="auto">
          <a:xfrm flipV="1">
            <a:off x="2616200" y="4648200"/>
            <a:ext cx="376238" cy="508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1" name="Line 52"/>
          <p:cNvSpPr>
            <a:spLocks noChangeShapeType="1"/>
          </p:cNvSpPr>
          <p:nvPr/>
        </p:nvSpPr>
        <p:spPr bwMode="auto">
          <a:xfrm flipV="1">
            <a:off x="2992438" y="4292600"/>
            <a:ext cx="376237" cy="3556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53"/>
          <p:cNvSpPr>
            <a:spLocks noChangeShapeType="1"/>
          </p:cNvSpPr>
          <p:nvPr/>
        </p:nvSpPr>
        <p:spPr bwMode="auto">
          <a:xfrm flipV="1">
            <a:off x="3368675" y="3530600"/>
            <a:ext cx="376238" cy="7620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Line 54"/>
          <p:cNvSpPr>
            <a:spLocks noChangeShapeType="1"/>
          </p:cNvSpPr>
          <p:nvPr/>
        </p:nvSpPr>
        <p:spPr bwMode="auto">
          <a:xfrm flipV="1">
            <a:off x="3744913" y="2819400"/>
            <a:ext cx="376237" cy="7112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4" name="Line 55"/>
          <p:cNvSpPr>
            <a:spLocks noChangeShapeType="1"/>
          </p:cNvSpPr>
          <p:nvPr/>
        </p:nvSpPr>
        <p:spPr bwMode="auto">
          <a:xfrm flipV="1">
            <a:off x="4121150" y="2768600"/>
            <a:ext cx="376238" cy="508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Line 56"/>
          <p:cNvSpPr>
            <a:spLocks noChangeShapeType="1"/>
          </p:cNvSpPr>
          <p:nvPr/>
        </p:nvSpPr>
        <p:spPr bwMode="auto">
          <a:xfrm>
            <a:off x="4497388" y="2768600"/>
            <a:ext cx="376237" cy="3556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6" name="Line 57"/>
          <p:cNvSpPr>
            <a:spLocks noChangeShapeType="1"/>
          </p:cNvSpPr>
          <p:nvPr/>
        </p:nvSpPr>
        <p:spPr bwMode="auto">
          <a:xfrm>
            <a:off x="4873625" y="3124200"/>
            <a:ext cx="376238" cy="2794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Line 58"/>
          <p:cNvSpPr>
            <a:spLocks noChangeShapeType="1"/>
          </p:cNvSpPr>
          <p:nvPr/>
        </p:nvSpPr>
        <p:spPr bwMode="auto">
          <a:xfrm>
            <a:off x="5249863" y="3403600"/>
            <a:ext cx="352425" cy="3048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8" name="Line 59"/>
          <p:cNvSpPr>
            <a:spLocks noChangeShapeType="1"/>
          </p:cNvSpPr>
          <p:nvPr/>
        </p:nvSpPr>
        <p:spPr bwMode="auto">
          <a:xfrm>
            <a:off x="5602288" y="3708400"/>
            <a:ext cx="376237" cy="2032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Line 60"/>
          <p:cNvSpPr>
            <a:spLocks noChangeShapeType="1"/>
          </p:cNvSpPr>
          <p:nvPr/>
        </p:nvSpPr>
        <p:spPr bwMode="auto">
          <a:xfrm>
            <a:off x="5978525" y="3911600"/>
            <a:ext cx="376238" cy="1778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0" name="Line 61"/>
          <p:cNvSpPr>
            <a:spLocks noChangeShapeType="1"/>
          </p:cNvSpPr>
          <p:nvPr/>
        </p:nvSpPr>
        <p:spPr bwMode="auto">
          <a:xfrm>
            <a:off x="6354763" y="4089400"/>
            <a:ext cx="376237" cy="508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Line 62"/>
          <p:cNvSpPr>
            <a:spLocks noChangeShapeType="1"/>
          </p:cNvSpPr>
          <p:nvPr/>
        </p:nvSpPr>
        <p:spPr bwMode="auto">
          <a:xfrm>
            <a:off x="6731000" y="4140200"/>
            <a:ext cx="376238" cy="254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2" name="Line 63"/>
          <p:cNvSpPr>
            <a:spLocks noChangeShapeType="1"/>
          </p:cNvSpPr>
          <p:nvPr/>
        </p:nvSpPr>
        <p:spPr bwMode="auto">
          <a:xfrm>
            <a:off x="7107238" y="4165600"/>
            <a:ext cx="376237" cy="762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Line 64"/>
          <p:cNvSpPr>
            <a:spLocks noChangeShapeType="1"/>
          </p:cNvSpPr>
          <p:nvPr/>
        </p:nvSpPr>
        <p:spPr bwMode="auto">
          <a:xfrm flipV="1">
            <a:off x="7483475" y="4038600"/>
            <a:ext cx="376238" cy="2032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4" name="Line 65"/>
          <p:cNvSpPr>
            <a:spLocks noChangeShapeType="1"/>
          </p:cNvSpPr>
          <p:nvPr/>
        </p:nvSpPr>
        <p:spPr bwMode="auto">
          <a:xfrm flipV="1">
            <a:off x="7859713" y="4013200"/>
            <a:ext cx="376237" cy="254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Line 66"/>
          <p:cNvSpPr>
            <a:spLocks noChangeShapeType="1"/>
          </p:cNvSpPr>
          <p:nvPr/>
        </p:nvSpPr>
        <p:spPr bwMode="auto">
          <a:xfrm flipV="1">
            <a:off x="8235950" y="3987800"/>
            <a:ext cx="376238" cy="25400"/>
          </a:xfrm>
          <a:prstGeom prst="line">
            <a:avLst/>
          </a:prstGeom>
          <a:noFill/>
          <a:ln w="508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6" name="Freeform 67"/>
          <p:cNvSpPr>
            <a:spLocks/>
          </p:cNvSpPr>
          <p:nvPr/>
        </p:nvSpPr>
        <p:spPr bwMode="auto">
          <a:xfrm>
            <a:off x="1789113" y="49022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47" name="Freeform 68"/>
          <p:cNvSpPr>
            <a:spLocks/>
          </p:cNvSpPr>
          <p:nvPr/>
        </p:nvSpPr>
        <p:spPr bwMode="auto">
          <a:xfrm>
            <a:off x="2139950" y="47244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48" name="Freeform 69"/>
          <p:cNvSpPr>
            <a:spLocks/>
          </p:cNvSpPr>
          <p:nvPr/>
        </p:nvSpPr>
        <p:spPr bwMode="auto">
          <a:xfrm>
            <a:off x="2516188" y="45974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49" name="Freeform 70"/>
          <p:cNvSpPr>
            <a:spLocks/>
          </p:cNvSpPr>
          <p:nvPr/>
        </p:nvSpPr>
        <p:spPr bwMode="auto">
          <a:xfrm>
            <a:off x="2892425" y="45466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50" name="Freeform 71"/>
          <p:cNvSpPr>
            <a:spLocks/>
          </p:cNvSpPr>
          <p:nvPr/>
        </p:nvSpPr>
        <p:spPr bwMode="auto">
          <a:xfrm>
            <a:off x="3268663" y="41910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51" name="Freeform 72"/>
          <p:cNvSpPr>
            <a:spLocks/>
          </p:cNvSpPr>
          <p:nvPr/>
        </p:nvSpPr>
        <p:spPr bwMode="auto">
          <a:xfrm>
            <a:off x="3644900" y="34290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52" name="Freeform 73"/>
          <p:cNvSpPr>
            <a:spLocks/>
          </p:cNvSpPr>
          <p:nvPr/>
        </p:nvSpPr>
        <p:spPr bwMode="auto">
          <a:xfrm>
            <a:off x="4021138" y="27178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53" name="Freeform 74"/>
          <p:cNvSpPr>
            <a:spLocks/>
          </p:cNvSpPr>
          <p:nvPr/>
        </p:nvSpPr>
        <p:spPr bwMode="auto">
          <a:xfrm>
            <a:off x="4397375" y="26670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54" name="Freeform 75"/>
          <p:cNvSpPr>
            <a:spLocks/>
          </p:cNvSpPr>
          <p:nvPr/>
        </p:nvSpPr>
        <p:spPr bwMode="auto">
          <a:xfrm>
            <a:off x="4773613" y="3022600"/>
            <a:ext cx="201612" cy="203200"/>
          </a:xfrm>
          <a:custGeom>
            <a:avLst/>
            <a:gdLst>
              <a:gd name="T0" fmla="*/ 100012 w 127"/>
              <a:gd name="T1" fmla="*/ 0 h 128"/>
              <a:gd name="T2" fmla="*/ 201612 w 127"/>
              <a:gd name="T3" fmla="*/ 101600 h 128"/>
              <a:gd name="T4" fmla="*/ 100012 w 127"/>
              <a:gd name="T5" fmla="*/ 203200 h 128"/>
              <a:gd name="T6" fmla="*/ 0 w 127"/>
              <a:gd name="T7" fmla="*/ 101600 h 128"/>
              <a:gd name="T8" fmla="*/ 100012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3" y="0"/>
                </a:moveTo>
                <a:lnTo>
                  <a:pt x="127"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55" name="Freeform 76"/>
          <p:cNvSpPr>
            <a:spLocks/>
          </p:cNvSpPr>
          <p:nvPr/>
        </p:nvSpPr>
        <p:spPr bwMode="auto">
          <a:xfrm>
            <a:off x="5149850" y="3302000"/>
            <a:ext cx="201613" cy="203200"/>
          </a:xfrm>
          <a:custGeom>
            <a:avLst/>
            <a:gdLst>
              <a:gd name="T0" fmla="*/ 100013 w 127"/>
              <a:gd name="T1" fmla="*/ 0 h 128"/>
              <a:gd name="T2" fmla="*/ 201613 w 127"/>
              <a:gd name="T3" fmla="*/ 101600 h 128"/>
              <a:gd name="T4" fmla="*/ 100013 w 127"/>
              <a:gd name="T5" fmla="*/ 203200 h 128"/>
              <a:gd name="T6" fmla="*/ 0 w 127"/>
              <a:gd name="T7" fmla="*/ 101600 h 128"/>
              <a:gd name="T8" fmla="*/ 100013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3" y="0"/>
                </a:moveTo>
                <a:lnTo>
                  <a:pt x="127" y="64"/>
                </a:lnTo>
                <a:lnTo>
                  <a:pt x="63" y="128"/>
                </a:lnTo>
                <a:lnTo>
                  <a:pt x="0" y="64"/>
                </a:lnTo>
                <a:lnTo>
                  <a:pt x="63" y="0"/>
                </a:lnTo>
                <a:close/>
              </a:path>
            </a:pathLst>
          </a:custGeom>
          <a:solidFill>
            <a:schemeClr val="hlink"/>
          </a:solidFill>
          <a:ln w="25400">
            <a:solidFill>
              <a:srgbClr val="000080"/>
            </a:solidFill>
            <a:prstDash val="solid"/>
            <a:round/>
            <a:headEnd/>
            <a:tailEnd/>
          </a:ln>
        </p:spPr>
        <p:txBody>
          <a:bodyPr/>
          <a:lstStyle/>
          <a:p>
            <a:endParaRPr lang="en-US"/>
          </a:p>
        </p:txBody>
      </p:sp>
      <p:sp>
        <p:nvSpPr>
          <p:cNvPr id="16456" name="Freeform 77"/>
          <p:cNvSpPr>
            <a:spLocks/>
          </p:cNvSpPr>
          <p:nvPr/>
        </p:nvSpPr>
        <p:spPr bwMode="auto">
          <a:xfrm>
            <a:off x="5500688" y="3606800"/>
            <a:ext cx="201612" cy="203200"/>
          </a:xfrm>
          <a:custGeom>
            <a:avLst/>
            <a:gdLst>
              <a:gd name="T0" fmla="*/ 101600 w 127"/>
              <a:gd name="T1" fmla="*/ 0 h 128"/>
              <a:gd name="T2" fmla="*/ 201612 w 127"/>
              <a:gd name="T3" fmla="*/ 101600 h 128"/>
              <a:gd name="T4" fmla="*/ 101600 w 127"/>
              <a:gd name="T5" fmla="*/ 203200 h 128"/>
              <a:gd name="T6" fmla="*/ 0 w 127"/>
              <a:gd name="T7" fmla="*/ 101600 h 128"/>
              <a:gd name="T8" fmla="*/ 101600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4" y="0"/>
                </a:moveTo>
                <a:lnTo>
                  <a:pt x="127" y="64"/>
                </a:lnTo>
                <a:lnTo>
                  <a:pt x="64" y="128"/>
                </a:lnTo>
                <a:lnTo>
                  <a:pt x="0" y="64"/>
                </a:lnTo>
                <a:lnTo>
                  <a:pt x="64" y="0"/>
                </a:lnTo>
                <a:close/>
              </a:path>
            </a:pathLst>
          </a:custGeom>
          <a:solidFill>
            <a:srgbClr val="000080"/>
          </a:solidFill>
          <a:ln w="25400">
            <a:solidFill>
              <a:srgbClr val="000080"/>
            </a:solidFill>
            <a:prstDash val="solid"/>
            <a:round/>
            <a:headEnd/>
            <a:tailEnd/>
          </a:ln>
        </p:spPr>
        <p:txBody>
          <a:bodyPr/>
          <a:lstStyle/>
          <a:p>
            <a:endParaRPr lang="en-US"/>
          </a:p>
        </p:txBody>
      </p:sp>
      <p:sp>
        <p:nvSpPr>
          <p:cNvPr id="16457" name="Freeform 78"/>
          <p:cNvSpPr>
            <a:spLocks/>
          </p:cNvSpPr>
          <p:nvPr/>
        </p:nvSpPr>
        <p:spPr bwMode="auto">
          <a:xfrm>
            <a:off x="5876925" y="3810000"/>
            <a:ext cx="201613" cy="203200"/>
          </a:xfrm>
          <a:custGeom>
            <a:avLst/>
            <a:gdLst>
              <a:gd name="T0" fmla="*/ 101600 w 127"/>
              <a:gd name="T1" fmla="*/ 0 h 128"/>
              <a:gd name="T2" fmla="*/ 201613 w 127"/>
              <a:gd name="T3" fmla="*/ 101600 h 128"/>
              <a:gd name="T4" fmla="*/ 101600 w 127"/>
              <a:gd name="T5" fmla="*/ 203200 h 128"/>
              <a:gd name="T6" fmla="*/ 0 w 127"/>
              <a:gd name="T7" fmla="*/ 101600 h 128"/>
              <a:gd name="T8" fmla="*/ 101600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4" y="0"/>
                </a:moveTo>
                <a:lnTo>
                  <a:pt x="127" y="64"/>
                </a:lnTo>
                <a:lnTo>
                  <a:pt x="64" y="128"/>
                </a:lnTo>
                <a:lnTo>
                  <a:pt x="0" y="64"/>
                </a:lnTo>
                <a:lnTo>
                  <a:pt x="64" y="0"/>
                </a:lnTo>
                <a:close/>
              </a:path>
            </a:pathLst>
          </a:custGeom>
          <a:solidFill>
            <a:srgbClr val="000080"/>
          </a:solidFill>
          <a:ln w="25400">
            <a:solidFill>
              <a:srgbClr val="000080"/>
            </a:solidFill>
            <a:prstDash val="solid"/>
            <a:round/>
            <a:headEnd/>
            <a:tailEnd/>
          </a:ln>
        </p:spPr>
        <p:txBody>
          <a:bodyPr/>
          <a:lstStyle/>
          <a:p>
            <a:endParaRPr lang="en-US"/>
          </a:p>
        </p:txBody>
      </p:sp>
      <p:sp>
        <p:nvSpPr>
          <p:cNvPr id="16458" name="Freeform 79"/>
          <p:cNvSpPr>
            <a:spLocks/>
          </p:cNvSpPr>
          <p:nvPr/>
        </p:nvSpPr>
        <p:spPr bwMode="auto">
          <a:xfrm>
            <a:off x="6253163" y="3987800"/>
            <a:ext cx="201612" cy="203200"/>
          </a:xfrm>
          <a:custGeom>
            <a:avLst/>
            <a:gdLst>
              <a:gd name="T0" fmla="*/ 101600 w 127"/>
              <a:gd name="T1" fmla="*/ 0 h 128"/>
              <a:gd name="T2" fmla="*/ 201612 w 127"/>
              <a:gd name="T3" fmla="*/ 101600 h 128"/>
              <a:gd name="T4" fmla="*/ 101600 w 127"/>
              <a:gd name="T5" fmla="*/ 203200 h 128"/>
              <a:gd name="T6" fmla="*/ 0 w 127"/>
              <a:gd name="T7" fmla="*/ 101600 h 128"/>
              <a:gd name="T8" fmla="*/ 101600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4" y="0"/>
                </a:moveTo>
                <a:lnTo>
                  <a:pt x="127" y="64"/>
                </a:lnTo>
                <a:lnTo>
                  <a:pt x="64" y="128"/>
                </a:lnTo>
                <a:lnTo>
                  <a:pt x="0" y="64"/>
                </a:lnTo>
                <a:lnTo>
                  <a:pt x="64" y="0"/>
                </a:lnTo>
                <a:close/>
              </a:path>
            </a:pathLst>
          </a:custGeom>
          <a:solidFill>
            <a:srgbClr val="000080"/>
          </a:solidFill>
          <a:ln w="25400">
            <a:solidFill>
              <a:srgbClr val="000080"/>
            </a:solidFill>
            <a:prstDash val="solid"/>
            <a:round/>
            <a:headEnd/>
            <a:tailEnd/>
          </a:ln>
        </p:spPr>
        <p:txBody>
          <a:bodyPr/>
          <a:lstStyle/>
          <a:p>
            <a:endParaRPr lang="en-US"/>
          </a:p>
        </p:txBody>
      </p:sp>
      <p:sp>
        <p:nvSpPr>
          <p:cNvPr id="16459" name="Freeform 80"/>
          <p:cNvSpPr>
            <a:spLocks/>
          </p:cNvSpPr>
          <p:nvPr/>
        </p:nvSpPr>
        <p:spPr bwMode="auto">
          <a:xfrm>
            <a:off x="6629400" y="4038600"/>
            <a:ext cx="201613" cy="203200"/>
          </a:xfrm>
          <a:custGeom>
            <a:avLst/>
            <a:gdLst>
              <a:gd name="T0" fmla="*/ 101600 w 127"/>
              <a:gd name="T1" fmla="*/ 0 h 128"/>
              <a:gd name="T2" fmla="*/ 201613 w 127"/>
              <a:gd name="T3" fmla="*/ 101600 h 128"/>
              <a:gd name="T4" fmla="*/ 101600 w 127"/>
              <a:gd name="T5" fmla="*/ 203200 h 128"/>
              <a:gd name="T6" fmla="*/ 0 w 127"/>
              <a:gd name="T7" fmla="*/ 101600 h 128"/>
              <a:gd name="T8" fmla="*/ 101600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4" y="0"/>
                </a:moveTo>
                <a:lnTo>
                  <a:pt x="127" y="64"/>
                </a:lnTo>
                <a:lnTo>
                  <a:pt x="64" y="128"/>
                </a:lnTo>
                <a:lnTo>
                  <a:pt x="0" y="64"/>
                </a:lnTo>
                <a:lnTo>
                  <a:pt x="64" y="0"/>
                </a:lnTo>
                <a:close/>
              </a:path>
            </a:pathLst>
          </a:custGeom>
          <a:solidFill>
            <a:srgbClr val="000080"/>
          </a:solidFill>
          <a:ln w="25400">
            <a:solidFill>
              <a:srgbClr val="000080"/>
            </a:solidFill>
            <a:prstDash val="solid"/>
            <a:round/>
            <a:headEnd/>
            <a:tailEnd/>
          </a:ln>
        </p:spPr>
        <p:txBody>
          <a:bodyPr/>
          <a:lstStyle/>
          <a:p>
            <a:endParaRPr lang="en-US"/>
          </a:p>
        </p:txBody>
      </p:sp>
      <p:sp>
        <p:nvSpPr>
          <p:cNvPr id="16460" name="Freeform 81"/>
          <p:cNvSpPr>
            <a:spLocks/>
          </p:cNvSpPr>
          <p:nvPr/>
        </p:nvSpPr>
        <p:spPr bwMode="auto">
          <a:xfrm>
            <a:off x="7005638" y="4064000"/>
            <a:ext cx="201612" cy="203200"/>
          </a:xfrm>
          <a:custGeom>
            <a:avLst/>
            <a:gdLst>
              <a:gd name="T0" fmla="*/ 101600 w 127"/>
              <a:gd name="T1" fmla="*/ 0 h 128"/>
              <a:gd name="T2" fmla="*/ 201612 w 127"/>
              <a:gd name="T3" fmla="*/ 101600 h 128"/>
              <a:gd name="T4" fmla="*/ 101600 w 127"/>
              <a:gd name="T5" fmla="*/ 203200 h 128"/>
              <a:gd name="T6" fmla="*/ 0 w 127"/>
              <a:gd name="T7" fmla="*/ 101600 h 128"/>
              <a:gd name="T8" fmla="*/ 101600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4" y="0"/>
                </a:moveTo>
                <a:lnTo>
                  <a:pt x="127" y="64"/>
                </a:lnTo>
                <a:lnTo>
                  <a:pt x="64" y="128"/>
                </a:lnTo>
                <a:lnTo>
                  <a:pt x="0" y="64"/>
                </a:lnTo>
                <a:lnTo>
                  <a:pt x="64" y="0"/>
                </a:lnTo>
                <a:close/>
              </a:path>
            </a:pathLst>
          </a:custGeom>
          <a:solidFill>
            <a:srgbClr val="000080"/>
          </a:solidFill>
          <a:ln w="25400">
            <a:solidFill>
              <a:srgbClr val="000080"/>
            </a:solidFill>
            <a:prstDash val="solid"/>
            <a:round/>
            <a:headEnd/>
            <a:tailEnd/>
          </a:ln>
        </p:spPr>
        <p:txBody>
          <a:bodyPr/>
          <a:lstStyle/>
          <a:p>
            <a:endParaRPr lang="en-US"/>
          </a:p>
        </p:txBody>
      </p:sp>
      <p:sp>
        <p:nvSpPr>
          <p:cNvPr id="16461" name="Freeform 82"/>
          <p:cNvSpPr>
            <a:spLocks/>
          </p:cNvSpPr>
          <p:nvPr/>
        </p:nvSpPr>
        <p:spPr bwMode="auto">
          <a:xfrm>
            <a:off x="7381875" y="4140200"/>
            <a:ext cx="201613" cy="203200"/>
          </a:xfrm>
          <a:custGeom>
            <a:avLst/>
            <a:gdLst>
              <a:gd name="T0" fmla="*/ 101600 w 127"/>
              <a:gd name="T1" fmla="*/ 0 h 128"/>
              <a:gd name="T2" fmla="*/ 201613 w 127"/>
              <a:gd name="T3" fmla="*/ 101600 h 128"/>
              <a:gd name="T4" fmla="*/ 101600 w 127"/>
              <a:gd name="T5" fmla="*/ 203200 h 128"/>
              <a:gd name="T6" fmla="*/ 0 w 127"/>
              <a:gd name="T7" fmla="*/ 101600 h 128"/>
              <a:gd name="T8" fmla="*/ 101600 w 127"/>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7" h="128">
                <a:moveTo>
                  <a:pt x="64" y="0"/>
                </a:moveTo>
                <a:lnTo>
                  <a:pt x="127" y="64"/>
                </a:lnTo>
                <a:lnTo>
                  <a:pt x="64" y="128"/>
                </a:lnTo>
                <a:lnTo>
                  <a:pt x="0" y="64"/>
                </a:lnTo>
                <a:lnTo>
                  <a:pt x="64" y="0"/>
                </a:lnTo>
                <a:close/>
              </a:path>
            </a:pathLst>
          </a:custGeom>
          <a:solidFill>
            <a:srgbClr val="000080"/>
          </a:solidFill>
          <a:ln w="25400">
            <a:solidFill>
              <a:srgbClr val="000080"/>
            </a:solidFill>
            <a:prstDash val="solid"/>
            <a:round/>
            <a:headEnd/>
            <a:tailEnd/>
          </a:ln>
        </p:spPr>
        <p:txBody>
          <a:bodyPr/>
          <a:lstStyle/>
          <a:p>
            <a:endParaRPr lang="en-US"/>
          </a:p>
        </p:txBody>
      </p:sp>
      <p:sp>
        <p:nvSpPr>
          <p:cNvPr id="16462" name="Freeform 83"/>
          <p:cNvSpPr>
            <a:spLocks/>
          </p:cNvSpPr>
          <p:nvPr/>
        </p:nvSpPr>
        <p:spPr bwMode="auto">
          <a:xfrm>
            <a:off x="7759700" y="39370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63" name="Freeform 84"/>
          <p:cNvSpPr>
            <a:spLocks/>
          </p:cNvSpPr>
          <p:nvPr/>
        </p:nvSpPr>
        <p:spPr bwMode="auto">
          <a:xfrm>
            <a:off x="8135938" y="39116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64" name="Freeform 85"/>
          <p:cNvSpPr>
            <a:spLocks/>
          </p:cNvSpPr>
          <p:nvPr/>
        </p:nvSpPr>
        <p:spPr bwMode="auto">
          <a:xfrm>
            <a:off x="8512175" y="3886200"/>
            <a:ext cx="200025" cy="203200"/>
          </a:xfrm>
          <a:custGeom>
            <a:avLst/>
            <a:gdLst>
              <a:gd name="T0" fmla="*/ 100013 w 126"/>
              <a:gd name="T1" fmla="*/ 0 h 128"/>
              <a:gd name="T2" fmla="*/ 200025 w 126"/>
              <a:gd name="T3" fmla="*/ 101600 h 128"/>
              <a:gd name="T4" fmla="*/ 100013 w 126"/>
              <a:gd name="T5" fmla="*/ 203200 h 128"/>
              <a:gd name="T6" fmla="*/ 0 w 126"/>
              <a:gd name="T7" fmla="*/ 101600 h 128"/>
              <a:gd name="T8" fmla="*/ 100013 w 126"/>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 h="128">
                <a:moveTo>
                  <a:pt x="63" y="0"/>
                </a:moveTo>
                <a:lnTo>
                  <a:pt x="126" y="64"/>
                </a:lnTo>
                <a:lnTo>
                  <a:pt x="63" y="128"/>
                </a:lnTo>
                <a:lnTo>
                  <a:pt x="0" y="64"/>
                </a:lnTo>
                <a:lnTo>
                  <a:pt x="63" y="0"/>
                </a:lnTo>
                <a:close/>
              </a:path>
            </a:pathLst>
          </a:custGeom>
          <a:solidFill>
            <a:srgbClr val="000080"/>
          </a:solidFill>
          <a:ln w="25400">
            <a:solidFill>
              <a:srgbClr val="000080"/>
            </a:solidFill>
            <a:prstDash val="solid"/>
            <a:round/>
            <a:headEnd/>
            <a:tailEnd/>
          </a:ln>
        </p:spPr>
        <p:txBody>
          <a:bodyPr/>
          <a:lstStyle/>
          <a:p>
            <a:endParaRPr lang="en-US"/>
          </a:p>
        </p:txBody>
      </p:sp>
      <p:sp>
        <p:nvSpPr>
          <p:cNvPr id="16465" name="Rectangle 86"/>
          <p:cNvSpPr>
            <a:spLocks noChangeArrowheads="1"/>
          </p:cNvSpPr>
          <p:nvPr/>
        </p:nvSpPr>
        <p:spPr bwMode="auto">
          <a:xfrm>
            <a:off x="2190750" y="1447800"/>
            <a:ext cx="5153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solidFill>
                  <a:srgbClr val="000000"/>
                </a:solidFill>
                <a:latin typeface="Arial" pitchFamily="34" charset="0"/>
              </a:rPr>
              <a:t>Age Distribution of Accused Sexual Offenders</a:t>
            </a:r>
            <a:endParaRPr lang="en-US" altLang="en-US">
              <a:latin typeface="Times New Roman" pitchFamily="18" charset="0"/>
            </a:endParaRPr>
          </a:p>
        </p:txBody>
      </p:sp>
      <p:sp>
        <p:nvSpPr>
          <p:cNvPr id="16466" name="Rectangle 87"/>
          <p:cNvSpPr>
            <a:spLocks noChangeArrowheads="1"/>
          </p:cNvSpPr>
          <p:nvPr/>
        </p:nvSpPr>
        <p:spPr bwMode="auto">
          <a:xfrm>
            <a:off x="1311275" y="5308600"/>
            <a:ext cx="169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0</a:t>
            </a:r>
            <a:endParaRPr lang="en-US" altLang="en-US">
              <a:latin typeface="Times New Roman" pitchFamily="18" charset="0"/>
            </a:endParaRPr>
          </a:p>
        </p:txBody>
      </p:sp>
      <p:sp>
        <p:nvSpPr>
          <p:cNvPr id="16467" name="Rectangle 88"/>
          <p:cNvSpPr>
            <a:spLocks noChangeArrowheads="1"/>
          </p:cNvSpPr>
          <p:nvPr/>
        </p:nvSpPr>
        <p:spPr bwMode="auto">
          <a:xfrm>
            <a:off x="1136650" y="4851400"/>
            <a:ext cx="3397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50</a:t>
            </a:r>
            <a:endParaRPr lang="en-US" altLang="en-US">
              <a:latin typeface="Times New Roman" pitchFamily="18" charset="0"/>
            </a:endParaRPr>
          </a:p>
        </p:txBody>
      </p:sp>
      <p:sp>
        <p:nvSpPr>
          <p:cNvPr id="16468" name="Rectangle 89"/>
          <p:cNvSpPr>
            <a:spLocks noChangeArrowheads="1"/>
          </p:cNvSpPr>
          <p:nvPr/>
        </p:nvSpPr>
        <p:spPr bwMode="auto">
          <a:xfrm>
            <a:off x="960438" y="4368800"/>
            <a:ext cx="50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100</a:t>
            </a:r>
            <a:endParaRPr lang="en-US" altLang="en-US">
              <a:latin typeface="Times New Roman" pitchFamily="18" charset="0"/>
            </a:endParaRPr>
          </a:p>
        </p:txBody>
      </p:sp>
      <p:sp>
        <p:nvSpPr>
          <p:cNvPr id="16469" name="Rectangle 90"/>
          <p:cNvSpPr>
            <a:spLocks noChangeArrowheads="1"/>
          </p:cNvSpPr>
          <p:nvPr/>
        </p:nvSpPr>
        <p:spPr bwMode="auto">
          <a:xfrm>
            <a:off x="960438" y="3911600"/>
            <a:ext cx="50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150</a:t>
            </a:r>
            <a:endParaRPr lang="en-US" altLang="en-US">
              <a:latin typeface="Times New Roman" pitchFamily="18" charset="0"/>
            </a:endParaRPr>
          </a:p>
        </p:txBody>
      </p:sp>
      <p:sp>
        <p:nvSpPr>
          <p:cNvPr id="16470" name="Rectangle 91"/>
          <p:cNvSpPr>
            <a:spLocks noChangeArrowheads="1"/>
          </p:cNvSpPr>
          <p:nvPr/>
        </p:nvSpPr>
        <p:spPr bwMode="auto">
          <a:xfrm>
            <a:off x="960438" y="3454400"/>
            <a:ext cx="50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200</a:t>
            </a:r>
            <a:endParaRPr lang="en-US" altLang="en-US">
              <a:latin typeface="Times New Roman" pitchFamily="18" charset="0"/>
            </a:endParaRPr>
          </a:p>
        </p:txBody>
      </p:sp>
      <p:sp>
        <p:nvSpPr>
          <p:cNvPr id="16471" name="Rectangle 92"/>
          <p:cNvSpPr>
            <a:spLocks noChangeArrowheads="1"/>
          </p:cNvSpPr>
          <p:nvPr/>
        </p:nvSpPr>
        <p:spPr bwMode="auto">
          <a:xfrm>
            <a:off x="960438" y="2997200"/>
            <a:ext cx="50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250</a:t>
            </a:r>
            <a:endParaRPr lang="en-US" altLang="en-US">
              <a:latin typeface="Times New Roman" pitchFamily="18" charset="0"/>
            </a:endParaRPr>
          </a:p>
        </p:txBody>
      </p:sp>
      <p:sp>
        <p:nvSpPr>
          <p:cNvPr id="16472" name="Rectangle 93"/>
          <p:cNvSpPr>
            <a:spLocks noChangeArrowheads="1"/>
          </p:cNvSpPr>
          <p:nvPr/>
        </p:nvSpPr>
        <p:spPr bwMode="auto">
          <a:xfrm>
            <a:off x="960438" y="2514600"/>
            <a:ext cx="50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300</a:t>
            </a:r>
            <a:endParaRPr lang="en-US" altLang="en-US">
              <a:latin typeface="Times New Roman" pitchFamily="18" charset="0"/>
            </a:endParaRPr>
          </a:p>
        </p:txBody>
      </p:sp>
      <p:sp>
        <p:nvSpPr>
          <p:cNvPr id="16473" name="Rectangle 94"/>
          <p:cNvSpPr>
            <a:spLocks noChangeArrowheads="1"/>
          </p:cNvSpPr>
          <p:nvPr/>
        </p:nvSpPr>
        <p:spPr bwMode="auto">
          <a:xfrm>
            <a:off x="960438" y="2057400"/>
            <a:ext cx="50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350</a:t>
            </a:r>
            <a:endParaRPr lang="en-US" altLang="en-US">
              <a:latin typeface="Times New Roman" pitchFamily="18" charset="0"/>
            </a:endParaRPr>
          </a:p>
        </p:txBody>
      </p:sp>
      <p:sp>
        <p:nvSpPr>
          <p:cNvPr id="16474" name="Rectangle 95"/>
          <p:cNvSpPr>
            <a:spLocks noChangeArrowheads="1"/>
          </p:cNvSpPr>
          <p:nvPr/>
        </p:nvSpPr>
        <p:spPr bwMode="auto">
          <a:xfrm>
            <a:off x="1812925" y="5638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7</a:t>
            </a:r>
            <a:endParaRPr lang="en-US" altLang="en-US">
              <a:latin typeface="Times New Roman" pitchFamily="18" charset="0"/>
            </a:endParaRPr>
          </a:p>
        </p:txBody>
      </p:sp>
      <p:sp>
        <p:nvSpPr>
          <p:cNvPr id="16475" name="Rectangle 96"/>
          <p:cNvSpPr>
            <a:spLocks noChangeArrowheads="1"/>
          </p:cNvSpPr>
          <p:nvPr/>
        </p:nvSpPr>
        <p:spPr bwMode="auto">
          <a:xfrm>
            <a:off x="2190750" y="5638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8</a:t>
            </a:r>
            <a:endParaRPr lang="en-US" altLang="en-US">
              <a:latin typeface="Times New Roman" pitchFamily="18" charset="0"/>
            </a:endParaRPr>
          </a:p>
        </p:txBody>
      </p:sp>
      <p:sp>
        <p:nvSpPr>
          <p:cNvPr id="16476" name="Rectangle 97"/>
          <p:cNvSpPr>
            <a:spLocks noChangeArrowheads="1"/>
          </p:cNvSpPr>
          <p:nvPr/>
        </p:nvSpPr>
        <p:spPr bwMode="auto">
          <a:xfrm>
            <a:off x="2566988" y="5638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9</a:t>
            </a:r>
            <a:endParaRPr lang="en-US" altLang="en-US">
              <a:latin typeface="Times New Roman" pitchFamily="18" charset="0"/>
            </a:endParaRPr>
          </a:p>
        </p:txBody>
      </p:sp>
      <p:sp>
        <p:nvSpPr>
          <p:cNvPr id="16477" name="Rectangle 98"/>
          <p:cNvSpPr>
            <a:spLocks noChangeArrowheads="1"/>
          </p:cNvSpPr>
          <p:nvPr/>
        </p:nvSpPr>
        <p:spPr bwMode="auto">
          <a:xfrm>
            <a:off x="2867025"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10</a:t>
            </a:r>
            <a:endParaRPr lang="en-US" altLang="en-US">
              <a:latin typeface="Times New Roman" pitchFamily="18" charset="0"/>
            </a:endParaRPr>
          </a:p>
        </p:txBody>
      </p:sp>
      <p:sp>
        <p:nvSpPr>
          <p:cNvPr id="16478" name="Rectangle 99"/>
          <p:cNvSpPr>
            <a:spLocks noChangeArrowheads="1"/>
          </p:cNvSpPr>
          <p:nvPr/>
        </p:nvSpPr>
        <p:spPr bwMode="auto">
          <a:xfrm>
            <a:off x="3243263"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11</a:t>
            </a:r>
            <a:endParaRPr lang="en-US" altLang="en-US">
              <a:latin typeface="Times New Roman" pitchFamily="18" charset="0"/>
            </a:endParaRPr>
          </a:p>
        </p:txBody>
      </p:sp>
      <p:sp>
        <p:nvSpPr>
          <p:cNvPr id="16479" name="Rectangle 100"/>
          <p:cNvSpPr>
            <a:spLocks noChangeArrowheads="1"/>
          </p:cNvSpPr>
          <p:nvPr/>
        </p:nvSpPr>
        <p:spPr bwMode="auto">
          <a:xfrm>
            <a:off x="3619500"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12</a:t>
            </a:r>
            <a:endParaRPr lang="en-US" altLang="en-US">
              <a:latin typeface="Times New Roman" pitchFamily="18" charset="0"/>
            </a:endParaRPr>
          </a:p>
        </p:txBody>
      </p:sp>
      <p:sp>
        <p:nvSpPr>
          <p:cNvPr id="16480" name="Rectangle 101"/>
          <p:cNvSpPr>
            <a:spLocks noChangeArrowheads="1"/>
          </p:cNvSpPr>
          <p:nvPr/>
        </p:nvSpPr>
        <p:spPr bwMode="auto">
          <a:xfrm>
            <a:off x="3995738"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13</a:t>
            </a:r>
            <a:endParaRPr lang="en-US" altLang="en-US">
              <a:latin typeface="Times New Roman" pitchFamily="18" charset="0"/>
            </a:endParaRPr>
          </a:p>
        </p:txBody>
      </p:sp>
      <p:sp>
        <p:nvSpPr>
          <p:cNvPr id="16481" name="Rectangle 102"/>
          <p:cNvSpPr>
            <a:spLocks noChangeArrowheads="1"/>
          </p:cNvSpPr>
          <p:nvPr/>
        </p:nvSpPr>
        <p:spPr bwMode="auto">
          <a:xfrm>
            <a:off x="4371975"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14</a:t>
            </a:r>
            <a:endParaRPr lang="en-US" altLang="en-US">
              <a:latin typeface="Times New Roman" pitchFamily="18" charset="0"/>
            </a:endParaRPr>
          </a:p>
        </p:txBody>
      </p:sp>
      <p:sp>
        <p:nvSpPr>
          <p:cNvPr id="16482" name="Rectangle 103"/>
          <p:cNvSpPr>
            <a:spLocks noChangeArrowheads="1"/>
          </p:cNvSpPr>
          <p:nvPr/>
        </p:nvSpPr>
        <p:spPr bwMode="auto">
          <a:xfrm>
            <a:off x="4748213"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15</a:t>
            </a:r>
            <a:endParaRPr lang="en-US" altLang="en-US">
              <a:latin typeface="Times New Roman" pitchFamily="18" charset="0"/>
            </a:endParaRPr>
          </a:p>
        </p:txBody>
      </p:sp>
      <p:sp>
        <p:nvSpPr>
          <p:cNvPr id="16483" name="Rectangle 104"/>
          <p:cNvSpPr>
            <a:spLocks noChangeArrowheads="1"/>
          </p:cNvSpPr>
          <p:nvPr/>
        </p:nvSpPr>
        <p:spPr bwMode="auto">
          <a:xfrm>
            <a:off x="5124450"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16</a:t>
            </a:r>
            <a:endParaRPr lang="en-US" altLang="en-US">
              <a:latin typeface="Times New Roman" pitchFamily="18" charset="0"/>
            </a:endParaRPr>
          </a:p>
        </p:txBody>
      </p:sp>
      <p:sp>
        <p:nvSpPr>
          <p:cNvPr id="16484" name="Rectangle 105"/>
          <p:cNvSpPr>
            <a:spLocks noChangeArrowheads="1"/>
          </p:cNvSpPr>
          <p:nvPr/>
        </p:nvSpPr>
        <p:spPr bwMode="auto">
          <a:xfrm>
            <a:off x="5476875"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17</a:t>
            </a:r>
            <a:endParaRPr lang="en-US" altLang="en-US">
              <a:latin typeface="Times New Roman" pitchFamily="18" charset="0"/>
            </a:endParaRPr>
          </a:p>
        </p:txBody>
      </p:sp>
      <p:sp>
        <p:nvSpPr>
          <p:cNvPr id="16485" name="Rectangle 106"/>
          <p:cNvSpPr>
            <a:spLocks noChangeArrowheads="1"/>
          </p:cNvSpPr>
          <p:nvPr/>
        </p:nvSpPr>
        <p:spPr bwMode="auto">
          <a:xfrm>
            <a:off x="5853113"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18</a:t>
            </a:r>
            <a:endParaRPr lang="en-US" altLang="en-US">
              <a:latin typeface="Times New Roman" pitchFamily="18" charset="0"/>
            </a:endParaRPr>
          </a:p>
        </p:txBody>
      </p:sp>
      <p:sp>
        <p:nvSpPr>
          <p:cNvPr id="16486" name="Rectangle 107"/>
          <p:cNvSpPr>
            <a:spLocks noChangeArrowheads="1"/>
          </p:cNvSpPr>
          <p:nvPr/>
        </p:nvSpPr>
        <p:spPr bwMode="auto">
          <a:xfrm>
            <a:off x="6229350"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19</a:t>
            </a:r>
            <a:endParaRPr lang="en-US" altLang="en-US">
              <a:latin typeface="Times New Roman" pitchFamily="18" charset="0"/>
            </a:endParaRPr>
          </a:p>
        </p:txBody>
      </p:sp>
      <p:sp>
        <p:nvSpPr>
          <p:cNvPr id="16487" name="Rectangle 108"/>
          <p:cNvSpPr>
            <a:spLocks noChangeArrowheads="1"/>
          </p:cNvSpPr>
          <p:nvPr/>
        </p:nvSpPr>
        <p:spPr bwMode="auto">
          <a:xfrm>
            <a:off x="6605588"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20</a:t>
            </a:r>
            <a:endParaRPr lang="en-US" altLang="en-US">
              <a:latin typeface="Times New Roman" pitchFamily="18" charset="0"/>
            </a:endParaRPr>
          </a:p>
        </p:txBody>
      </p:sp>
      <p:sp>
        <p:nvSpPr>
          <p:cNvPr id="16488" name="Rectangle 109"/>
          <p:cNvSpPr>
            <a:spLocks noChangeArrowheads="1"/>
          </p:cNvSpPr>
          <p:nvPr/>
        </p:nvSpPr>
        <p:spPr bwMode="auto">
          <a:xfrm>
            <a:off x="6981825"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21</a:t>
            </a:r>
            <a:endParaRPr lang="en-US" altLang="en-US">
              <a:latin typeface="Times New Roman" pitchFamily="18" charset="0"/>
            </a:endParaRPr>
          </a:p>
        </p:txBody>
      </p:sp>
      <p:sp>
        <p:nvSpPr>
          <p:cNvPr id="16489" name="Rectangle 110"/>
          <p:cNvSpPr>
            <a:spLocks noChangeArrowheads="1"/>
          </p:cNvSpPr>
          <p:nvPr/>
        </p:nvSpPr>
        <p:spPr bwMode="auto">
          <a:xfrm>
            <a:off x="7358063"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22</a:t>
            </a:r>
            <a:endParaRPr lang="en-US" altLang="en-US">
              <a:latin typeface="Times New Roman" pitchFamily="18" charset="0"/>
            </a:endParaRPr>
          </a:p>
        </p:txBody>
      </p:sp>
      <p:sp>
        <p:nvSpPr>
          <p:cNvPr id="16490" name="Rectangle 111"/>
          <p:cNvSpPr>
            <a:spLocks noChangeArrowheads="1"/>
          </p:cNvSpPr>
          <p:nvPr/>
        </p:nvSpPr>
        <p:spPr bwMode="auto">
          <a:xfrm>
            <a:off x="7734300"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23</a:t>
            </a:r>
            <a:endParaRPr lang="en-US" altLang="en-US">
              <a:latin typeface="Times New Roman" pitchFamily="18" charset="0"/>
            </a:endParaRPr>
          </a:p>
        </p:txBody>
      </p:sp>
      <p:sp>
        <p:nvSpPr>
          <p:cNvPr id="16491" name="Rectangle 112"/>
          <p:cNvSpPr>
            <a:spLocks noChangeArrowheads="1"/>
          </p:cNvSpPr>
          <p:nvPr/>
        </p:nvSpPr>
        <p:spPr bwMode="auto">
          <a:xfrm>
            <a:off x="8110538"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24</a:t>
            </a:r>
            <a:endParaRPr lang="en-US" altLang="en-US">
              <a:latin typeface="Times New Roman" pitchFamily="18" charset="0"/>
            </a:endParaRPr>
          </a:p>
        </p:txBody>
      </p:sp>
      <p:sp>
        <p:nvSpPr>
          <p:cNvPr id="16492" name="Rectangle 113"/>
          <p:cNvSpPr>
            <a:spLocks noChangeArrowheads="1"/>
          </p:cNvSpPr>
          <p:nvPr/>
        </p:nvSpPr>
        <p:spPr bwMode="auto">
          <a:xfrm>
            <a:off x="8486775" y="5638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800">
                <a:solidFill>
                  <a:srgbClr val="000000"/>
                </a:solidFill>
                <a:latin typeface="Arial" pitchFamily="34" charset="0"/>
              </a:rPr>
              <a:t>25</a:t>
            </a:r>
            <a:endParaRPr lang="en-US" altLang="en-US">
              <a:latin typeface="Times New Roman" pitchFamily="18" charset="0"/>
            </a:endParaRPr>
          </a:p>
        </p:txBody>
      </p:sp>
      <p:sp>
        <p:nvSpPr>
          <p:cNvPr id="16493" name="Rectangle 114"/>
          <p:cNvSpPr>
            <a:spLocks noChangeArrowheads="1"/>
          </p:cNvSpPr>
          <p:nvPr/>
        </p:nvSpPr>
        <p:spPr bwMode="auto">
          <a:xfrm>
            <a:off x="4346575" y="6045200"/>
            <a:ext cx="1812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solidFill>
                  <a:srgbClr val="000000"/>
                </a:solidFill>
                <a:latin typeface="Arial" pitchFamily="34" charset="0"/>
              </a:rPr>
              <a:t>Offender Age</a:t>
            </a:r>
            <a:endParaRPr lang="en-US" altLang="en-US">
              <a:latin typeface="Times New Roman" pitchFamily="18" charset="0"/>
            </a:endParaRPr>
          </a:p>
        </p:txBody>
      </p:sp>
      <p:sp>
        <p:nvSpPr>
          <p:cNvPr id="16494" name="Rectangle 115"/>
          <p:cNvSpPr>
            <a:spLocks noChangeArrowheads="1"/>
          </p:cNvSpPr>
          <p:nvPr/>
        </p:nvSpPr>
        <p:spPr bwMode="auto">
          <a:xfrm>
            <a:off x="646907" y="1193800"/>
            <a:ext cx="8253412" cy="54356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6495" name="Rectangle 3"/>
          <p:cNvSpPr>
            <a:spLocks noGrp="1" noChangeArrowheads="1"/>
          </p:cNvSpPr>
          <p:nvPr>
            <p:ph type="title"/>
          </p:nvPr>
        </p:nvSpPr>
        <p:spPr>
          <a:xfrm>
            <a:off x="457200" y="274638"/>
            <a:ext cx="8229600" cy="838200"/>
          </a:xfrm>
        </p:spPr>
        <p:txBody>
          <a:bodyPr/>
          <a:lstStyle/>
          <a:p>
            <a:pPr eaLnBrk="1" hangingPunct="1"/>
            <a:r>
              <a:rPr lang="en-US" altLang="en-US"/>
              <a:t>NIBRS data for victims under 13</a:t>
            </a:r>
          </a:p>
        </p:txBody>
      </p:sp>
      <p:sp>
        <p:nvSpPr>
          <p:cNvPr id="16496" name="Text Box 4"/>
          <p:cNvSpPr txBox="1">
            <a:spLocks noChangeArrowheads="1"/>
          </p:cNvSpPr>
          <p:nvPr/>
        </p:nvSpPr>
        <p:spPr bwMode="auto">
          <a:xfrm>
            <a:off x="5791200" y="2286000"/>
            <a:ext cx="2590800" cy="70788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altLang="en-US" sz="2000" dirty="0"/>
              <a:t>Peaks at age 13/14 and drops by 1/2 by age 22</a:t>
            </a:r>
          </a:p>
        </p:txBody>
      </p:sp>
      <p:sp>
        <p:nvSpPr>
          <p:cNvPr id="16497" name="Line 5"/>
          <p:cNvSpPr>
            <a:spLocks noChangeShapeType="1"/>
          </p:cNvSpPr>
          <p:nvPr/>
        </p:nvSpPr>
        <p:spPr bwMode="auto">
          <a:xfrm flipV="1">
            <a:off x="5410200" y="2286000"/>
            <a:ext cx="0" cy="358140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98" name="Text Box 116"/>
          <p:cNvSpPr txBox="1">
            <a:spLocks noChangeArrowheads="1"/>
          </p:cNvSpPr>
          <p:nvPr/>
        </p:nvSpPr>
        <p:spPr bwMode="auto">
          <a:xfrm>
            <a:off x="5181600" y="4267200"/>
            <a:ext cx="1219200"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altLang="en-US"/>
              <a:t>Age 16</a:t>
            </a:r>
          </a:p>
        </p:txBody>
      </p:sp>
      <p:sp>
        <p:nvSpPr>
          <p:cNvPr id="16499" name="AutoShape 117"/>
          <p:cNvSpPr>
            <a:spLocks noChangeArrowheads="1"/>
          </p:cNvSpPr>
          <p:nvPr/>
        </p:nvSpPr>
        <p:spPr bwMode="auto">
          <a:xfrm>
            <a:off x="5105400" y="3581400"/>
            <a:ext cx="304800" cy="685800"/>
          </a:xfrm>
          <a:prstGeom prst="upArrow">
            <a:avLst>
              <a:gd name="adj1" fmla="val 50000"/>
              <a:gd name="adj2" fmla="val 5625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Tree>
    <p:extLst>
      <p:ext uri="{BB962C8B-B14F-4D97-AF65-F5344CB8AC3E}">
        <p14:creationId xmlns:p14="http://schemas.microsoft.com/office/powerpoint/2010/main" val="3606879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tLang="en-US"/>
              <a:t>ROC illustration</a:t>
            </a:r>
          </a:p>
        </p:txBody>
      </p:sp>
      <p:sp>
        <p:nvSpPr>
          <p:cNvPr id="80898" name="Content Placeholder 2"/>
          <p:cNvSpPr>
            <a:spLocks noGrp="1"/>
          </p:cNvSpPr>
          <p:nvPr>
            <p:ph idx="1"/>
          </p:nvPr>
        </p:nvSpPr>
        <p:spPr/>
        <p:txBody>
          <a:bodyPr>
            <a:normAutofit/>
          </a:bodyPr>
          <a:lstStyle/>
          <a:p>
            <a:r>
              <a:rPr lang="en-US" altLang="en-US" sz="2400" dirty="0"/>
              <a:t>1000 imaginary people classified using an imaginary scale</a:t>
            </a:r>
          </a:p>
          <a:p>
            <a:r>
              <a:rPr lang="en-US" altLang="en-US" sz="2400" dirty="0"/>
              <a:t>The scale has 5 risk levels</a:t>
            </a:r>
          </a:p>
          <a:p>
            <a:r>
              <a:rPr lang="en-US" altLang="en-US" sz="2400" dirty="0"/>
              <a:t>The base rate is 10%</a:t>
            </a:r>
          </a:p>
        </p:txBody>
      </p:sp>
    </p:spTree>
    <p:extLst>
      <p:ext uri="{BB962C8B-B14F-4D97-AF65-F5344CB8AC3E}">
        <p14:creationId xmlns:p14="http://schemas.microsoft.com/office/powerpoint/2010/main" val="32274458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950" y="685800"/>
            <a:ext cx="5200650" cy="505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2" name="TextBox 2"/>
          <p:cNvSpPr txBox="1">
            <a:spLocks noChangeArrowheads="1"/>
          </p:cNvSpPr>
          <p:nvPr/>
        </p:nvSpPr>
        <p:spPr bwMode="auto">
          <a:xfrm>
            <a:off x="1524000" y="5791202"/>
            <a:ext cx="609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dirty="0"/>
              <a:t>Receiver Operator Curve AUC = .74 (</a:t>
            </a:r>
            <a:r>
              <a:rPr lang="en-US" altLang="en-US" i="1" dirty="0"/>
              <a:t>p</a:t>
            </a:r>
            <a:r>
              <a:rPr lang="en-US" altLang="en-US" dirty="0"/>
              <a:t> &lt; .0005, 95% C.I. = .68 - .79). </a:t>
            </a:r>
          </a:p>
        </p:txBody>
      </p:sp>
    </p:spTree>
    <p:extLst>
      <p:ext uri="{BB962C8B-B14F-4D97-AF65-F5344CB8AC3E}">
        <p14:creationId xmlns:p14="http://schemas.microsoft.com/office/powerpoint/2010/main" val="34957981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295400" y="475637"/>
            <a:ext cx="6629400" cy="8197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5718"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Microsoft YaHei" pitchFamily="34" charset="-122"/>
              </a:defRPr>
            </a:lvl9pPr>
          </a:lstStyle>
          <a:p>
            <a:pPr eaLnBrk="1" hangingPunct="1">
              <a:lnSpc>
                <a:spcPct val="100000"/>
              </a:lnSpc>
              <a:buClrTx/>
              <a:buFontTx/>
              <a:buNone/>
            </a:pPr>
            <a:r>
              <a:rPr lang="en-US" altLang="en-US" sz="5000" dirty="0">
                <a:solidFill>
                  <a:srgbClr val="04617B"/>
                </a:solidFill>
                <a:latin typeface="Calibri" pitchFamily="34" charset="0"/>
                <a:ea typeface="MS PGothic" pitchFamily="34" charset="-128"/>
              </a:rPr>
              <a:t>Model risk measure</a:t>
            </a:r>
          </a:p>
        </p:txBody>
      </p:sp>
      <p:graphicFrame>
        <p:nvGraphicFramePr>
          <p:cNvPr id="2" name="Group 2"/>
          <p:cNvGraphicFramePr>
            <a:graphicFrameLocks noGrp="1"/>
          </p:cNvGraphicFramePr>
          <p:nvPr>
            <p:extLst>
              <p:ext uri="{D42A27DB-BD31-4B8C-83A1-F6EECF244321}">
                <p14:modId xmlns:p14="http://schemas.microsoft.com/office/powerpoint/2010/main" val="1108686248"/>
              </p:ext>
            </p:extLst>
          </p:nvPr>
        </p:nvGraphicFramePr>
        <p:xfrm>
          <a:off x="990600" y="1442968"/>
          <a:ext cx="4611271" cy="4348231"/>
        </p:xfrm>
        <a:graphic>
          <a:graphicData uri="http://schemas.openxmlformats.org/drawingml/2006/table">
            <a:tbl>
              <a:tblPr/>
              <a:tblGrid>
                <a:gridCol w="1985769">
                  <a:extLst>
                    <a:ext uri="{9D8B030D-6E8A-4147-A177-3AD203B41FA5}">
                      <a16:colId xmlns="" xmlns:a16="http://schemas.microsoft.com/office/drawing/2014/main" val="20000"/>
                    </a:ext>
                  </a:extLst>
                </a:gridCol>
                <a:gridCol w="1134724">
                  <a:extLst>
                    <a:ext uri="{9D8B030D-6E8A-4147-A177-3AD203B41FA5}">
                      <a16:colId xmlns="" xmlns:a16="http://schemas.microsoft.com/office/drawing/2014/main" val="20001"/>
                    </a:ext>
                  </a:extLst>
                </a:gridCol>
                <a:gridCol w="1490778">
                  <a:extLst>
                    <a:ext uri="{9D8B030D-6E8A-4147-A177-3AD203B41FA5}">
                      <a16:colId xmlns="" xmlns:a16="http://schemas.microsoft.com/office/drawing/2014/main" val="20002"/>
                    </a:ext>
                  </a:extLst>
                </a:gridCol>
              </a:tblGrid>
              <a:tr h="823426">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a:ln>
                            <a:noFill/>
                          </a:ln>
                          <a:solidFill>
                            <a:srgbClr val="FFFFFF"/>
                          </a:solidFill>
                          <a:effectLst/>
                          <a:latin typeface="Constantia" charset="0"/>
                          <a:ea typeface="Microsoft YaHei" pitchFamily="32" charset="-122"/>
                        </a:rPr>
                        <a:t>Risk level</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9360" cap="flat" cmpd="sng" algn="ctr">
                      <a:solidFill>
                        <a:srgbClr val="FFFFFF"/>
                      </a:solidFill>
                      <a:prstDash val="solid"/>
                      <a:round/>
                      <a:headEnd type="none" w="med" len="med"/>
                      <a:tailEnd type="none" w="med" len="med"/>
                    </a:lnB>
                    <a:lnTlToBr>
                      <a:noFill/>
                    </a:lnTlToBr>
                    <a:lnBlToTr>
                      <a:noFill/>
                    </a:lnBlToTr>
                    <a:solidFill>
                      <a:srgbClr val="0F6FC6"/>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a:ln>
                            <a:noFill/>
                          </a:ln>
                          <a:solidFill>
                            <a:srgbClr val="FFFFFF"/>
                          </a:solidFill>
                          <a:effectLst/>
                          <a:latin typeface="Constantia" charset="0"/>
                          <a:ea typeface="Microsoft YaHei" pitchFamily="32" charset="-122"/>
                        </a:rPr>
                        <a:t>Total number</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9360" cap="flat" cmpd="sng" algn="ctr">
                      <a:solidFill>
                        <a:srgbClr val="FFFFFF"/>
                      </a:solidFill>
                      <a:prstDash val="solid"/>
                      <a:round/>
                      <a:headEnd type="none" w="med" len="med"/>
                      <a:tailEnd type="none" w="med" len="med"/>
                    </a:lnB>
                    <a:lnTlToBr>
                      <a:noFill/>
                    </a:lnTlToBr>
                    <a:lnBlToTr>
                      <a:noFill/>
                    </a:lnBlToTr>
                    <a:solidFill>
                      <a:srgbClr val="0F6FC6"/>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a:ln>
                            <a:noFill/>
                          </a:ln>
                          <a:solidFill>
                            <a:srgbClr val="FFFFFF"/>
                          </a:solidFill>
                          <a:effectLst/>
                          <a:latin typeface="Constantia" charset="0"/>
                          <a:ea typeface="Microsoft YaHei" pitchFamily="32" charset="-122"/>
                        </a:rPr>
                        <a:t>Recidivism rate</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9360" cap="flat" cmpd="sng" algn="ctr">
                      <a:solidFill>
                        <a:srgbClr val="FFFFFF"/>
                      </a:solidFill>
                      <a:prstDash val="solid"/>
                      <a:round/>
                      <a:headEnd type="none" w="med" len="med"/>
                      <a:tailEnd type="none" w="med" len="med"/>
                    </a:lnB>
                    <a:lnTlToBr>
                      <a:noFill/>
                    </a:lnTlToBr>
                    <a:lnBlToTr>
                      <a:noFill/>
                    </a:lnBlToTr>
                    <a:solidFill>
                      <a:srgbClr val="0F6FC6"/>
                    </a:solidFill>
                  </a:tcPr>
                </a:tc>
                <a:extLst>
                  <a:ext uri="{0D108BD9-81ED-4DB2-BD59-A6C34878D82A}">
                    <a16:rowId xmlns="" xmlns:a16="http://schemas.microsoft.com/office/drawing/2014/main" val="10000"/>
                  </a:ext>
                </a:extLst>
              </a:tr>
              <a:tr h="704961">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a:ln>
                            <a:noFill/>
                          </a:ln>
                          <a:solidFill>
                            <a:srgbClr val="000000"/>
                          </a:solidFill>
                          <a:effectLst/>
                          <a:latin typeface="Constantia" charset="0"/>
                          <a:ea typeface="Microsoft YaHei" pitchFamily="32" charset="-122"/>
                        </a:rPr>
                        <a:t>1- Low</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936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tc>
                  <a:txBody>
                    <a:bodyPr/>
                    <a:lstStyle/>
                    <a:p>
                      <a:pPr marL="38100" marR="0" lvl="0" indent="0" algn="ctr" defTabSz="457200" rtl="0" eaLnBrk="1" fontAlgn="base" latinLnBrk="0" hangingPunct="1">
                        <a:lnSpc>
                          <a:spcPts val="1588"/>
                        </a:lnSpc>
                        <a:spcBef>
                          <a:spcPct val="0"/>
                        </a:spcBef>
                        <a:spcAft>
                          <a:spcPct val="0"/>
                        </a:spcAft>
                        <a:buClrTx/>
                        <a:buSzPct val="100000"/>
                        <a:buFontTx/>
                        <a:buNone/>
                        <a:tabLst>
                          <a:tab pos="38100" algn="l"/>
                          <a:tab pos="495300" algn="l"/>
                          <a:tab pos="952500" algn="l"/>
                          <a:tab pos="1409700" algn="l"/>
                          <a:tab pos="1866900" algn="l"/>
                          <a:tab pos="2324100" algn="l"/>
                          <a:tab pos="2781300" algn="l"/>
                          <a:tab pos="3238500" algn="l"/>
                          <a:tab pos="3695700" algn="l"/>
                          <a:tab pos="4152900" algn="l"/>
                          <a:tab pos="4610100" algn="l"/>
                          <a:tab pos="5067300" algn="l"/>
                          <a:tab pos="5524500" algn="l"/>
                          <a:tab pos="5981700" algn="l"/>
                          <a:tab pos="6438900" algn="l"/>
                          <a:tab pos="6896100" algn="l"/>
                          <a:tab pos="7353300" algn="l"/>
                          <a:tab pos="7810500" algn="l"/>
                          <a:tab pos="8267700" algn="l"/>
                          <a:tab pos="8724900" algn="l"/>
                          <a:tab pos="91821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480</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936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4.0%</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936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extLst>
                  <a:ext uri="{0D108BD9-81ED-4DB2-BD59-A6C34878D82A}">
                    <a16:rowId xmlns="" xmlns:a16="http://schemas.microsoft.com/office/drawing/2014/main" val="10001"/>
                  </a:ext>
                </a:extLst>
              </a:tr>
              <a:tr h="704961">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a:ln>
                            <a:noFill/>
                          </a:ln>
                          <a:solidFill>
                            <a:srgbClr val="000000"/>
                          </a:solidFill>
                          <a:effectLst/>
                          <a:latin typeface="Constantia" charset="0"/>
                          <a:ea typeface="Microsoft YaHei" pitchFamily="32" charset="-122"/>
                        </a:rPr>
                        <a:t>2 – Mod Low</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tc>
                  <a:txBody>
                    <a:bodyPr/>
                    <a:lstStyle/>
                    <a:p>
                      <a:pPr marL="38100" marR="0" lvl="0" indent="0" algn="ctr" defTabSz="457200" rtl="0" eaLnBrk="1" fontAlgn="base" latinLnBrk="0" hangingPunct="1">
                        <a:lnSpc>
                          <a:spcPts val="1588"/>
                        </a:lnSpc>
                        <a:spcBef>
                          <a:spcPct val="0"/>
                        </a:spcBef>
                        <a:spcAft>
                          <a:spcPct val="0"/>
                        </a:spcAft>
                        <a:buClrTx/>
                        <a:buSzPct val="100000"/>
                        <a:buFontTx/>
                        <a:buNone/>
                        <a:tabLst>
                          <a:tab pos="38100" algn="l"/>
                          <a:tab pos="495300" algn="l"/>
                          <a:tab pos="952500" algn="l"/>
                          <a:tab pos="1409700" algn="l"/>
                          <a:tab pos="1866900" algn="l"/>
                          <a:tab pos="2324100" algn="l"/>
                          <a:tab pos="2781300" algn="l"/>
                          <a:tab pos="3238500" algn="l"/>
                          <a:tab pos="3695700" algn="l"/>
                          <a:tab pos="4152900" algn="l"/>
                          <a:tab pos="4610100" algn="l"/>
                          <a:tab pos="5067300" algn="l"/>
                          <a:tab pos="5524500" algn="l"/>
                          <a:tab pos="5981700" algn="l"/>
                          <a:tab pos="6438900" algn="l"/>
                          <a:tab pos="6896100" algn="l"/>
                          <a:tab pos="7353300" algn="l"/>
                          <a:tab pos="7810500" algn="l"/>
                          <a:tab pos="8267700" algn="l"/>
                          <a:tab pos="8724900" algn="l"/>
                          <a:tab pos="91821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210</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8.0%</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extLst>
                  <a:ext uri="{0D108BD9-81ED-4DB2-BD59-A6C34878D82A}">
                    <a16:rowId xmlns="" xmlns:a16="http://schemas.microsoft.com/office/drawing/2014/main" val="10002"/>
                  </a:ext>
                </a:extLst>
              </a:tr>
              <a:tr h="704961">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3 – Moderate</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tc>
                  <a:txBody>
                    <a:bodyPr/>
                    <a:lstStyle/>
                    <a:p>
                      <a:pPr marL="38100" marR="0" lvl="0" indent="0" algn="ctr" defTabSz="457200" rtl="0" eaLnBrk="1" fontAlgn="base" latinLnBrk="0" hangingPunct="1">
                        <a:lnSpc>
                          <a:spcPts val="1588"/>
                        </a:lnSpc>
                        <a:spcBef>
                          <a:spcPct val="0"/>
                        </a:spcBef>
                        <a:spcAft>
                          <a:spcPct val="0"/>
                        </a:spcAft>
                        <a:buClrTx/>
                        <a:buSzPct val="100000"/>
                        <a:buFontTx/>
                        <a:buNone/>
                        <a:tabLst>
                          <a:tab pos="38100" algn="l"/>
                          <a:tab pos="495300" algn="l"/>
                          <a:tab pos="952500" algn="l"/>
                          <a:tab pos="1409700" algn="l"/>
                          <a:tab pos="1866900" algn="l"/>
                          <a:tab pos="2324100" algn="l"/>
                          <a:tab pos="2781300" algn="l"/>
                          <a:tab pos="3238500" algn="l"/>
                          <a:tab pos="3695700" algn="l"/>
                          <a:tab pos="4152900" algn="l"/>
                          <a:tab pos="4610100" algn="l"/>
                          <a:tab pos="5067300" algn="l"/>
                          <a:tab pos="5524500" algn="l"/>
                          <a:tab pos="5981700" algn="l"/>
                          <a:tab pos="6438900" algn="l"/>
                          <a:tab pos="6896100" algn="l"/>
                          <a:tab pos="7353300" algn="l"/>
                          <a:tab pos="7810500" algn="l"/>
                          <a:tab pos="8267700" algn="l"/>
                          <a:tab pos="8724900" algn="l"/>
                          <a:tab pos="91821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105</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16.0%</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extLst>
                  <a:ext uri="{0D108BD9-81ED-4DB2-BD59-A6C34878D82A}">
                    <a16:rowId xmlns="" xmlns:a16="http://schemas.microsoft.com/office/drawing/2014/main" val="10003"/>
                  </a:ext>
                </a:extLst>
              </a:tr>
              <a:tr h="704961">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a:ln>
                            <a:noFill/>
                          </a:ln>
                          <a:solidFill>
                            <a:srgbClr val="000000"/>
                          </a:solidFill>
                          <a:effectLst/>
                          <a:latin typeface="Constantia" charset="0"/>
                          <a:ea typeface="Microsoft YaHei" pitchFamily="32" charset="-122"/>
                        </a:rPr>
                        <a:t>4 – High</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tc>
                  <a:txBody>
                    <a:bodyPr/>
                    <a:lstStyle/>
                    <a:p>
                      <a:pPr marL="38100" marR="0" lvl="0" indent="0" algn="ctr" defTabSz="457200" rtl="0" eaLnBrk="1" fontAlgn="base" latinLnBrk="0" hangingPunct="1">
                        <a:lnSpc>
                          <a:spcPts val="1588"/>
                        </a:lnSpc>
                        <a:spcBef>
                          <a:spcPct val="0"/>
                        </a:spcBef>
                        <a:spcAft>
                          <a:spcPct val="0"/>
                        </a:spcAft>
                        <a:buClrTx/>
                        <a:buSzPct val="100000"/>
                        <a:buFontTx/>
                        <a:buNone/>
                        <a:tabLst>
                          <a:tab pos="38100" algn="l"/>
                          <a:tab pos="495300" algn="l"/>
                          <a:tab pos="952500" algn="l"/>
                          <a:tab pos="1409700" algn="l"/>
                          <a:tab pos="1866900" algn="l"/>
                          <a:tab pos="2324100" algn="l"/>
                          <a:tab pos="2781300" algn="l"/>
                          <a:tab pos="3238500" algn="l"/>
                          <a:tab pos="3695700" algn="l"/>
                          <a:tab pos="4152900" algn="l"/>
                          <a:tab pos="4610100" algn="l"/>
                          <a:tab pos="5067300" algn="l"/>
                          <a:tab pos="5524500" algn="l"/>
                          <a:tab pos="5981700" algn="l"/>
                          <a:tab pos="6438900" algn="l"/>
                          <a:tab pos="6896100" algn="l"/>
                          <a:tab pos="7353300" algn="l"/>
                          <a:tab pos="7810500" algn="l"/>
                          <a:tab pos="8267700" algn="l"/>
                          <a:tab pos="8724900" algn="l"/>
                          <a:tab pos="91821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50</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26.7%</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extLst>
                  <a:ext uri="{0D108BD9-81ED-4DB2-BD59-A6C34878D82A}">
                    <a16:rowId xmlns="" xmlns:a16="http://schemas.microsoft.com/office/drawing/2014/main" val="10004"/>
                  </a:ext>
                </a:extLst>
              </a:tr>
              <a:tr h="704961">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a:ln>
                            <a:noFill/>
                          </a:ln>
                          <a:solidFill>
                            <a:srgbClr val="000000"/>
                          </a:solidFill>
                          <a:effectLst/>
                          <a:latin typeface="Constantia" charset="0"/>
                          <a:ea typeface="Microsoft YaHei" pitchFamily="32" charset="-122"/>
                        </a:rPr>
                        <a:t>5 – Very High</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tc>
                  <a:txBody>
                    <a:bodyPr/>
                    <a:lstStyle/>
                    <a:p>
                      <a:pPr marL="38100" marR="0" lvl="0" indent="0" algn="ctr" defTabSz="457200" rtl="0" eaLnBrk="1" fontAlgn="base" latinLnBrk="0" hangingPunct="1">
                        <a:lnSpc>
                          <a:spcPts val="1588"/>
                        </a:lnSpc>
                        <a:spcBef>
                          <a:spcPct val="0"/>
                        </a:spcBef>
                        <a:spcAft>
                          <a:spcPct val="0"/>
                        </a:spcAft>
                        <a:buClrTx/>
                        <a:buSzPct val="100000"/>
                        <a:buFontTx/>
                        <a:buNone/>
                        <a:tabLst>
                          <a:tab pos="38100" algn="l"/>
                          <a:tab pos="495300" algn="l"/>
                          <a:tab pos="952500" algn="l"/>
                          <a:tab pos="1409700" algn="l"/>
                          <a:tab pos="1866900" algn="l"/>
                          <a:tab pos="2324100" algn="l"/>
                          <a:tab pos="2781300" algn="l"/>
                          <a:tab pos="3238500" algn="l"/>
                          <a:tab pos="3695700" algn="l"/>
                          <a:tab pos="4152900" algn="l"/>
                          <a:tab pos="4610100" algn="l"/>
                          <a:tab pos="5067300" algn="l"/>
                          <a:tab pos="5524500" algn="l"/>
                          <a:tab pos="5981700" algn="l"/>
                          <a:tab pos="6438900" algn="l"/>
                          <a:tab pos="6896100" algn="l"/>
                          <a:tab pos="7353300" algn="l"/>
                          <a:tab pos="7810500" algn="l"/>
                          <a:tab pos="8267700" algn="l"/>
                          <a:tab pos="8724900" algn="l"/>
                          <a:tab pos="91821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30</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400" b="0" i="0" u="none" strike="noStrike" cap="none" normalizeH="0" baseline="0" dirty="0">
                          <a:ln>
                            <a:noFill/>
                          </a:ln>
                          <a:solidFill>
                            <a:srgbClr val="000000"/>
                          </a:solidFill>
                          <a:effectLst/>
                          <a:latin typeface="Constantia" charset="0"/>
                          <a:ea typeface="Microsoft YaHei" pitchFamily="32" charset="-122"/>
                        </a:rPr>
                        <a:t>40.0%</a:t>
                      </a:r>
                    </a:p>
                  </a:txBody>
                  <a:tcPr marL="54371" marR="54371" marT="45722" marB="4572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extLst>
                  <a:ext uri="{0D108BD9-81ED-4DB2-BD59-A6C34878D82A}">
                    <a16:rowId xmlns="" xmlns:a16="http://schemas.microsoft.com/office/drawing/2014/main" val="10005"/>
                  </a:ext>
                </a:extLst>
              </a:tr>
            </a:tbl>
          </a:graphicData>
        </a:graphic>
      </p:graphicFrame>
      <p:graphicFrame>
        <p:nvGraphicFramePr>
          <p:cNvPr id="16450" name="Group 66"/>
          <p:cNvGraphicFramePr>
            <a:graphicFrameLocks noGrp="1"/>
          </p:cNvGraphicFramePr>
          <p:nvPr>
            <p:extLst>
              <p:ext uri="{D42A27DB-BD31-4B8C-83A1-F6EECF244321}">
                <p14:modId xmlns:p14="http://schemas.microsoft.com/office/powerpoint/2010/main" val="2218085781"/>
              </p:ext>
            </p:extLst>
          </p:nvPr>
        </p:nvGraphicFramePr>
        <p:xfrm>
          <a:off x="5657850" y="1447802"/>
          <a:ext cx="1885950" cy="4343400"/>
        </p:xfrm>
        <a:graphic>
          <a:graphicData uri="http://schemas.openxmlformats.org/drawingml/2006/table">
            <a:tbl>
              <a:tblPr/>
              <a:tblGrid>
                <a:gridCol w="1885950">
                  <a:extLst>
                    <a:ext uri="{9D8B030D-6E8A-4147-A177-3AD203B41FA5}">
                      <a16:colId xmlns="" xmlns:a16="http://schemas.microsoft.com/office/drawing/2014/main" val="20000"/>
                    </a:ext>
                  </a:extLst>
                </a:gridCol>
              </a:tblGrid>
              <a:tr h="827040">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a:ln>
                            <a:noFill/>
                          </a:ln>
                          <a:solidFill>
                            <a:srgbClr val="FFFFFF"/>
                          </a:solidFill>
                          <a:effectLst/>
                          <a:latin typeface="Constantia" charset="0"/>
                          <a:ea typeface="Microsoft YaHei" pitchFamily="32" charset="-122"/>
                        </a:rPr>
                        <a:t>Number of recidivists</a:t>
                      </a:r>
                    </a:p>
                  </a:txBody>
                  <a:tcPr marL="68576" marR="68576" marT="45715" marB="45715"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9360" cap="flat" cmpd="sng" algn="ctr">
                      <a:solidFill>
                        <a:srgbClr val="FFFFFF"/>
                      </a:solidFill>
                      <a:prstDash val="solid"/>
                      <a:round/>
                      <a:headEnd type="none" w="med" len="med"/>
                      <a:tailEnd type="none" w="med" len="med"/>
                    </a:lnB>
                    <a:lnTlToBr>
                      <a:noFill/>
                    </a:lnTlToBr>
                    <a:lnBlToTr>
                      <a:noFill/>
                    </a:lnBlToTr>
                    <a:solidFill>
                      <a:srgbClr val="0F6FC6"/>
                    </a:solidFill>
                  </a:tcPr>
                </a:tc>
                <a:extLst>
                  <a:ext uri="{0D108BD9-81ED-4DB2-BD59-A6C34878D82A}">
                    <a16:rowId xmlns="" xmlns:a16="http://schemas.microsoft.com/office/drawing/2014/main" val="10000"/>
                  </a:ext>
                </a:extLst>
              </a:tr>
              <a:tr h="702938">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3200" b="0" i="0" u="none" strike="noStrike" cap="none" normalizeH="0" baseline="0" dirty="0">
                          <a:ln>
                            <a:noFill/>
                          </a:ln>
                          <a:solidFill>
                            <a:srgbClr val="000000"/>
                          </a:solidFill>
                          <a:effectLst/>
                          <a:latin typeface="Constantia" charset="0"/>
                          <a:ea typeface="Microsoft YaHei" pitchFamily="32" charset="-122"/>
                        </a:rPr>
                        <a:t>20</a:t>
                      </a:r>
                    </a:p>
                  </a:txBody>
                  <a:tcPr marL="68576" marR="68576" marT="45715" marB="45715"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936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extLst>
                  <a:ext uri="{0D108BD9-81ED-4DB2-BD59-A6C34878D82A}">
                    <a16:rowId xmlns="" xmlns:a16="http://schemas.microsoft.com/office/drawing/2014/main" val="10001"/>
                  </a:ext>
                </a:extLst>
              </a:tr>
              <a:tr h="702938">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3200" b="0" i="0" u="none" strike="noStrike" cap="none" normalizeH="0" baseline="0" dirty="0">
                          <a:ln>
                            <a:noFill/>
                          </a:ln>
                          <a:solidFill>
                            <a:srgbClr val="000000"/>
                          </a:solidFill>
                          <a:effectLst/>
                          <a:latin typeface="Constantia" charset="0"/>
                          <a:ea typeface="Microsoft YaHei" pitchFamily="32" charset="-122"/>
                        </a:rPr>
                        <a:t>20</a:t>
                      </a:r>
                    </a:p>
                  </a:txBody>
                  <a:tcPr marL="68576" marR="68576" marT="45715" marB="45715"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extLst>
                  <a:ext uri="{0D108BD9-81ED-4DB2-BD59-A6C34878D82A}">
                    <a16:rowId xmlns="" xmlns:a16="http://schemas.microsoft.com/office/drawing/2014/main" val="10002"/>
                  </a:ext>
                </a:extLst>
              </a:tr>
              <a:tr h="704608">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3200" b="0" i="0" u="none" strike="noStrike" cap="none" normalizeH="0" baseline="0" dirty="0">
                          <a:ln>
                            <a:noFill/>
                          </a:ln>
                          <a:solidFill>
                            <a:srgbClr val="000000"/>
                          </a:solidFill>
                          <a:effectLst/>
                          <a:latin typeface="Constantia" charset="0"/>
                          <a:ea typeface="Microsoft YaHei" pitchFamily="32" charset="-122"/>
                        </a:rPr>
                        <a:t>20</a:t>
                      </a:r>
                    </a:p>
                  </a:txBody>
                  <a:tcPr marL="68576" marR="68576" marT="45715" marB="45715"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extLst>
                  <a:ext uri="{0D108BD9-81ED-4DB2-BD59-A6C34878D82A}">
                    <a16:rowId xmlns="" xmlns:a16="http://schemas.microsoft.com/office/drawing/2014/main" val="10003"/>
                  </a:ext>
                </a:extLst>
              </a:tr>
              <a:tr h="702938">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3200" b="0" i="0" u="none" strike="noStrike" cap="none" normalizeH="0" baseline="0" dirty="0">
                          <a:ln>
                            <a:noFill/>
                          </a:ln>
                          <a:solidFill>
                            <a:srgbClr val="000000"/>
                          </a:solidFill>
                          <a:effectLst/>
                          <a:latin typeface="Constantia" charset="0"/>
                          <a:ea typeface="Microsoft YaHei" pitchFamily="32" charset="-122"/>
                        </a:rPr>
                        <a:t>20</a:t>
                      </a:r>
                    </a:p>
                  </a:txBody>
                  <a:tcPr marL="68576" marR="68576" marT="45715" marB="45715"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7EBF5"/>
                    </a:solidFill>
                  </a:tcPr>
                </a:tc>
                <a:extLst>
                  <a:ext uri="{0D108BD9-81ED-4DB2-BD59-A6C34878D82A}">
                    <a16:rowId xmlns="" xmlns:a16="http://schemas.microsoft.com/office/drawing/2014/main" val="10004"/>
                  </a:ext>
                </a:extLst>
              </a:tr>
              <a:tr h="702938">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3200" b="0" i="0" u="none" strike="noStrike" cap="none" normalizeH="0" baseline="0" dirty="0">
                          <a:ln>
                            <a:noFill/>
                          </a:ln>
                          <a:solidFill>
                            <a:srgbClr val="000000"/>
                          </a:solidFill>
                          <a:effectLst/>
                          <a:latin typeface="Constantia" charset="0"/>
                          <a:ea typeface="Microsoft YaHei" pitchFamily="32" charset="-122"/>
                        </a:rPr>
                        <a:t>20</a:t>
                      </a:r>
                    </a:p>
                  </a:txBody>
                  <a:tcPr marL="68576" marR="68576" marT="45715" marB="45715"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CCD5EA"/>
                    </a:solidFill>
                  </a:tcPr>
                </a:tc>
                <a:extLst>
                  <a:ext uri="{0D108BD9-81ED-4DB2-BD59-A6C34878D82A}">
                    <a16:rowId xmlns="" xmlns:a16="http://schemas.microsoft.com/office/drawing/2014/main" val="10005"/>
                  </a:ext>
                </a:extLst>
              </a:tr>
            </a:tbl>
          </a:graphicData>
        </a:graphic>
      </p:graphicFrame>
      <p:sp>
        <p:nvSpPr>
          <p:cNvPr id="3" name="TextBox 2"/>
          <p:cNvSpPr txBox="1"/>
          <p:nvPr/>
        </p:nvSpPr>
        <p:spPr>
          <a:xfrm>
            <a:off x="1295400" y="5939135"/>
            <a:ext cx="6781800" cy="461665"/>
          </a:xfrm>
          <a:prstGeom prst="rect">
            <a:avLst/>
          </a:prstGeom>
          <a:noFill/>
        </p:spPr>
        <p:txBody>
          <a:bodyPr wrap="square" rtlCol="0">
            <a:spAutoFit/>
          </a:bodyPr>
          <a:lstStyle/>
          <a:p>
            <a:r>
              <a:rPr lang="en-US" sz="2400" i="1" dirty="0"/>
              <a:t>N</a:t>
            </a:r>
            <a:r>
              <a:rPr lang="en-US" sz="2400" dirty="0"/>
              <a:t> = 1000; base rate = 10.0%; </a:t>
            </a:r>
            <a:r>
              <a:rPr lang="en-US" sz="2400" i="1" dirty="0"/>
              <a:t>χ2</a:t>
            </a:r>
            <a:r>
              <a:rPr lang="en-US" sz="2400" dirty="0"/>
              <a:t> = 27.34, </a:t>
            </a:r>
            <a:r>
              <a:rPr lang="en-US" sz="2400" i="1" dirty="0"/>
              <a:t>p</a:t>
            </a:r>
            <a:r>
              <a:rPr lang="en-US" sz="2400" dirty="0"/>
              <a:t> &lt; .0005</a:t>
            </a:r>
          </a:p>
        </p:txBody>
      </p:sp>
    </p:spTree>
    <p:custDataLst>
      <p:tags r:id="rId1"/>
    </p:custDataLst>
    <p:extLst>
      <p:ext uri="{BB962C8B-B14F-4D97-AF65-F5344CB8AC3E}">
        <p14:creationId xmlns:p14="http://schemas.microsoft.com/office/powerpoint/2010/main" val="15387291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6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2493264"/>
          </a:xfrm>
        </p:spPr>
        <p:txBody>
          <a:bodyPr/>
          <a:lstStyle/>
          <a:p>
            <a:r>
              <a:rPr lang="en-US" dirty="0"/>
              <a:t>Decline in Juvenile Sexual Recidivism Study </a:t>
            </a:r>
          </a:p>
        </p:txBody>
      </p:sp>
    </p:spTree>
    <p:extLst>
      <p:ext uri="{BB962C8B-B14F-4D97-AF65-F5344CB8AC3E}">
        <p14:creationId xmlns:p14="http://schemas.microsoft.com/office/powerpoint/2010/main" val="1215103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r>
              <a:rPr lang="en-US" dirty="0"/>
              <a:t>Meta-analysis of CASH recidivism</a:t>
            </a:r>
          </a:p>
        </p:txBody>
      </p:sp>
      <p:sp>
        <p:nvSpPr>
          <p:cNvPr id="3" name="Content Placeholder 2"/>
          <p:cNvSpPr>
            <a:spLocks noGrp="1"/>
          </p:cNvSpPr>
          <p:nvPr>
            <p:ph idx="1"/>
          </p:nvPr>
        </p:nvSpPr>
        <p:spPr>
          <a:xfrm>
            <a:off x="457200" y="1752600"/>
            <a:ext cx="8229600" cy="4572000"/>
          </a:xfrm>
        </p:spPr>
        <p:txBody>
          <a:bodyPr/>
          <a:lstStyle/>
          <a:p>
            <a:r>
              <a:rPr lang="en-US" dirty="0"/>
              <a:t>Search of several databases, gov’t reports, unpublished data, dissertations, conference presentations and posters, etc. </a:t>
            </a:r>
          </a:p>
          <a:p>
            <a:r>
              <a:rPr lang="en-US" dirty="0"/>
              <a:t>Studies included if they had:</a:t>
            </a:r>
          </a:p>
          <a:p>
            <a:pPr lvl="1"/>
            <a:r>
              <a:rPr lang="en-US" i="1" dirty="0"/>
              <a:t>N</a:t>
            </a:r>
            <a:r>
              <a:rPr lang="en-US" dirty="0"/>
              <a:t> &gt; 20, mostly male adolescent CASH.  </a:t>
            </a:r>
          </a:p>
          <a:p>
            <a:pPr lvl="1"/>
            <a:r>
              <a:rPr lang="en-US" dirty="0"/>
              <a:t>Not heavily screened (NGI, </a:t>
            </a:r>
            <a:r>
              <a:rPr lang="en-US" dirty="0" err="1"/>
              <a:t>Tx</a:t>
            </a:r>
            <a:r>
              <a:rPr lang="en-US" dirty="0"/>
              <a:t> successes, etc.)</a:t>
            </a:r>
          </a:p>
          <a:p>
            <a:pPr lvl="1"/>
            <a:r>
              <a:rPr lang="en-US" dirty="0"/>
              <a:t>Reported sex recidivism from some official source</a:t>
            </a:r>
          </a:p>
          <a:p>
            <a:pPr lvl="1"/>
            <a:r>
              <a:rPr lang="en-US" dirty="0"/>
              <a:t>Reported follow-up time</a:t>
            </a:r>
          </a:p>
          <a:p>
            <a:pPr lvl="1"/>
            <a:r>
              <a:rPr lang="en-US" dirty="0"/>
              <a:t>Ideally also reported general recidivism, year of the study, location, source of the sample, other details.</a:t>
            </a:r>
          </a:p>
          <a:p>
            <a:pPr lvl="1"/>
            <a:endParaRPr lang="en-US" dirty="0"/>
          </a:p>
        </p:txBody>
      </p:sp>
    </p:spTree>
    <p:extLst>
      <p:ext uri="{BB962C8B-B14F-4D97-AF65-F5344CB8AC3E}">
        <p14:creationId xmlns:p14="http://schemas.microsoft.com/office/powerpoint/2010/main" val="36263659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Studies characteristics</a:t>
            </a:r>
          </a:p>
        </p:txBody>
      </p:sp>
      <p:sp>
        <p:nvSpPr>
          <p:cNvPr id="3" name="Content Placeholder 2"/>
          <p:cNvSpPr>
            <a:spLocks noGrp="1"/>
          </p:cNvSpPr>
          <p:nvPr>
            <p:ph idx="1"/>
          </p:nvPr>
        </p:nvSpPr>
        <p:spPr>
          <a:xfrm>
            <a:off x="762000" y="1935480"/>
            <a:ext cx="7467600" cy="4389120"/>
          </a:xfrm>
        </p:spPr>
        <p:txBody>
          <a:bodyPr/>
          <a:lstStyle/>
          <a:p>
            <a:r>
              <a:rPr lang="en-US" dirty="0"/>
              <a:t>Search yielded 106 data sets from 98 reports published between 1938 &amp; 2015.  Median year = 1997. </a:t>
            </a:r>
          </a:p>
          <a:p>
            <a:r>
              <a:rPr lang="en-US" dirty="0"/>
              <a:t>Total </a:t>
            </a:r>
            <a:r>
              <a:rPr lang="en-US" i="1" dirty="0"/>
              <a:t>N</a:t>
            </a:r>
            <a:r>
              <a:rPr lang="en-US" dirty="0"/>
              <a:t> = 33,783 ; </a:t>
            </a:r>
            <a:r>
              <a:rPr lang="en-US" i="1" dirty="0"/>
              <a:t>Median </a:t>
            </a:r>
            <a:r>
              <a:rPr lang="en-US" dirty="0"/>
              <a:t>= 171. </a:t>
            </a:r>
          </a:p>
          <a:p>
            <a:r>
              <a:rPr lang="en-US" dirty="0"/>
              <a:t>US = 79; Canada = 13; Australia = 8; Switzerland &amp;  Netherlands = 2; UK &amp; Singapore = 1.</a:t>
            </a:r>
          </a:p>
          <a:p>
            <a:r>
              <a:rPr lang="en-US" dirty="0"/>
              <a:t>F/U Mean = 60.0 months, Range = 12 – 420 months.</a:t>
            </a:r>
          </a:p>
        </p:txBody>
      </p:sp>
    </p:spTree>
    <p:extLst>
      <p:ext uri="{BB962C8B-B14F-4D97-AF65-F5344CB8AC3E}">
        <p14:creationId xmlns:p14="http://schemas.microsoft.com/office/powerpoint/2010/main" val="3988040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characteristics</a:t>
            </a:r>
          </a:p>
        </p:txBody>
      </p:sp>
      <p:sp>
        <p:nvSpPr>
          <p:cNvPr id="3" name="Content Placeholder 2"/>
          <p:cNvSpPr>
            <a:spLocks noGrp="1"/>
          </p:cNvSpPr>
          <p:nvPr>
            <p:ph idx="1"/>
          </p:nvPr>
        </p:nvSpPr>
        <p:spPr/>
        <p:txBody>
          <a:bodyPr/>
          <a:lstStyle/>
          <a:p>
            <a:r>
              <a:rPr lang="en-US" dirty="0"/>
              <a:t>Retrospective studies of adult recidivism of JSO’s = 27</a:t>
            </a:r>
          </a:p>
          <a:p>
            <a:r>
              <a:rPr lang="en-US" dirty="0"/>
              <a:t>Prospective JSO’s including only JSO recidivism = 28</a:t>
            </a:r>
          </a:p>
          <a:p>
            <a:r>
              <a:rPr lang="en-US" dirty="0"/>
              <a:t>Retrospective using JSO and adult recidivism = 51</a:t>
            </a:r>
          </a:p>
          <a:p>
            <a:r>
              <a:rPr lang="en-US" dirty="0"/>
              <a:t>79 were peer reviewed</a:t>
            </a:r>
          </a:p>
          <a:p>
            <a:r>
              <a:rPr lang="en-US" dirty="0"/>
              <a:t>27 not peer reviewed reports or unpublished data sets</a:t>
            </a:r>
          </a:p>
          <a:p>
            <a:r>
              <a:rPr lang="en-US" dirty="0"/>
              <a:t>48 drawn from community placed JSO’s</a:t>
            </a:r>
          </a:p>
          <a:p>
            <a:r>
              <a:rPr lang="en-US" dirty="0"/>
              <a:t>23 drawn from residential community settings</a:t>
            </a:r>
          </a:p>
          <a:p>
            <a:r>
              <a:rPr lang="en-US" dirty="0"/>
              <a:t>29 drawn from secured corrections settings</a:t>
            </a:r>
          </a:p>
        </p:txBody>
      </p:sp>
    </p:spTree>
    <p:extLst>
      <p:ext uri="{BB962C8B-B14F-4D97-AF65-F5344CB8AC3E}">
        <p14:creationId xmlns:p14="http://schemas.microsoft.com/office/powerpoint/2010/main" val="12302221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a:t>Results</a:t>
            </a:r>
          </a:p>
        </p:txBody>
      </p:sp>
      <p:sp>
        <p:nvSpPr>
          <p:cNvPr id="3" name="Content Placeholder 2"/>
          <p:cNvSpPr>
            <a:spLocks noGrp="1"/>
          </p:cNvSpPr>
          <p:nvPr>
            <p:ph idx="1"/>
          </p:nvPr>
        </p:nvSpPr>
        <p:spPr>
          <a:xfrm>
            <a:off x="457200" y="1828800"/>
            <a:ext cx="8229600" cy="4572000"/>
          </a:xfrm>
        </p:spPr>
        <p:txBody>
          <a:bodyPr>
            <a:normAutofit/>
          </a:bodyPr>
          <a:lstStyle/>
          <a:p>
            <a:r>
              <a:rPr lang="en-US" sz="2800" b="1" dirty="0"/>
              <a:t>Weighted Mean sexual recidivism rate = </a:t>
            </a:r>
            <a:r>
              <a:rPr lang="en-US" sz="2800" b="1" dirty="0">
                <a:solidFill>
                  <a:srgbClr val="FF0000"/>
                </a:solidFill>
              </a:rPr>
              <a:t>4.97%.</a:t>
            </a:r>
          </a:p>
          <a:p>
            <a:r>
              <a:rPr lang="en-US" sz="2800" dirty="0"/>
              <a:t>Mean general recidivism rate = 41.24% (</a:t>
            </a:r>
            <a:r>
              <a:rPr lang="en-US" sz="2800" i="1" dirty="0"/>
              <a:t>SD</a:t>
            </a:r>
            <a:r>
              <a:rPr lang="en-US" sz="2800" dirty="0"/>
              <a:t> = 1.9%).</a:t>
            </a:r>
          </a:p>
          <a:p>
            <a:r>
              <a:rPr lang="en-US" sz="2800" dirty="0"/>
              <a:t>Weighted Mean follow – up of 62.06 months. </a:t>
            </a:r>
          </a:p>
          <a:p>
            <a:r>
              <a:rPr lang="en-US" sz="2800" dirty="0"/>
              <a:t>49 studies reported sexual recidivism below 5%.</a:t>
            </a:r>
          </a:p>
          <a:p>
            <a:r>
              <a:rPr lang="en-US" sz="2800" dirty="0"/>
              <a:t>3 reported sexual recidivism at 15% or above.</a:t>
            </a:r>
          </a:p>
          <a:p>
            <a:r>
              <a:rPr lang="en-US" sz="2800" dirty="0"/>
              <a:t>5 studies reported sexual recidivism of 0%, 2 reported rates &lt; 1%. </a:t>
            </a:r>
          </a:p>
          <a:p>
            <a:r>
              <a:rPr lang="en-US" sz="2800" dirty="0"/>
              <a:t>Middle 75 percentile range = 3.14% to 9.50%. </a:t>
            </a:r>
          </a:p>
        </p:txBody>
      </p:sp>
    </p:spTree>
    <p:extLst>
      <p:ext uri="{BB962C8B-B14F-4D97-AF65-F5344CB8AC3E}">
        <p14:creationId xmlns:p14="http://schemas.microsoft.com/office/powerpoint/2010/main" val="549510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28582388"/>
              </p:ext>
            </p:extLst>
          </p:nvPr>
        </p:nvGraphicFramePr>
        <p:xfrm>
          <a:off x="381001" y="152400"/>
          <a:ext cx="8381999" cy="6440628"/>
        </p:xfrm>
        <a:graphic>
          <a:graphicData uri="http://schemas.openxmlformats.org/drawingml/2006/table">
            <a:tbl>
              <a:tblPr firstRow="1" bandRow="1" bandCol="1">
                <a:tableStyleId>{5C22544A-7EE6-4342-B048-85BDC9FD1C3A}</a:tableStyleId>
              </a:tblPr>
              <a:tblGrid>
                <a:gridCol w="1646643">
                  <a:extLst>
                    <a:ext uri="{9D8B030D-6E8A-4147-A177-3AD203B41FA5}">
                      <a16:colId xmlns="" xmlns:a16="http://schemas.microsoft.com/office/drawing/2014/main" val="20000"/>
                    </a:ext>
                  </a:extLst>
                </a:gridCol>
                <a:gridCol w="1266650">
                  <a:extLst>
                    <a:ext uri="{9D8B030D-6E8A-4147-A177-3AD203B41FA5}">
                      <a16:colId xmlns="" xmlns:a16="http://schemas.microsoft.com/office/drawing/2014/main" val="20001"/>
                    </a:ext>
                  </a:extLst>
                </a:gridCol>
                <a:gridCol w="1853731">
                  <a:extLst>
                    <a:ext uri="{9D8B030D-6E8A-4147-A177-3AD203B41FA5}">
                      <a16:colId xmlns="" xmlns:a16="http://schemas.microsoft.com/office/drawing/2014/main" val="20002"/>
                    </a:ext>
                  </a:extLst>
                </a:gridCol>
                <a:gridCol w="1809498">
                  <a:extLst>
                    <a:ext uri="{9D8B030D-6E8A-4147-A177-3AD203B41FA5}">
                      <a16:colId xmlns="" xmlns:a16="http://schemas.microsoft.com/office/drawing/2014/main" val="20003"/>
                    </a:ext>
                  </a:extLst>
                </a:gridCol>
                <a:gridCol w="1805477">
                  <a:extLst>
                    <a:ext uri="{9D8B030D-6E8A-4147-A177-3AD203B41FA5}">
                      <a16:colId xmlns="" xmlns:a16="http://schemas.microsoft.com/office/drawing/2014/main" val="20004"/>
                    </a:ext>
                  </a:extLst>
                </a:gridCol>
              </a:tblGrid>
              <a:tr h="1012767">
                <a:tc>
                  <a:txBody>
                    <a:bodyPr/>
                    <a:lstStyle/>
                    <a:p>
                      <a:pPr marL="0" marR="0">
                        <a:lnSpc>
                          <a:spcPct val="115000"/>
                        </a:lnSpc>
                        <a:spcBef>
                          <a:spcPts val="0"/>
                        </a:spcBef>
                        <a:spcAft>
                          <a:spcPts val="0"/>
                        </a:spcAft>
                      </a:pPr>
                      <a:r>
                        <a:rPr lang="en-US" sz="2000" dirty="0">
                          <a:effectLst/>
                        </a:rPr>
                        <a:t> </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Number of data sets</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Sexual recidivism (%) Mean / (SD)</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Follow – up months / (SD)</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Mean age / (SD)</a:t>
                      </a:r>
                      <a:endParaRPr lang="en-US" sz="1800">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558597">
                <a:tc>
                  <a:txBody>
                    <a:bodyPr/>
                    <a:lstStyle/>
                    <a:p>
                      <a:pPr marL="0" marR="0">
                        <a:lnSpc>
                          <a:spcPct val="115000"/>
                        </a:lnSpc>
                        <a:spcBef>
                          <a:spcPts val="0"/>
                        </a:spcBef>
                        <a:spcAft>
                          <a:spcPts val="0"/>
                        </a:spcAft>
                      </a:pPr>
                      <a:r>
                        <a:rPr lang="en-US" sz="2000">
                          <a:effectLst/>
                        </a:rPr>
                        <a:t>Total sample (weighted)</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106</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4.97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62.06</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14.94</a:t>
                      </a:r>
                      <a:endParaRPr lang="en-US" sz="180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558597">
                <a:tc>
                  <a:txBody>
                    <a:bodyPr/>
                    <a:lstStyle/>
                    <a:p>
                      <a:pPr marL="0" marR="0">
                        <a:lnSpc>
                          <a:spcPct val="115000"/>
                        </a:lnSpc>
                        <a:spcBef>
                          <a:spcPts val="0"/>
                        </a:spcBef>
                        <a:spcAft>
                          <a:spcPts val="0"/>
                        </a:spcAft>
                      </a:pPr>
                      <a:r>
                        <a:rPr lang="en-US" sz="2000">
                          <a:effectLst/>
                        </a:rPr>
                        <a:t>U.S. studies </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79</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6.43</a:t>
                      </a:r>
                      <a:r>
                        <a:rPr lang="en-US" sz="2000" b="1" baseline="30000" dirty="0">
                          <a:solidFill>
                            <a:srgbClr val="FF0000"/>
                          </a:solidFill>
                          <a:effectLst/>
                        </a:rPr>
                        <a:t>a</a:t>
                      </a:r>
                      <a:r>
                        <a:rPr lang="en-US" sz="2000" dirty="0">
                          <a:effectLst/>
                        </a:rPr>
                        <a:t> / (4.61)</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52.60 (36.14)</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14.88 (0.80)</a:t>
                      </a:r>
                      <a:endParaRPr lang="en-US" sz="180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58597">
                <a:tc>
                  <a:txBody>
                    <a:bodyPr/>
                    <a:lstStyle/>
                    <a:p>
                      <a:pPr marL="0" marR="0">
                        <a:lnSpc>
                          <a:spcPct val="115000"/>
                        </a:lnSpc>
                        <a:spcBef>
                          <a:spcPts val="0"/>
                        </a:spcBef>
                        <a:spcAft>
                          <a:spcPts val="0"/>
                        </a:spcAft>
                      </a:pPr>
                      <a:r>
                        <a:rPr lang="en-US" sz="2000">
                          <a:effectLst/>
                        </a:rPr>
                        <a:t>All other countries</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27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7.92</a:t>
                      </a:r>
                      <a:r>
                        <a:rPr lang="en-US" sz="2000" b="1" baseline="30000" dirty="0">
                          <a:solidFill>
                            <a:srgbClr val="FF0000"/>
                          </a:solidFill>
                          <a:effectLst/>
                        </a:rPr>
                        <a:t>a</a:t>
                      </a:r>
                      <a:r>
                        <a:rPr lang="en-US" sz="2000" dirty="0">
                          <a:effectLst/>
                        </a:rPr>
                        <a:t> / (3.62)</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64.19 (39.75)</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15.21 (0.65)</a:t>
                      </a:r>
                      <a:endParaRPr lang="en-US" sz="180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558597">
                <a:tc>
                  <a:txBody>
                    <a:bodyPr/>
                    <a:lstStyle/>
                    <a:p>
                      <a:pPr marL="0" marR="0">
                        <a:lnSpc>
                          <a:spcPct val="115000"/>
                        </a:lnSpc>
                        <a:spcBef>
                          <a:spcPts val="0"/>
                        </a:spcBef>
                        <a:spcAft>
                          <a:spcPts val="0"/>
                        </a:spcAft>
                      </a:pPr>
                      <a:r>
                        <a:rPr lang="en-US" sz="2000">
                          <a:effectLst/>
                        </a:rPr>
                        <a:t>Unpublished </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27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3.74</a:t>
                      </a:r>
                      <a:r>
                        <a:rPr lang="en-US" sz="2000" b="1" baseline="30000" dirty="0">
                          <a:solidFill>
                            <a:srgbClr val="0070C0"/>
                          </a:solidFill>
                          <a:effectLst/>
                        </a:rPr>
                        <a:t>d</a:t>
                      </a:r>
                      <a:r>
                        <a:rPr lang="en-US" sz="2000" dirty="0">
                          <a:effectLst/>
                        </a:rPr>
                        <a:t> / (3.10)</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38.54</a:t>
                      </a:r>
                      <a:r>
                        <a:rPr lang="en-US" sz="2000" b="1" baseline="30000" dirty="0">
                          <a:solidFill>
                            <a:srgbClr val="FF0000"/>
                          </a:solidFill>
                          <a:effectLst/>
                        </a:rPr>
                        <a:t>a</a:t>
                      </a:r>
                      <a:r>
                        <a:rPr lang="en-US" sz="2000" dirty="0">
                          <a:effectLst/>
                        </a:rPr>
                        <a:t> (17.88)</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14.64</a:t>
                      </a:r>
                      <a:r>
                        <a:rPr lang="en-US" sz="2000" b="1" baseline="30000" dirty="0">
                          <a:solidFill>
                            <a:srgbClr val="FF0000"/>
                          </a:solidFill>
                          <a:effectLst/>
                        </a:rPr>
                        <a:t>a</a:t>
                      </a:r>
                      <a:r>
                        <a:rPr lang="en-US" sz="2000" dirty="0">
                          <a:effectLst/>
                        </a:rPr>
                        <a:t> (0.78)</a:t>
                      </a:r>
                      <a:endParaRPr lang="en-US" sz="18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558597">
                <a:tc>
                  <a:txBody>
                    <a:bodyPr/>
                    <a:lstStyle/>
                    <a:p>
                      <a:pPr marL="0" marR="0">
                        <a:lnSpc>
                          <a:spcPct val="115000"/>
                        </a:lnSpc>
                        <a:spcBef>
                          <a:spcPts val="0"/>
                        </a:spcBef>
                        <a:spcAft>
                          <a:spcPts val="0"/>
                        </a:spcAft>
                      </a:pPr>
                      <a:r>
                        <a:rPr lang="en-US" sz="2000">
                          <a:effectLst/>
                        </a:rPr>
                        <a:t>Published</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79</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8.17</a:t>
                      </a:r>
                      <a:r>
                        <a:rPr lang="en-US" sz="2000" b="1" baseline="30000" dirty="0">
                          <a:solidFill>
                            <a:srgbClr val="0070C0"/>
                          </a:solidFill>
                          <a:effectLst/>
                        </a:rPr>
                        <a:t>d</a:t>
                      </a:r>
                      <a:r>
                        <a:rPr lang="en-US" sz="2000" dirty="0">
                          <a:effectLst/>
                        </a:rPr>
                        <a:t> / (4.76)</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61.56</a:t>
                      </a:r>
                      <a:r>
                        <a:rPr lang="en-US" sz="2000" b="1" baseline="30000" dirty="0">
                          <a:solidFill>
                            <a:srgbClr val="FF0000"/>
                          </a:solidFill>
                          <a:effectLst/>
                        </a:rPr>
                        <a:t>a</a:t>
                      </a:r>
                      <a:r>
                        <a:rPr lang="en-US" sz="2000" dirty="0">
                          <a:effectLst/>
                        </a:rPr>
                        <a:t> (40.42)</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15.05</a:t>
                      </a:r>
                      <a:r>
                        <a:rPr lang="en-US" sz="2000" b="1" baseline="30000" dirty="0">
                          <a:solidFill>
                            <a:srgbClr val="FF0000"/>
                          </a:solidFill>
                          <a:effectLst/>
                        </a:rPr>
                        <a:t>a</a:t>
                      </a:r>
                      <a:r>
                        <a:rPr lang="en-US" sz="2000" dirty="0">
                          <a:effectLst/>
                        </a:rPr>
                        <a:t> (.076)</a:t>
                      </a:r>
                      <a:endParaRPr lang="en-US" sz="18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r h="558597">
                <a:tc>
                  <a:txBody>
                    <a:bodyPr/>
                    <a:lstStyle/>
                    <a:p>
                      <a:pPr marL="0" marR="0">
                        <a:lnSpc>
                          <a:spcPct val="115000"/>
                        </a:lnSpc>
                        <a:spcBef>
                          <a:spcPts val="0"/>
                        </a:spcBef>
                        <a:spcAft>
                          <a:spcPts val="0"/>
                        </a:spcAft>
                      </a:pPr>
                      <a:r>
                        <a:rPr lang="en-US" sz="2000" b="0" dirty="0">
                          <a:solidFill>
                            <a:srgbClr val="FF0000"/>
                          </a:solidFill>
                          <a:effectLst/>
                        </a:rPr>
                        <a:t>Juvenile only recidivism</a:t>
                      </a:r>
                      <a:endParaRPr lang="en-US" sz="1800" b="0" dirty="0">
                        <a:solidFill>
                          <a:srgbClr val="FF0000"/>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28</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7.05 / (5.79)</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28.50</a:t>
                      </a:r>
                      <a:r>
                        <a:rPr lang="en-US" sz="2000" b="1" baseline="30000" dirty="0">
                          <a:solidFill>
                            <a:srgbClr val="9900CC"/>
                          </a:solidFill>
                          <a:effectLst/>
                        </a:rPr>
                        <a:t>c</a:t>
                      </a:r>
                      <a:r>
                        <a:rPr lang="en-US" sz="2000" b="1" baseline="30000" dirty="0">
                          <a:solidFill>
                            <a:srgbClr val="0070C0"/>
                          </a:solidFill>
                          <a:effectLst/>
                        </a:rPr>
                        <a:t>d</a:t>
                      </a:r>
                      <a:r>
                        <a:rPr lang="en-US" sz="2000" dirty="0">
                          <a:effectLst/>
                        </a:rPr>
                        <a:t> (11.99)</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14.78 / (0.75)</a:t>
                      </a:r>
                      <a:endParaRPr lang="en-US" sz="1800">
                        <a:effectLst/>
                        <a:latin typeface="Calibri"/>
                        <a:ea typeface="Calibri"/>
                        <a:cs typeface="Times New Roman"/>
                      </a:endParaRPr>
                    </a:p>
                  </a:txBody>
                  <a:tcPr marL="68580" marR="68580" marT="0" marB="0"/>
                </a:tc>
                <a:extLst>
                  <a:ext uri="{0D108BD9-81ED-4DB2-BD59-A6C34878D82A}">
                    <a16:rowId xmlns="" xmlns:a16="http://schemas.microsoft.com/office/drawing/2014/main" val="10006"/>
                  </a:ext>
                </a:extLst>
              </a:tr>
              <a:tr h="558597">
                <a:tc>
                  <a:txBody>
                    <a:bodyPr/>
                    <a:lstStyle/>
                    <a:p>
                      <a:pPr marL="0" marR="0">
                        <a:lnSpc>
                          <a:spcPct val="115000"/>
                        </a:lnSpc>
                        <a:spcBef>
                          <a:spcPts val="0"/>
                        </a:spcBef>
                        <a:spcAft>
                          <a:spcPts val="0"/>
                        </a:spcAft>
                      </a:pPr>
                      <a:r>
                        <a:rPr lang="en-US" sz="2000" b="0" dirty="0">
                          <a:solidFill>
                            <a:srgbClr val="FF0000"/>
                          </a:solidFill>
                          <a:effectLst/>
                        </a:rPr>
                        <a:t>Adult only recidivism</a:t>
                      </a:r>
                      <a:endParaRPr lang="en-US" sz="1800" b="0" dirty="0">
                        <a:solidFill>
                          <a:srgbClr val="FF0000"/>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27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6.95 /</a:t>
                      </a:r>
                      <a:r>
                        <a:rPr lang="en-US" sz="2000" baseline="30000">
                          <a:effectLst/>
                        </a:rPr>
                        <a:t> </a:t>
                      </a:r>
                      <a:r>
                        <a:rPr lang="en-US" sz="2000">
                          <a:effectLst/>
                        </a:rPr>
                        <a:t>(4.07)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70.30</a:t>
                      </a:r>
                      <a:r>
                        <a:rPr lang="en-US" sz="2000" b="1" baseline="30000" dirty="0">
                          <a:solidFill>
                            <a:srgbClr val="0070C0"/>
                          </a:solidFill>
                          <a:effectLst/>
                        </a:rPr>
                        <a:t>d</a:t>
                      </a:r>
                      <a:r>
                        <a:rPr lang="en-US" sz="2000" dirty="0">
                          <a:effectLst/>
                        </a:rPr>
                        <a:t> / (43.63)</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15.24 / (1.02)</a:t>
                      </a:r>
                      <a:endParaRPr lang="en-US" sz="1800">
                        <a:effectLst/>
                        <a:latin typeface="Calibri"/>
                        <a:ea typeface="Calibri"/>
                        <a:cs typeface="Times New Roman"/>
                      </a:endParaRPr>
                    </a:p>
                  </a:txBody>
                  <a:tcPr marL="68580" marR="68580" marT="0" marB="0"/>
                </a:tc>
                <a:extLst>
                  <a:ext uri="{0D108BD9-81ED-4DB2-BD59-A6C34878D82A}">
                    <a16:rowId xmlns="" xmlns:a16="http://schemas.microsoft.com/office/drawing/2014/main" val="10007"/>
                  </a:ext>
                </a:extLst>
              </a:tr>
              <a:tr h="558597">
                <a:tc>
                  <a:txBody>
                    <a:bodyPr/>
                    <a:lstStyle/>
                    <a:p>
                      <a:pPr marL="0" marR="0">
                        <a:lnSpc>
                          <a:spcPct val="115000"/>
                        </a:lnSpc>
                        <a:spcBef>
                          <a:spcPts val="0"/>
                        </a:spcBef>
                        <a:spcAft>
                          <a:spcPts val="0"/>
                        </a:spcAft>
                      </a:pPr>
                      <a:r>
                        <a:rPr lang="en-US" sz="2000">
                          <a:effectLst/>
                        </a:rPr>
                        <a:t>Both </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51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7.08 / (4.64)</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63.27</a:t>
                      </a:r>
                      <a:r>
                        <a:rPr lang="en-US" sz="2000" b="1" baseline="30000" dirty="0">
                          <a:solidFill>
                            <a:srgbClr val="9900CC"/>
                          </a:solidFill>
                          <a:effectLst/>
                        </a:rPr>
                        <a:t>c</a:t>
                      </a:r>
                      <a:r>
                        <a:rPr lang="en-US" sz="2000" dirty="0">
                          <a:effectLst/>
                        </a:rPr>
                        <a:t> / (35.83)</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effectLst/>
                        </a:rPr>
                        <a:t>14.92 / (0.60)</a:t>
                      </a:r>
                      <a:endParaRPr lang="en-US" sz="18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8"/>
                  </a:ext>
                </a:extLst>
              </a:tr>
            </a:tbl>
          </a:graphicData>
        </a:graphic>
      </p:graphicFrame>
      <p:sp>
        <p:nvSpPr>
          <p:cNvPr id="2" name="TextBox 1"/>
          <p:cNvSpPr txBox="1"/>
          <p:nvPr/>
        </p:nvSpPr>
        <p:spPr>
          <a:xfrm>
            <a:off x="2286000" y="6477000"/>
            <a:ext cx="3429000" cy="338554"/>
          </a:xfrm>
          <a:prstGeom prst="rect">
            <a:avLst/>
          </a:prstGeom>
          <a:noFill/>
        </p:spPr>
        <p:txBody>
          <a:bodyPr wrap="square" rtlCol="0">
            <a:spAutoFit/>
          </a:bodyPr>
          <a:lstStyle/>
          <a:p>
            <a:pPr>
              <a:defRPr/>
            </a:pPr>
            <a:r>
              <a:rPr lang="en-US" sz="1600" b="1" baseline="30000" dirty="0">
                <a:solidFill>
                  <a:srgbClr val="FF0000"/>
                </a:solidFill>
              </a:rPr>
              <a:t>a</a:t>
            </a:r>
            <a:r>
              <a:rPr lang="en-US" sz="1600" dirty="0"/>
              <a:t> = </a:t>
            </a:r>
            <a:r>
              <a:rPr lang="en-US" sz="1600" i="1" dirty="0"/>
              <a:t>p</a:t>
            </a:r>
            <a:r>
              <a:rPr lang="en-US" sz="1600" dirty="0"/>
              <a:t> &lt; .05; </a:t>
            </a:r>
            <a:r>
              <a:rPr lang="en-US" sz="1600" b="1" baseline="30000" dirty="0">
                <a:solidFill>
                  <a:srgbClr val="9900CC"/>
                </a:solidFill>
              </a:rPr>
              <a:t>c</a:t>
            </a:r>
            <a:r>
              <a:rPr lang="en-US" sz="1600" dirty="0"/>
              <a:t> = </a:t>
            </a:r>
            <a:r>
              <a:rPr lang="en-US" sz="1600" i="1" dirty="0"/>
              <a:t>p</a:t>
            </a:r>
            <a:r>
              <a:rPr lang="en-US" sz="1600" dirty="0"/>
              <a:t> &lt; .005; </a:t>
            </a:r>
            <a:r>
              <a:rPr lang="en-US" sz="1600" b="1" baseline="30000" dirty="0">
                <a:solidFill>
                  <a:srgbClr val="0070C0"/>
                </a:solidFill>
              </a:rPr>
              <a:t>d</a:t>
            </a:r>
            <a:r>
              <a:rPr lang="en-US" sz="1600" dirty="0"/>
              <a:t> = </a:t>
            </a:r>
            <a:r>
              <a:rPr lang="en-US" sz="1600" i="1" dirty="0"/>
              <a:t>p</a:t>
            </a:r>
            <a:r>
              <a:rPr lang="en-US" sz="1600" dirty="0"/>
              <a:t> &lt; .0005.</a:t>
            </a:r>
          </a:p>
        </p:txBody>
      </p:sp>
    </p:spTree>
    <p:extLst>
      <p:ext uri="{BB962C8B-B14F-4D97-AF65-F5344CB8AC3E}">
        <p14:creationId xmlns:p14="http://schemas.microsoft.com/office/powerpoint/2010/main" val="537849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Content Placeholder 2"/>
          <p:cNvSpPr>
            <a:spLocks noGrp="1"/>
          </p:cNvSpPr>
          <p:nvPr>
            <p:ph idx="1"/>
          </p:nvPr>
        </p:nvSpPr>
        <p:spPr/>
        <p:txBody>
          <a:bodyPr/>
          <a:lstStyle/>
          <a:p>
            <a:r>
              <a:rPr lang="en-US" dirty="0"/>
              <a:t>No significant difference in sexual recidivism rates across settings (Community, residential, secured)</a:t>
            </a:r>
          </a:p>
          <a:p>
            <a:r>
              <a:rPr lang="en-US" dirty="0"/>
              <a:t>No significant difference in sexual recidivism rates across 3 recidivism sources (juvenile only, adult only, both)</a:t>
            </a:r>
          </a:p>
          <a:p>
            <a:r>
              <a:rPr lang="en-US" dirty="0"/>
              <a:t>BUT juvenile only studies had shorter f/u times.  </a:t>
            </a:r>
          </a:p>
          <a:p>
            <a:r>
              <a:rPr lang="en-US" dirty="0"/>
              <a:t>US studies reported </a:t>
            </a:r>
            <a:r>
              <a:rPr lang="en-US" i="1" dirty="0"/>
              <a:t>LOWER</a:t>
            </a:r>
            <a:r>
              <a:rPr lang="en-US" dirty="0"/>
              <a:t> recidivism rates than other countries.   </a:t>
            </a:r>
          </a:p>
        </p:txBody>
      </p:sp>
    </p:spTree>
    <p:extLst>
      <p:ext uri="{BB962C8B-B14F-4D97-AF65-F5344CB8AC3E}">
        <p14:creationId xmlns:p14="http://schemas.microsoft.com/office/powerpoint/2010/main" val="1965563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06438" y="379412"/>
            <a:ext cx="7980362" cy="882650"/>
          </a:xfrm>
        </p:spPr>
        <p:txBody>
          <a:bodyPr>
            <a:normAutofit/>
          </a:bodyPr>
          <a:lstStyle/>
          <a:p>
            <a:pPr eaLnBrk="1" hangingPunct="1"/>
            <a:r>
              <a:rPr lang="en-US" altLang="en-US" dirty="0"/>
              <a:t>NIBRS data for victims under 7</a:t>
            </a:r>
          </a:p>
        </p:txBody>
      </p:sp>
      <p:sp>
        <p:nvSpPr>
          <p:cNvPr id="15363" name="Rectangle 8"/>
          <p:cNvSpPr>
            <a:spLocks noChangeArrowheads="1"/>
          </p:cNvSpPr>
          <p:nvPr/>
        </p:nvSpPr>
        <p:spPr bwMode="auto">
          <a:xfrm>
            <a:off x="706438" y="1192213"/>
            <a:ext cx="8147050" cy="5464175"/>
          </a:xfrm>
          <a:prstGeom prst="rect">
            <a:avLst/>
          </a:prstGeom>
          <a:solidFill>
            <a:srgbClr val="FFFFFF"/>
          </a:solidFill>
          <a:ln w="0">
            <a:solidFill>
              <a:srgbClr val="000000"/>
            </a:solidFill>
            <a:miter lim="800000"/>
            <a:headEnd/>
            <a:tailEnd/>
          </a:ln>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5364" name="Rectangle 9"/>
          <p:cNvSpPr>
            <a:spLocks noChangeArrowheads="1"/>
          </p:cNvSpPr>
          <p:nvPr/>
        </p:nvSpPr>
        <p:spPr bwMode="auto">
          <a:xfrm>
            <a:off x="1587500" y="1885950"/>
            <a:ext cx="7172325" cy="409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5365" name="Line 10"/>
          <p:cNvSpPr>
            <a:spLocks noChangeShapeType="1"/>
          </p:cNvSpPr>
          <p:nvPr/>
        </p:nvSpPr>
        <p:spPr bwMode="auto">
          <a:xfrm>
            <a:off x="1587500" y="5576888"/>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Line 11"/>
          <p:cNvSpPr>
            <a:spLocks noChangeShapeType="1"/>
          </p:cNvSpPr>
          <p:nvPr/>
        </p:nvSpPr>
        <p:spPr bwMode="auto">
          <a:xfrm>
            <a:off x="1587500" y="5160963"/>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7" name="Line 12"/>
          <p:cNvSpPr>
            <a:spLocks noChangeShapeType="1"/>
          </p:cNvSpPr>
          <p:nvPr/>
        </p:nvSpPr>
        <p:spPr bwMode="auto">
          <a:xfrm>
            <a:off x="1587500" y="4756150"/>
            <a:ext cx="7172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8" name="Line 13"/>
          <p:cNvSpPr>
            <a:spLocks noChangeShapeType="1"/>
          </p:cNvSpPr>
          <p:nvPr/>
        </p:nvSpPr>
        <p:spPr bwMode="auto">
          <a:xfrm>
            <a:off x="1587500" y="4340225"/>
            <a:ext cx="7172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9" name="Line 14"/>
          <p:cNvSpPr>
            <a:spLocks noChangeShapeType="1"/>
          </p:cNvSpPr>
          <p:nvPr/>
        </p:nvSpPr>
        <p:spPr bwMode="auto">
          <a:xfrm>
            <a:off x="1587500" y="3933825"/>
            <a:ext cx="7172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Line 15"/>
          <p:cNvSpPr>
            <a:spLocks noChangeShapeType="1"/>
          </p:cNvSpPr>
          <p:nvPr/>
        </p:nvSpPr>
        <p:spPr bwMode="auto">
          <a:xfrm>
            <a:off x="1587500" y="3529013"/>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1" name="Line 16"/>
          <p:cNvSpPr>
            <a:spLocks noChangeShapeType="1"/>
          </p:cNvSpPr>
          <p:nvPr/>
        </p:nvSpPr>
        <p:spPr bwMode="auto">
          <a:xfrm>
            <a:off x="1587500" y="3113088"/>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17"/>
          <p:cNvSpPr>
            <a:spLocks noChangeShapeType="1"/>
          </p:cNvSpPr>
          <p:nvPr/>
        </p:nvSpPr>
        <p:spPr bwMode="auto">
          <a:xfrm>
            <a:off x="1587500" y="2706688"/>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18"/>
          <p:cNvSpPr>
            <a:spLocks noChangeShapeType="1"/>
          </p:cNvSpPr>
          <p:nvPr/>
        </p:nvSpPr>
        <p:spPr bwMode="auto">
          <a:xfrm>
            <a:off x="1587500" y="2290763"/>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4" name="Line 19"/>
          <p:cNvSpPr>
            <a:spLocks noChangeShapeType="1"/>
          </p:cNvSpPr>
          <p:nvPr/>
        </p:nvSpPr>
        <p:spPr bwMode="auto">
          <a:xfrm>
            <a:off x="1587500" y="1885950"/>
            <a:ext cx="7172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5" name="Line 20"/>
          <p:cNvSpPr>
            <a:spLocks noChangeShapeType="1"/>
          </p:cNvSpPr>
          <p:nvPr/>
        </p:nvSpPr>
        <p:spPr bwMode="auto">
          <a:xfrm>
            <a:off x="175418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76" name="Line 21"/>
          <p:cNvSpPr>
            <a:spLocks noChangeShapeType="1"/>
          </p:cNvSpPr>
          <p:nvPr/>
        </p:nvSpPr>
        <p:spPr bwMode="auto">
          <a:xfrm>
            <a:off x="19097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77" name="Line 22"/>
          <p:cNvSpPr>
            <a:spLocks noChangeShapeType="1"/>
          </p:cNvSpPr>
          <p:nvPr/>
        </p:nvSpPr>
        <p:spPr bwMode="auto">
          <a:xfrm>
            <a:off x="207645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78" name="Line 23"/>
          <p:cNvSpPr>
            <a:spLocks noChangeShapeType="1"/>
          </p:cNvSpPr>
          <p:nvPr/>
        </p:nvSpPr>
        <p:spPr bwMode="auto">
          <a:xfrm>
            <a:off x="224155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79" name="Line 24"/>
          <p:cNvSpPr>
            <a:spLocks noChangeShapeType="1"/>
          </p:cNvSpPr>
          <p:nvPr/>
        </p:nvSpPr>
        <p:spPr bwMode="auto">
          <a:xfrm>
            <a:off x="240823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0" name="Line 25"/>
          <p:cNvSpPr>
            <a:spLocks noChangeShapeType="1"/>
          </p:cNvSpPr>
          <p:nvPr/>
        </p:nvSpPr>
        <p:spPr bwMode="auto">
          <a:xfrm>
            <a:off x="256381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1" name="Line 26"/>
          <p:cNvSpPr>
            <a:spLocks noChangeShapeType="1"/>
          </p:cNvSpPr>
          <p:nvPr/>
        </p:nvSpPr>
        <p:spPr bwMode="auto">
          <a:xfrm>
            <a:off x="273050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2" name="Line 27"/>
          <p:cNvSpPr>
            <a:spLocks noChangeShapeType="1"/>
          </p:cNvSpPr>
          <p:nvPr/>
        </p:nvSpPr>
        <p:spPr bwMode="auto">
          <a:xfrm>
            <a:off x="289560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3" name="Line 28"/>
          <p:cNvSpPr>
            <a:spLocks noChangeShapeType="1"/>
          </p:cNvSpPr>
          <p:nvPr/>
        </p:nvSpPr>
        <p:spPr bwMode="auto">
          <a:xfrm>
            <a:off x="305117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4" name="Line 29"/>
          <p:cNvSpPr>
            <a:spLocks noChangeShapeType="1"/>
          </p:cNvSpPr>
          <p:nvPr/>
        </p:nvSpPr>
        <p:spPr bwMode="auto">
          <a:xfrm>
            <a:off x="32178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5" name="Line 30"/>
          <p:cNvSpPr>
            <a:spLocks noChangeShapeType="1"/>
          </p:cNvSpPr>
          <p:nvPr/>
        </p:nvSpPr>
        <p:spPr bwMode="auto">
          <a:xfrm>
            <a:off x="33829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6" name="Line 31"/>
          <p:cNvSpPr>
            <a:spLocks noChangeShapeType="1"/>
          </p:cNvSpPr>
          <p:nvPr/>
        </p:nvSpPr>
        <p:spPr bwMode="auto">
          <a:xfrm>
            <a:off x="354012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7" name="Line 32"/>
          <p:cNvSpPr>
            <a:spLocks noChangeShapeType="1"/>
          </p:cNvSpPr>
          <p:nvPr/>
        </p:nvSpPr>
        <p:spPr bwMode="auto">
          <a:xfrm>
            <a:off x="370522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8" name="Line 33"/>
          <p:cNvSpPr>
            <a:spLocks noChangeShapeType="1"/>
          </p:cNvSpPr>
          <p:nvPr/>
        </p:nvSpPr>
        <p:spPr bwMode="auto">
          <a:xfrm>
            <a:off x="387191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89" name="Line 34"/>
          <p:cNvSpPr>
            <a:spLocks noChangeShapeType="1"/>
          </p:cNvSpPr>
          <p:nvPr/>
        </p:nvSpPr>
        <p:spPr bwMode="auto">
          <a:xfrm>
            <a:off x="403701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0" name="Line 35"/>
          <p:cNvSpPr>
            <a:spLocks noChangeShapeType="1"/>
          </p:cNvSpPr>
          <p:nvPr/>
        </p:nvSpPr>
        <p:spPr bwMode="auto">
          <a:xfrm>
            <a:off x="419258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1" name="Line 36"/>
          <p:cNvSpPr>
            <a:spLocks noChangeShapeType="1"/>
          </p:cNvSpPr>
          <p:nvPr/>
        </p:nvSpPr>
        <p:spPr bwMode="auto">
          <a:xfrm>
            <a:off x="435927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2" name="Line 37"/>
          <p:cNvSpPr>
            <a:spLocks noChangeShapeType="1"/>
          </p:cNvSpPr>
          <p:nvPr/>
        </p:nvSpPr>
        <p:spPr bwMode="auto">
          <a:xfrm>
            <a:off x="45259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3" name="Line 38"/>
          <p:cNvSpPr>
            <a:spLocks noChangeShapeType="1"/>
          </p:cNvSpPr>
          <p:nvPr/>
        </p:nvSpPr>
        <p:spPr bwMode="auto">
          <a:xfrm>
            <a:off x="468153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4" name="Line 39"/>
          <p:cNvSpPr>
            <a:spLocks noChangeShapeType="1"/>
          </p:cNvSpPr>
          <p:nvPr/>
        </p:nvSpPr>
        <p:spPr bwMode="auto">
          <a:xfrm>
            <a:off x="484663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5" name="Line 40"/>
          <p:cNvSpPr>
            <a:spLocks noChangeShapeType="1"/>
          </p:cNvSpPr>
          <p:nvPr/>
        </p:nvSpPr>
        <p:spPr bwMode="auto">
          <a:xfrm>
            <a:off x="501332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6" name="Line 41"/>
          <p:cNvSpPr>
            <a:spLocks noChangeShapeType="1"/>
          </p:cNvSpPr>
          <p:nvPr/>
        </p:nvSpPr>
        <p:spPr bwMode="auto">
          <a:xfrm>
            <a:off x="517842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7" name="Line 42"/>
          <p:cNvSpPr>
            <a:spLocks noChangeShapeType="1"/>
          </p:cNvSpPr>
          <p:nvPr/>
        </p:nvSpPr>
        <p:spPr bwMode="auto">
          <a:xfrm>
            <a:off x="533558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8" name="Line 43"/>
          <p:cNvSpPr>
            <a:spLocks noChangeShapeType="1"/>
          </p:cNvSpPr>
          <p:nvPr/>
        </p:nvSpPr>
        <p:spPr bwMode="auto">
          <a:xfrm>
            <a:off x="550068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399" name="Line 44"/>
          <p:cNvSpPr>
            <a:spLocks noChangeShapeType="1"/>
          </p:cNvSpPr>
          <p:nvPr/>
        </p:nvSpPr>
        <p:spPr bwMode="auto">
          <a:xfrm>
            <a:off x="566737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0" name="Line 45"/>
          <p:cNvSpPr>
            <a:spLocks noChangeShapeType="1"/>
          </p:cNvSpPr>
          <p:nvPr/>
        </p:nvSpPr>
        <p:spPr bwMode="auto">
          <a:xfrm>
            <a:off x="582295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1" name="Line 46"/>
          <p:cNvSpPr>
            <a:spLocks noChangeShapeType="1"/>
          </p:cNvSpPr>
          <p:nvPr/>
        </p:nvSpPr>
        <p:spPr bwMode="auto">
          <a:xfrm>
            <a:off x="598805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2" name="Line 47"/>
          <p:cNvSpPr>
            <a:spLocks noChangeShapeType="1"/>
          </p:cNvSpPr>
          <p:nvPr/>
        </p:nvSpPr>
        <p:spPr bwMode="auto">
          <a:xfrm>
            <a:off x="615473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3" name="Line 48"/>
          <p:cNvSpPr>
            <a:spLocks noChangeShapeType="1"/>
          </p:cNvSpPr>
          <p:nvPr/>
        </p:nvSpPr>
        <p:spPr bwMode="auto">
          <a:xfrm>
            <a:off x="631031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4" name="Line 49"/>
          <p:cNvSpPr>
            <a:spLocks noChangeShapeType="1"/>
          </p:cNvSpPr>
          <p:nvPr/>
        </p:nvSpPr>
        <p:spPr bwMode="auto">
          <a:xfrm>
            <a:off x="647700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5" name="Line 50"/>
          <p:cNvSpPr>
            <a:spLocks noChangeShapeType="1"/>
          </p:cNvSpPr>
          <p:nvPr/>
        </p:nvSpPr>
        <p:spPr bwMode="auto">
          <a:xfrm>
            <a:off x="664210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6" name="Line 51"/>
          <p:cNvSpPr>
            <a:spLocks noChangeShapeType="1"/>
          </p:cNvSpPr>
          <p:nvPr/>
        </p:nvSpPr>
        <p:spPr bwMode="auto">
          <a:xfrm>
            <a:off x="680878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7" name="Line 52"/>
          <p:cNvSpPr>
            <a:spLocks noChangeShapeType="1"/>
          </p:cNvSpPr>
          <p:nvPr/>
        </p:nvSpPr>
        <p:spPr bwMode="auto">
          <a:xfrm>
            <a:off x="69643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8" name="Line 53"/>
          <p:cNvSpPr>
            <a:spLocks noChangeShapeType="1"/>
          </p:cNvSpPr>
          <p:nvPr/>
        </p:nvSpPr>
        <p:spPr bwMode="auto">
          <a:xfrm>
            <a:off x="713105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09" name="Line 54"/>
          <p:cNvSpPr>
            <a:spLocks noChangeShapeType="1"/>
          </p:cNvSpPr>
          <p:nvPr/>
        </p:nvSpPr>
        <p:spPr bwMode="auto">
          <a:xfrm>
            <a:off x="7296150"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0" name="Line 55"/>
          <p:cNvSpPr>
            <a:spLocks noChangeShapeType="1"/>
          </p:cNvSpPr>
          <p:nvPr/>
        </p:nvSpPr>
        <p:spPr bwMode="auto">
          <a:xfrm>
            <a:off x="745172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1" name="Line 56"/>
          <p:cNvSpPr>
            <a:spLocks noChangeShapeType="1"/>
          </p:cNvSpPr>
          <p:nvPr/>
        </p:nvSpPr>
        <p:spPr bwMode="auto">
          <a:xfrm>
            <a:off x="761841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2" name="Line 57"/>
          <p:cNvSpPr>
            <a:spLocks noChangeShapeType="1"/>
          </p:cNvSpPr>
          <p:nvPr/>
        </p:nvSpPr>
        <p:spPr bwMode="auto">
          <a:xfrm>
            <a:off x="778351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3" name="Line 58"/>
          <p:cNvSpPr>
            <a:spLocks noChangeShapeType="1"/>
          </p:cNvSpPr>
          <p:nvPr/>
        </p:nvSpPr>
        <p:spPr bwMode="auto">
          <a:xfrm>
            <a:off x="793908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4" name="Line 59"/>
          <p:cNvSpPr>
            <a:spLocks noChangeShapeType="1"/>
          </p:cNvSpPr>
          <p:nvPr/>
        </p:nvSpPr>
        <p:spPr bwMode="auto">
          <a:xfrm>
            <a:off x="810577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5" name="Line 60"/>
          <p:cNvSpPr>
            <a:spLocks noChangeShapeType="1"/>
          </p:cNvSpPr>
          <p:nvPr/>
        </p:nvSpPr>
        <p:spPr bwMode="auto">
          <a:xfrm>
            <a:off x="82724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6" name="Line 61"/>
          <p:cNvSpPr>
            <a:spLocks noChangeShapeType="1"/>
          </p:cNvSpPr>
          <p:nvPr/>
        </p:nvSpPr>
        <p:spPr bwMode="auto">
          <a:xfrm>
            <a:off x="8437563"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7" name="Line 62"/>
          <p:cNvSpPr>
            <a:spLocks noChangeShapeType="1"/>
          </p:cNvSpPr>
          <p:nvPr/>
        </p:nvSpPr>
        <p:spPr bwMode="auto">
          <a:xfrm>
            <a:off x="8593138" y="1885950"/>
            <a:ext cx="1587"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8" name="Line 63"/>
          <p:cNvSpPr>
            <a:spLocks noChangeShapeType="1"/>
          </p:cNvSpPr>
          <p:nvPr/>
        </p:nvSpPr>
        <p:spPr bwMode="auto">
          <a:xfrm>
            <a:off x="8759825" y="1885950"/>
            <a:ext cx="1588" cy="4097338"/>
          </a:xfrm>
          <a:prstGeom prst="line">
            <a:avLst/>
          </a:prstGeom>
          <a:noFill/>
          <a:ln w="0">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419" name="Rectangle 64"/>
          <p:cNvSpPr>
            <a:spLocks noChangeArrowheads="1"/>
          </p:cNvSpPr>
          <p:nvPr/>
        </p:nvSpPr>
        <p:spPr bwMode="auto">
          <a:xfrm>
            <a:off x="1587500" y="1885950"/>
            <a:ext cx="7172325" cy="4097338"/>
          </a:xfrm>
          <a:prstGeom prst="rect">
            <a:avLst/>
          </a:prstGeom>
          <a:noFill/>
          <a:ln w="11113">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5420" name="Line 65"/>
          <p:cNvSpPr>
            <a:spLocks noChangeShapeType="1"/>
          </p:cNvSpPr>
          <p:nvPr/>
        </p:nvSpPr>
        <p:spPr bwMode="auto">
          <a:xfrm>
            <a:off x="1587500" y="1885950"/>
            <a:ext cx="1588" cy="409733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1" name="Line 66"/>
          <p:cNvSpPr>
            <a:spLocks noChangeShapeType="1"/>
          </p:cNvSpPr>
          <p:nvPr/>
        </p:nvSpPr>
        <p:spPr bwMode="auto">
          <a:xfrm>
            <a:off x="1546225" y="5983288"/>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2" name="Line 67"/>
          <p:cNvSpPr>
            <a:spLocks noChangeShapeType="1"/>
          </p:cNvSpPr>
          <p:nvPr/>
        </p:nvSpPr>
        <p:spPr bwMode="auto">
          <a:xfrm>
            <a:off x="1546225" y="5576888"/>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3" name="Line 68"/>
          <p:cNvSpPr>
            <a:spLocks noChangeShapeType="1"/>
          </p:cNvSpPr>
          <p:nvPr/>
        </p:nvSpPr>
        <p:spPr bwMode="auto">
          <a:xfrm>
            <a:off x="1546225" y="5160963"/>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4" name="Line 69"/>
          <p:cNvSpPr>
            <a:spLocks noChangeShapeType="1"/>
          </p:cNvSpPr>
          <p:nvPr/>
        </p:nvSpPr>
        <p:spPr bwMode="auto">
          <a:xfrm>
            <a:off x="1546225" y="4756150"/>
            <a:ext cx="412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5" name="Line 70"/>
          <p:cNvSpPr>
            <a:spLocks noChangeShapeType="1"/>
          </p:cNvSpPr>
          <p:nvPr/>
        </p:nvSpPr>
        <p:spPr bwMode="auto">
          <a:xfrm>
            <a:off x="1546225" y="4340225"/>
            <a:ext cx="412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6" name="Line 71"/>
          <p:cNvSpPr>
            <a:spLocks noChangeShapeType="1"/>
          </p:cNvSpPr>
          <p:nvPr/>
        </p:nvSpPr>
        <p:spPr bwMode="auto">
          <a:xfrm>
            <a:off x="1546225" y="3933825"/>
            <a:ext cx="412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7" name="Line 72"/>
          <p:cNvSpPr>
            <a:spLocks noChangeShapeType="1"/>
          </p:cNvSpPr>
          <p:nvPr/>
        </p:nvSpPr>
        <p:spPr bwMode="auto">
          <a:xfrm>
            <a:off x="1546225" y="3529013"/>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8" name="Line 73"/>
          <p:cNvSpPr>
            <a:spLocks noChangeShapeType="1"/>
          </p:cNvSpPr>
          <p:nvPr/>
        </p:nvSpPr>
        <p:spPr bwMode="auto">
          <a:xfrm>
            <a:off x="1546225" y="3113088"/>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9" name="Line 74"/>
          <p:cNvSpPr>
            <a:spLocks noChangeShapeType="1"/>
          </p:cNvSpPr>
          <p:nvPr/>
        </p:nvSpPr>
        <p:spPr bwMode="auto">
          <a:xfrm>
            <a:off x="1546225" y="2706688"/>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0" name="Line 75"/>
          <p:cNvSpPr>
            <a:spLocks noChangeShapeType="1"/>
          </p:cNvSpPr>
          <p:nvPr/>
        </p:nvSpPr>
        <p:spPr bwMode="auto">
          <a:xfrm>
            <a:off x="1546225" y="2290763"/>
            <a:ext cx="412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1" name="Line 76"/>
          <p:cNvSpPr>
            <a:spLocks noChangeShapeType="1"/>
          </p:cNvSpPr>
          <p:nvPr/>
        </p:nvSpPr>
        <p:spPr bwMode="auto">
          <a:xfrm>
            <a:off x="1546225" y="1885950"/>
            <a:ext cx="412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2" name="Line 77"/>
          <p:cNvSpPr>
            <a:spLocks noChangeShapeType="1"/>
          </p:cNvSpPr>
          <p:nvPr/>
        </p:nvSpPr>
        <p:spPr bwMode="auto">
          <a:xfrm>
            <a:off x="1587500" y="5983288"/>
            <a:ext cx="7172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3" name="Line 78"/>
          <p:cNvSpPr>
            <a:spLocks noChangeShapeType="1"/>
          </p:cNvSpPr>
          <p:nvPr/>
        </p:nvSpPr>
        <p:spPr bwMode="auto">
          <a:xfrm flipV="1">
            <a:off x="158750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4" name="Line 79"/>
          <p:cNvSpPr>
            <a:spLocks noChangeShapeType="1"/>
          </p:cNvSpPr>
          <p:nvPr/>
        </p:nvSpPr>
        <p:spPr bwMode="auto">
          <a:xfrm flipV="1">
            <a:off x="175418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5" name="Line 80"/>
          <p:cNvSpPr>
            <a:spLocks noChangeShapeType="1"/>
          </p:cNvSpPr>
          <p:nvPr/>
        </p:nvSpPr>
        <p:spPr bwMode="auto">
          <a:xfrm flipV="1">
            <a:off x="19097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6" name="Line 81"/>
          <p:cNvSpPr>
            <a:spLocks noChangeShapeType="1"/>
          </p:cNvSpPr>
          <p:nvPr/>
        </p:nvSpPr>
        <p:spPr bwMode="auto">
          <a:xfrm flipV="1">
            <a:off x="207645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7" name="Line 82"/>
          <p:cNvSpPr>
            <a:spLocks noChangeShapeType="1"/>
          </p:cNvSpPr>
          <p:nvPr/>
        </p:nvSpPr>
        <p:spPr bwMode="auto">
          <a:xfrm flipV="1">
            <a:off x="224155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8" name="Line 83"/>
          <p:cNvSpPr>
            <a:spLocks noChangeShapeType="1"/>
          </p:cNvSpPr>
          <p:nvPr/>
        </p:nvSpPr>
        <p:spPr bwMode="auto">
          <a:xfrm flipV="1">
            <a:off x="240823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9" name="Line 84"/>
          <p:cNvSpPr>
            <a:spLocks noChangeShapeType="1"/>
          </p:cNvSpPr>
          <p:nvPr/>
        </p:nvSpPr>
        <p:spPr bwMode="auto">
          <a:xfrm flipV="1">
            <a:off x="256381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0" name="Line 85"/>
          <p:cNvSpPr>
            <a:spLocks noChangeShapeType="1"/>
          </p:cNvSpPr>
          <p:nvPr/>
        </p:nvSpPr>
        <p:spPr bwMode="auto">
          <a:xfrm flipV="1">
            <a:off x="273050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1" name="Line 86"/>
          <p:cNvSpPr>
            <a:spLocks noChangeShapeType="1"/>
          </p:cNvSpPr>
          <p:nvPr/>
        </p:nvSpPr>
        <p:spPr bwMode="auto">
          <a:xfrm flipV="1">
            <a:off x="289560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2" name="Line 87"/>
          <p:cNvSpPr>
            <a:spLocks noChangeShapeType="1"/>
          </p:cNvSpPr>
          <p:nvPr/>
        </p:nvSpPr>
        <p:spPr bwMode="auto">
          <a:xfrm flipV="1">
            <a:off x="305117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3" name="Line 88"/>
          <p:cNvSpPr>
            <a:spLocks noChangeShapeType="1"/>
          </p:cNvSpPr>
          <p:nvPr/>
        </p:nvSpPr>
        <p:spPr bwMode="auto">
          <a:xfrm flipV="1">
            <a:off x="32178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4" name="Line 89"/>
          <p:cNvSpPr>
            <a:spLocks noChangeShapeType="1"/>
          </p:cNvSpPr>
          <p:nvPr/>
        </p:nvSpPr>
        <p:spPr bwMode="auto">
          <a:xfrm flipV="1">
            <a:off x="33829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5" name="Line 90"/>
          <p:cNvSpPr>
            <a:spLocks noChangeShapeType="1"/>
          </p:cNvSpPr>
          <p:nvPr/>
        </p:nvSpPr>
        <p:spPr bwMode="auto">
          <a:xfrm flipV="1">
            <a:off x="354012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6" name="Line 91"/>
          <p:cNvSpPr>
            <a:spLocks noChangeShapeType="1"/>
          </p:cNvSpPr>
          <p:nvPr/>
        </p:nvSpPr>
        <p:spPr bwMode="auto">
          <a:xfrm flipV="1">
            <a:off x="370522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7" name="Line 92"/>
          <p:cNvSpPr>
            <a:spLocks noChangeShapeType="1"/>
          </p:cNvSpPr>
          <p:nvPr/>
        </p:nvSpPr>
        <p:spPr bwMode="auto">
          <a:xfrm flipV="1">
            <a:off x="387191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8" name="Line 93"/>
          <p:cNvSpPr>
            <a:spLocks noChangeShapeType="1"/>
          </p:cNvSpPr>
          <p:nvPr/>
        </p:nvSpPr>
        <p:spPr bwMode="auto">
          <a:xfrm flipV="1">
            <a:off x="403701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49" name="Line 94"/>
          <p:cNvSpPr>
            <a:spLocks noChangeShapeType="1"/>
          </p:cNvSpPr>
          <p:nvPr/>
        </p:nvSpPr>
        <p:spPr bwMode="auto">
          <a:xfrm flipV="1">
            <a:off x="419258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0" name="Line 95"/>
          <p:cNvSpPr>
            <a:spLocks noChangeShapeType="1"/>
          </p:cNvSpPr>
          <p:nvPr/>
        </p:nvSpPr>
        <p:spPr bwMode="auto">
          <a:xfrm flipV="1">
            <a:off x="435927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1" name="Line 96"/>
          <p:cNvSpPr>
            <a:spLocks noChangeShapeType="1"/>
          </p:cNvSpPr>
          <p:nvPr/>
        </p:nvSpPr>
        <p:spPr bwMode="auto">
          <a:xfrm flipV="1">
            <a:off x="45259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2" name="Line 97"/>
          <p:cNvSpPr>
            <a:spLocks noChangeShapeType="1"/>
          </p:cNvSpPr>
          <p:nvPr/>
        </p:nvSpPr>
        <p:spPr bwMode="auto">
          <a:xfrm flipV="1">
            <a:off x="468153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3" name="Line 98"/>
          <p:cNvSpPr>
            <a:spLocks noChangeShapeType="1"/>
          </p:cNvSpPr>
          <p:nvPr/>
        </p:nvSpPr>
        <p:spPr bwMode="auto">
          <a:xfrm flipV="1">
            <a:off x="484663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4" name="Line 99"/>
          <p:cNvSpPr>
            <a:spLocks noChangeShapeType="1"/>
          </p:cNvSpPr>
          <p:nvPr/>
        </p:nvSpPr>
        <p:spPr bwMode="auto">
          <a:xfrm flipV="1">
            <a:off x="501332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5" name="Line 100"/>
          <p:cNvSpPr>
            <a:spLocks noChangeShapeType="1"/>
          </p:cNvSpPr>
          <p:nvPr/>
        </p:nvSpPr>
        <p:spPr bwMode="auto">
          <a:xfrm flipV="1">
            <a:off x="517842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6" name="Line 101"/>
          <p:cNvSpPr>
            <a:spLocks noChangeShapeType="1"/>
          </p:cNvSpPr>
          <p:nvPr/>
        </p:nvSpPr>
        <p:spPr bwMode="auto">
          <a:xfrm flipV="1">
            <a:off x="533558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7" name="Line 102"/>
          <p:cNvSpPr>
            <a:spLocks noChangeShapeType="1"/>
          </p:cNvSpPr>
          <p:nvPr/>
        </p:nvSpPr>
        <p:spPr bwMode="auto">
          <a:xfrm flipV="1">
            <a:off x="550068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8" name="Line 103"/>
          <p:cNvSpPr>
            <a:spLocks noChangeShapeType="1"/>
          </p:cNvSpPr>
          <p:nvPr/>
        </p:nvSpPr>
        <p:spPr bwMode="auto">
          <a:xfrm flipV="1">
            <a:off x="566737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59" name="Line 104"/>
          <p:cNvSpPr>
            <a:spLocks noChangeShapeType="1"/>
          </p:cNvSpPr>
          <p:nvPr/>
        </p:nvSpPr>
        <p:spPr bwMode="auto">
          <a:xfrm flipV="1">
            <a:off x="582295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0" name="Line 105"/>
          <p:cNvSpPr>
            <a:spLocks noChangeShapeType="1"/>
          </p:cNvSpPr>
          <p:nvPr/>
        </p:nvSpPr>
        <p:spPr bwMode="auto">
          <a:xfrm flipV="1">
            <a:off x="598805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1" name="Line 106"/>
          <p:cNvSpPr>
            <a:spLocks noChangeShapeType="1"/>
          </p:cNvSpPr>
          <p:nvPr/>
        </p:nvSpPr>
        <p:spPr bwMode="auto">
          <a:xfrm flipV="1">
            <a:off x="615473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2" name="Line 107"/>
          <p:cNvSpPr>
            <a:spLocks noChangeShapeType="1"/>
          </p:cNvSpPr>
          <p:nvPr/>
        </p:nvSpPr>
        <p:spPr bwMode="auto">
          <a:xfrm flipV="1">
            <a:off x="631031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3" name="Line 108"/>
          <p:cNvSpPr>
            <a:spLocks noChangeShapeType="1"/>
          </p:cNvSpPr>
          <p:nvPr/>
        </p:nvSpPr>
        <p:spPr bwMode="auto">
          <a:xfrm flipV="1">
            <a:off x="647700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4" name="Line 109"/>
          <p:cNvSpPr>
            <a:spLocks noChangeShapeType="1"/>
          </p:cNvSpPr>
          <p:nvPr/>
        </p:nvSpPr>
        <p:spPr bwMode="auto">
          <a:xfrm flipV="1">
            <a:off x="664210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5" name="Line 110"/>
          <p:cNvSpPr>
            <a:spLocks noChangeShapeType="1"/>
          </p:cNvSpPr>
          <p:nvPr/>
        </p:nvSpPr>
        <p:spPr bwMode="auto">
          <a:xfrm flipV="1">
            <a:off x="680878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6" name="Line 111"/>
          <p:cNvSpPr>
            <a:spLocks noChangeShapeType="1"/>
          </p:cNvSpPr>
          <p:nvPr/>
        </p:nvSpPr>
        <p:spPr bwMode="auto">
          <a:xfrm flipV="1">
            <a:off x="69643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7" name="Line 112"/>
          <p:cNvSpPr>
            <a:spLocks noChangeShapeType="1"/>
          </p:cNvSpPr>
          <p:nvPr/>
        </p:nvSpPr>
        <p:spPr bwMode="auto">
          <a:xfrm flipV="1">
            <a:off x="713105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8" name="Line 113"/>
          <p:cNvSpPr>
            <a:spLocks noChangeShapeType="1"/>
          </p:cNvSpPr>
          <p:nvPr/>
        </p:nvSpPr>
        <p:spPr bwMode="auto">
          <a:xfrm flipV="1">
            <a:off x="7296150"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69" name="Line 114"/>
          <p:cNvSpPr>
            <a:spLocks noChangeShapeType="1"/>
          </p:cNvSpPr>
          <p:nvPr/>
        </p:nvSpPr>
        <p:spPr bwMode="auto">
          <a:xfrm flipV="1">
            <a:off x="745172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0" name="Line 115"/>
          <p:cNvSpPr>
            <a:spLocks noChangeShapeType="1"/>
          </p:cNvSpPr>
          <p:nvPr/>
        </p:nvSpPr>
        <p:spPr bwMode="auto">
          <a:xfrm flipV="1">
            <a:off x="761841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1" name="Line 116"/>
          <p:cNvSpPr>
            <a:spLocks noChangeShapeType="1"/>
          </p:cNvSpPr>
          <p:nvPr/>
        </p:nvSpPr>
        <p:spPr bwMode="auto">
          <a:xfrm flipV="1">
            <a:off x="778351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2" name="Line 117"/>
          <p:cNvSpPr>
            <a:spLocks noChangeShapeType="1"/>
          </p:cNvSpPr>
          <p:nvPr/>
        </p:nvSpPr>
        <p:spPr bwMode="auto">
          <a:xfrm flipV="1">
            <a:off x="793908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3" name="Line 118"/>
          <p:cNvSpPr>
            <a:spLocks noChangeShapeType="1"/>
          </p:cNvSpPr>
          <p:nvPr/>
        </p:nvSpPr>
        <p:spPr bwMode="auto">
          <a:xfrm flipV="1">
            <a:off x="810577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4" name="Line 119"/>
          <p:cNvSpPr>
            <a:spLocks noChangeShapeType="1"/>
          </p:cNvSpPr>
          <p:nvPr/>
        </p:nvSpPr>
        <p:spPr bwMode="auto">
          <a:xfrm flipV="1">
            <a:off x="82724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5" name="Line 120"/>
          <p:cNvSpPr>
            <a:spLocks noChangeShapeType="1"/>
          </p:cNvSpPr>
          <p:nvPr/>
        </p:nvSpPr>
        <p:spPr bwMode="auto">
          <a:xfrm flipV="1">
            <a:off x="8437563"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6" name="Line 121"/>
          <p:cNvSpPr>
            <a:spLocks noChangeShapeType="1"/>
          </p:cNvSpPr>
          <p:nvPr/>
        </p:nvSpPr>
        <p:spPr bwMode="auto">
          <a:xfrm flipV="1">
            <a:off x="8593138" y="5983288"/>
            <a:ext cx="1587"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7" name="Line 122"/>
          <p:cNvSpPr>
            <a:spLocks noChangeShapeType="1"/>
          </p:cNvSpPr>
          <p:nvPr/>
        </p:nvSpPr>
        <p:spPr bwMode="auto">
          <a:xfrm flipV="1">
            <a:off x="8759825" y="5983288"/>
            <a:ext cx="1588" cy="396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8" name="Line 123"/>
          <p:cNvSpPr>
            <a:spLocks noChangeShapeType="1"/>
          </p:cNvSpPr>
          <p:nvPr/>
        </p:nvSpPr>
        <p:spPr bwMode="auto">
          <a:xfrm flipV="1">
            <a:off x="1671638" y="5221288"/>
            <a:ext cx="165100" cy="1968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79" name="Line 124"/>
          <p:cNvSpPr>
            <a:spLocks noChangeShapeType="1"/>
          </p:cNvSpPr>
          <p:nvPr/>
        </p:nvSpPr>
        <p:spPr bwMode="auto">
          <a:xfrm flipV="1">
            <a:off x="1836738" y="5102225"/>
            <a:ext cx="155575" cy="11906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0" name="Line 125"/>
          <p:cNvSpPr>
            <a:spLocks noChangeShapeType="1"/>
          </p:cNvSpPr>
          <p:nvPr/>
        </p:nvSpPr>
        <p:spPr bwMode="auto">
          <a:xfrm flipV="1">
            <a:off x="1992313" y="4992688"/>
            <a:ext cx="166687" cy="10953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1" name="Line 126"/>
          <p:cNvSpPr>
            <a:spLocks noChangeShapeType="1"/>
          </p:cNvSpPr>
          <p:nvPr/>
        </p:nvSpPr>
        <p:spPr bwMode="auto">
          <a:xfrm flipV="1">
            <a:off x="2159000" y="4578350"/>
            <a:ext cx="166688" cy="41433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2" name="Line 127"/>
          <p:cNvSpPr>
            <a:spLocks noChangeShapeType="1"/>
          </p:cNvSpPr>
          <p:nvPr/>
        </p:nvSpPr>
        <p:spPr bwMode="auto">
          <a:xfrm flipV="1">
            <a:off x="2325688" y="3905250"/>
            <a:ext cx="155575" cy="6731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3" name="Line 128"/>
          <p:cNvSpPr>
            <a:spLocks noChangeShapeType="1"/>
          </p:cNvSpPr>
          <p:nvPr/>
        </p:nvSpPr>
        <p:spPr bwMode="auto">
          <a:xfrm flipV="1">
            <a:off x="2481263" y="2755900"/>
            <a:ext cx="165100" cy="11493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4" name="Line 129"/>
          <p:cNvSpPr>
            <a:spLocks noChangeShapeType="1"/>
          </p:cNvSpPr>
          <p:nvPr/>
        </p:nvSpPr>
        <p:spPr bwMode="auto">
          <a:xfrm flipV="1">
            <a:off x="2646363" y="2430463"/>
            <a:ext cx="166687" cy="32543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5" name="Line 130"/>
          <p:cNvSpPr>
            <a:spLocks noChangeShapeType="1"/>
          </p:cNvSpPr>
          <p:nvPr/>
        </p:nvSpPr>
        <p:spPr bwMode="auto">
          <a:xfrm>
            <a:off x="2813050" y="2430463"/>
            <a:ext cx="155575" cy="3365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6" name="Line 131"/>
          <p:cNvSpPr>
            <a:spLocks noChangeShapeType="1"/>
          </p:cNvSpPr>
          <p:nvPr/>
        </p:nvSpPr>
        <p:spPr bwMode="auto">
          <a:xfrm>
            <a:off x="2968625" y="2767013"/>
            <a:ext cx="166688" cy="24606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7" name="Line 132"/>
          <p:cNvSpPr>
            <a:spLocks noChangeShapeType="1"/>
          </p:cNvSpPr>
          <p:nvPr/>
        </p:nvSpPr>
        <p:spPr bwMode="auto">
          <a:xfrm>
            <a:off x="3135313" y="3013075"/>
            <a:ext cx="165100" cy="2381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8" name="Line 133"/>
          <p:cNvSpPr>
            <a:spLocks noChangeShapeType="1"/>
          </p:cNvSpPr>
          <p:nvPr/>
        </p:nvSpPr>
        <p:spPr bwMode="auto">
          <a:xfrm>
            <a:off x="3300413" y="3251200"/>
            <a:ext cx="166687" cy="1587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89" name="Line 134"/>
          <p:cNvSpPr>
            <a:spLocks noChangeShapeType="1"/>
          </p:cNvSpPr>
          <p:nvPr/>
        </p:nvSpPr>
        <p:spPr bwMode="auto">
          <a:xfrm>
            <a:off x="3467100" y="3409950"/>
            <a:ext cx="155575" cy="128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0" name="Line 135"/>
          <p:cNvSpPr>
            <a:spLocks noChangeShapeType="1"/>
          </p:cNvSpPr>
          <p:nvPr/>
        </p:nvSpPr>
        <p:spPr bwMode="auto">
          <a:xfrm>
            <a:off x="3622675" y="3538538"/>
            <a:ext cx="165100" cy="698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1" name="Line 136"/>
          <p:cNvSpPr>
            <a:spLocks noChangeShapeType="1"/>
          </p:cNvSpPr>
          <p:nvPr/>
        </p:nvSpPr>
        <p:spPr bwMode="auto">
          <a:xfrm>
            <a:off x="3787775" y="3608388"/>
            <a:ext cx="166688" cy="984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2" name="Line 137"/>
          <p:cNvSpPr>
            <a:spLocks noChangeShapeType="1"/>
          </p:cNvSpPr>
          <p:nvPr/>
        </p:nvSpPr>
        <p:spPr bwMode="auto">
          <a:xfrm>
            <a:off x="3954463" y="3706813"/>
            <a:ext cx="155575" cy="7937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3" name="Line 138"/>
          <p:cNvSpPr>
            <a:spLocks noChangeShapeType="1"/>
          </p:cNvSpPr>
          <p:nvPr/>
        </p:nvSpPr>
        <p:spPr bwMode="auto">
          <a:xfrm flipV="1">
            <a:off x="4110038" y="3756025"/>
            <a:ext cx="166687" cy="3016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4" name="Line 139"/>
          <p:cNvSpPr>
            <a:spLocks noChangeShapeType="1"/>
          </p:cNvSpPr>
          <p:nvPr/>
        </p:nvSpPr>
        <p:spPr bwMode="auto">
          <a:xfrm>
            <a:off x="4276725" y="3756025"/>
            <a:ext cx="165100" cy="5873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5" name="Line 140"/>
          <p:cNvSpPr>
            <a:spLocks noChangeShapeType="1"/>
          </p:cNvSpPr>
          <p:nvPr/>
        </p:nvSpPr>
        <p:spPr bwMode="auto">
          <a:xfrm>
            <a:off x="4441825" y="3814763"/>
            <a:ext cx="166688" cy="1111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6" name="Line 141"/>
          <p:cNvSpPr>
            <a:spLocks noChangeShapeType="1"/>
          </p:cNvSpPr>
          <p:nvPr/>
        </p:nvSpPr>
        <p:spPr bwMode="auto">
          <a:xfrm>
            <a:off x="4608513" y="3825875"/>
            <a:ext cx="155575" cy="2857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7" name="Line 142"/>
          <p:cNvSpPr>
            <a:spLocks noChangeShapeType="1"/>
          </p:cNvSpPr>
          <p:nvPr/>
        </p:nvSpPr>
        <p:spPr bwMode="auto">
          <a:xfrm>
            <a:off x="4764088" y="3854450"/>
            <a:ext cx="166687" cy="3016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8" name="Line 143"/>
          <p:cNvSpPr>
            <a:spLocks noChangeShapeType="1"/>
          </p:cNvSpPr>
          <p:nvPr/>
        </p:nvSpPr>
        <p:spPr bwMode="auto">
          <a:xfrm flipV="1">
            <a:off x="4930775" y="3814763"/>
            <a:ext cx="165100" cy="698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99" name="Line 144"/>
          <p:cNvSpPr>
            <a:spLocks noChangeShapeType="1"/>
          </p:cNvSpPr>
          <p:nvPr/>
        </p:nvSpPr>
        <p:spPr bwMode="auto">
          <a:xfrm>
            <a:off x="5095875" y="3814763"/>
            <a:ext cx="155575" cy="158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0" name="Line 145"/>
          <p:cNvSpPr>
            <a:spLocks noChangeShapeType="1"/>
          </p:cNvSpPr>
          <p:nvPr/>
        </p:nvSpPr>
        <p:spPr bwMode="auto">
          <a:xfrm flipV="1">
            <a:off x="5251450" y="3795713"/>
            <a:ext cx="166688" cy="190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1" name="Line 146"/>
          <p:cNvSpPr>
            <a:spLocks noChangeShapeType="1"/>
          </p:cNvSpPr>
          <p:nvPr/>
        </p:nvSpPr>
        <p:spPr bwMode="auto">
          <a:xfrm>
            <a:off x="5418138" y="3795713"/>
            <a:ext cx="165100" cy="3016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2" name="Line 147"/>
          <p:cNvSpPr>
            <a:spLocks noChangeShapeType="1"/>
          </p:cNvSpPr>
          <p:nvPr/>
        </p:nvSpPr>
        <p:spPr bwMode="auto">
          <a:xfrm>
            <a:off x="5583238" y="3825875"/>
            <a:ext cx="155575" cy="2857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3" name="Line 148"/>
          <p:cNvSpPr>
            <a:spLocks noChangeShapeType="1"/>
          </p:cNvSpPr>
          <p:nvPr/>
        </p:nvSpPr>
        <p:spPr bwMode="auto">
          <a:xfrm>
            <a:off x="5738813" y="3854450"/>
            <a:ext cx="166687" cy="16827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4" name="Line 149"/>
          <p:cNvSpPr>
            <a:spLocks noChangeShapeType="1"/>
          </p:cNvSpPr>
          <p:nvPr/>
        </p:nvSpPr>
        <p:spPr bwMode="auto">
          <a:xfrm>
            <a:off x="5905500" y="4022725"/>
            <a:ext cx="166688" cy="1111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5" name="Line 150"/>
          <p:cNvSpPr>
            <a:spLocks noChangeShapeType="1"/>
          </p:cNvSpPr>
          <p:nvPr/>
        </p:nvSpPr>
        <p:spPr bwMode="auto">
          <a:xfrm>
            <a:off x="6072188" y="4033838"/>
            <a:ext cx="165100" cy="15716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6" name="Line 151"/>
          <p:cNvSpPr>
            <a:spLocks noChangeShapeType="1"/>
          </p:cNvSpPr>
          <p:nvPr/>
        </p:nvSpPr>
        <p:spPr bwMode="auto">
          <a:xfrm>
            <a:off x="6237288" y="4191000"/>
            <a:ext cx="155575" cy="698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7" name="Line 152"/>
          <p:cNvSpPr>
            <a:spLocks noChangeShapeType="1"/>
          </p:cNvSpPr>
          <p:nvPr/>
        </p:nvSpPr>
        <p:spPr bwMode="auto">
          <a:xfrm>
            <a:off x="6392863" y="4260850"/>
            <a:ext cx="166687" cy="128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8" name="Line 153"/>
          <p:cNvSpPr>
            <a:spLocks noChangeShapeType="1"/>
          </p:cNvSpPr>
          <p:nvPr/>
        </p:nvSpPr>
        <p:spPr bwMode="auto">
          <a:xfrm>
            <a:off x="6559550" y="4389438"/>
            <a:ext cx="166688" cy="984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09" name="Line 154"/>
          <p:cNvSpPr>
            <a:spLocks noChangeShapeType="1"/>
          </p:cNvSpPr>
          <p:nvPr/>
        </p:nvSpPr>
        <p:spPr bwMode="auto">
          <a:xfrm>
            <a:off x="6726238" y="4487863"/>
            <a:ext cx="155575" cy="17938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0" name="Line 155"/>
          <p:cNvSpPr>
            <a:spLocks noChangeShapeType="1"/>
          </p:cNvSpPr>
          <p:nvPr/>
        </p:nvSpPr>
        <p:spPr bwMode="auto">
          <a:xfrm>
            <a:off x="6881813" y="4667250"/>
            <a:ext cx="165100" cy="984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1" name="Line 156"/>
          <p:cNvSpPr>
            <a:spLocks noChangeShapeType="1"/>
          </p:cNvSpPr>
          <p:nvPr/>
        </p:nvSpPr>
        <p:spPr bwMode="auto">
          <a:xfrm>
            <a:off x="7046913" y="4765675"/>
            <a:ext cx="166687" cy="10953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2" name="Line 157"/>
          <p:cNvSpPr>
            <a:spLocks noChangeShapeType="1"/>
          </p:cNvSpPr>
          <p:nvPr/>
        </p:nvSpPr>
        <p:spPr bwMode="auto">
          <a:xfrm>
            <a:off x="7213600" y="4875213"/>
            <a:ext cx="165100" cy="5873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3" name="Line 158"/>
          <p:cNvSpPr>
            <a:spLocks noChangeShapeType="1"/>
          </p:cNvSpPr>
          <p:nvPr/>
        </p:nvSpPr>
        <p:spPr bwMode="auto">
          <a:xfrm>
            <a:off x="7378700" y="4933950"/>
            <a:ext cx="157163" cy="1587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4" name="Line 159"/>
          <p:cNvSpPr>
            <a:spLocks noChangeShapeType="1"/>
          </p:cNvSpPr>
          <p:nvPr/>
        </p:nvSpPr>
        <p:spPr bwMode="auto">
          <a:xfrm>
            <a:off x="7535863" y="5092700"/>
            <a:ext cx="165100" cy="4921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5" name="Line 160"/>
          <p:cNvSpPr>
            <a:spLocks noChangeShapeType="1"/>
          </p:cNvSpPr>
          <p:nvPr/>
        </p:nvSpPr>
        <p:spPr bwMode="auto">
          <a:xfrm>
            <a:off x="7700963" y="5141913"/>
            <a:ext cx="166687" cy="10953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6" name="Line 161"/>
          <p:cNvSpPr>
            <a:spLocks noChangeShapeType="1"/>
          </p:cNvSpPr>
          <p:nvPr/>
        </p:nvSpPr>
        <p:spPr bwMode="auto">
          <a:xfrm>
            <a:off x="7867650" y="5251450"/>
            <a:ext cx="155575" cy="5873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7" name="Line 162"/>
          <p:cNvSpPr>
            <a:spLocks noChangeShapeType="1"/>
          </p:cNvSpPr>
          <p:nvPr/>
        </p:nvSpPr>
        <p:spPr bwMode="auto">
          <a:xfrm>
            <a:off x="8023225" y="5310188"/>
            <a:ext cx="165100" cy="4921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8" name="Line 163"/>
          <p:cNvSpPr>
            <a:spLocks noChangeShapeType="1"/>
          </p:cNvSpPr>
          <p:nvPr/>
        </p:nvSpPr>
        <p:spPr bwMode="auto">
          <a:xfrm>
            <a:off x="8188325" y="5359400"/>
            <a:ext cx="166688" cy="3016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19" name="Line 164"/>
          <p:cNvSpPr>
            <a:spLocks noChangeShapeType="1"/>
          </p:cNvSpPr>
          <p:nvPr/>
        </p:nvSpPr>
        <p:spPr bwMode="auto">
          <a:xfrm>
            <a:off x="8355013" y="5389563"/>
            <a:ext cx="155575" cy="4921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20" name="Line 165"/>
          <p:cNvSpPr>
            <a:spLocks noChangeShapeType="1"/>
          </p:cNvSpPr>
          <p:nvPr/>
        </p:nvSpPr>
        <p:spPr bwMode="auto">
          <a:xfrm>
            <a:off x="8510588" y="5438775"/>
            <a:ext cx="166687" cy="1905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521" name="Freeform 166"/>
          <p:cNvSpPr>
            <a:spLocks/>
          </p:cNvSpPr>
          <p:nvPr/>
        </p:nvSpPr>
        <p:spPr bwMode="auto">
          <a:xfrm>
            <a:off x="1630363" y="5380038"/>
            <a:ext cx="82550" cy="77787"/>
          </a:xfrm>
          <a:custGeom>
            <a:avLst/>
            <a:gdLst>
              <a:gd name="T0" fmla="*/ 41275 w 52"/>
              <a:gd name="T1" fmla="*/ 0 h 49"/>
              <a:gd name="T2" fmla="*/ 82550 w 52"/>
              <a:gd name="T3" fmla="*/ 38100 h 49"/>
              <a:gd name="T4" fmla="*/ 41275 w 52"/>
              <a:gd name="T5" fmla="*/ 77787 h 49"/>
              <a:gd name="T6" fmla="*/ 0 w 52"/>
              <a:gd name="T7" fmla="*/ 38100 h 49"/>
              <a:gd name="T8" fmla="*/ 41275 w 52"/>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49">
                <a:moveTo>
                  <a:pt x="26" y="0"/>
                </a:moveTo>
                <a:lnTo>
                  <a:pt x="52" y="24"/>
                </a:lnTo>
                <a:lnTo>
                  <a:pt x="26" y="49"/>
                </a:lnTo>
                <a:lnTo>
                  <a:pt x="0" y="24"/>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2" name="Freeform 167"/>
          <p:cNvSpPr>
            <a:spLocks/>
          </p:cNvSpPr>
          <p:nvPr/>
        </p:nvSpPr>
        <p:spPr bwMode="auto">
          <a:xfrm>
            <a:off x="1795463" y="518160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3" name="Freeform 168"/>
          <p:cNvSpPr>
            <a:spLocks/>
          </p:cNvSpPr>
          <p:nvPr/>
        </p:nvSpPr>
        <p:spPr bwMode="auto">
          <a:xfrm>
            <a:off x="1951038" y="5062538"/>
            <a:ext cx="84137" cy="79375"/>
          </a:xfrm>
          <a:custGeom>
            <a:avLst/>
            <a:gdLst>
              <a:gd name="T0" fmla="*/ 41275 w 53"/>
              <a:gd name="T1" fmla="*/ 0 h 50"/>
              <a:gd name="T2" fmla="*/ 84137 w 53"/>
              <a:gd name="T3" fmla="*/ 39688 h 50"/>
              <a:gd name="T4" fmla="*/ 41275 w 53"/>
              <a:gd name="T5" fmla="*/ 79375 h 50"/>
              <a:gd name="T6" fmla="*/ 0 w 53"/>
              <a:gd name="T7" fmla="*/ 39688 h 50"/>
              <a:gd name="T8" fmla="*/ 41275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6" y="0"/>
                </a:moveTo>
                <a:lnTo>
                  <a:pt x="53"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4" name="Freeform 169"/>
          <p:cNvSpPr>
            <a:spLocks/>
          </p:cNvSpPr>
          <p:nvPr/>
        </p:nvSpPr>
        <p:spPr bwMode="auto">
          <a:xfrm>
            <a:off x="2117725" y="495300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5" name="Freeform 170"/>
          <p:cNvSpPr>
            <a:spLocks/>
          </p:cNvSpPr>
          <p:nvPr/>
        </p:nvSpPr>
        <p:spPr bwMode="auto">
          <a:xfrm>
            <a:off x="2282825" y="4538663"/>
            <a:ext cx="84138" cy="77787"/>
          </a:xfrm>
          <a:custGeom>
            <a:avLst/>
            <a:gdLst>
              <a:gd name="T0" fmla="*/ 42863 w 53"/>
              <a:gd name="T1" fmla="*/ 0 h 49"/>
              <a:gd name="T2" fmla="*/ 84138 w 53"/>
              <a:gd name="T3" fmla="*/ 39687 h 49"/>
              <a:gd name="T4" fmla="*/ 42863 w 53"/>
              <a:gd name="T5" fmla="*/ 77787 h 49"/>
              <a:gd name="T6" fmla="*/ 0 w 53"/>
              <a:gd name="T7" fmla="*/ 39687 h 49"/>
              <a:gd name="T8" fmla="*/ 42863 w 53"/>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49">
                <a:moveTo>
                  <a:pt x="27" y="0"/>
                </a:moveTo>
                <a:lnTo>
                  <a:pt x="53" y="25"/>
                </a:lnTo>
                <a:lnTo>
                  <a:pt x="27" y="49"/>
                </a:lnTo>
                <a:lnTo>
                  <a:pt x="0" y="25"/>
                </a:lnTo>
                <a:lnTo>
                  <a:pt x="27" y="0"/>
                </a:lnTo>
                <a:close/>
              </a:path>
            </a:pathLst>
          </a:custGeom>
          <a:solidFill>
            <a:srgbClr val="000080"/>
          </a:solidFill>
          <a:ln w="11113">
            <a:solidFill>
              <a:srgbClr val="000000"/>
            </a:solidFill>
            <a:prstDash val="solid"/>
            <a:round/>
            <a:headEnd/>
            <a:tailEnd/>
          </a:ln>
        </p:spPr>
        <p:txBody>
          <a:bodyPr/>
          <a:lstStyle/>
          <a:p>
            <a:endParaRPr lang="en-US"/>
          </a:p>
        </p:txBody>
      </p:sp>
      <p:sp>
        <p:nvSpPr>
          <p:cNvPr id="15526" name="Freeform 171"/>
          <p:cNvSpPr>
            <a:spLocks/>
          </p:cNvSpPr>
          <p:nvPr/>
        </p:nvSpPr>
        <p:spPr bwMode="auto">
          <a:xfrm>
            <a:off x="2439988" y="3865563"/>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7" name="Freeform 172"/>
          <p:cNvSpPr>
            <a:spLocks/>
          </p:cNvSpPr>
          <p:nvPr/>
        </p:nvSpPr>
        <p:spPr bwMode="auto">
          <a:xfrm>
            <a:off x="2605088" y="2716213"/>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8" name="Freeform 173"/>
          <p:cNvSpPr>
            <a:spLocks/>
          </p:cNvSpPr>
          <p:nvPr/>
        </p:nvSpPr>
        <p:spPr bwMode="auto">
          <a:xfrm>
            <a:off x="2771775" y="2390775"/>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29" name="Freeform 174"/>
          <p:cNvSpPr>
            <a:spLocks/>
          </p:cNvSpPr>
          <p:nvPr/>
        </p:nvSpPr>
        <p:spPr bwMode="auto">
          <a:xfrm>
            <a:off x="2927350" y="2727325"/>
            <a:ext cx="82550" cy="77788"/>
          </a:xfrm>
          <a:custGeom>
            <a:avLst/>
            <a:gdLst>
              <a:gd name="T0" fmla="*/ 41275 w 52"/>
              <a:gd name="T1" fmla="*/ 0 h 49"/>
              <a:gd name="T2" fmla="*/ 82550 w 52"/>
              <a:gd name="T3" fmla="*/ 39688 h 49"/>
              <a:gd name="T4" fmla="*/ 41275 w 52"/>
              <a:gd name="T5" fmla="*/ 77788 h 49"/>
              <a:gd name="T6" fmla="*/ 0 w 52"/>
              <a:gd name="T7" fmla="*/ 39688 h 49"/>
              <a:gd name="T8" fmla="*/ 41275 w 52"/>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49">
                <a:moveTo>
                  <a:pt x="26" y="0"/>
                </a:moveTo>
                <a:lnTo>
                  <a:pt x="52" y="25"/>
                </a:lnTo>
                <a:lnTo>
                  <a:pt x="26" y="49"/>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0" name="Freeform 175"/>
          <p:cNvSpPr>
            <a:spLocks/>
          </p:cNvSpPr>
          <p:nvPr/>
        </p:nvSpPr>
        <p:spPr bwMode="auto">
          <a:xfrm>
            <a:off x="3092450" y="2973388"/>
            <a:ext cx="84138" cy="79375"/>
          </a:xfrm>
          <a:custGeom>
            <a:avLst/>
            <a:gdLst>
              <a:gd name="T0" fmla="*/ 42863 w 53"/>
              <a:gd name="T1" fmla="*/ 0 h 50"/>
              <a:gd name="T2" fmla="*/ 84138 w 53"/>
              <a:gd name="T3" fmla="*/ 39688 h 50"/>
              <a:gd name="T4" fmla="*/ 42863 w 53"/>
              <a:gd name="T5" fmla="*/ 79375 h 50"/>
              <a:gd name="T6" fmla="*/ 0 w 53"/>
              <a:gd name="T7" fmla="*/ 39688 h 50"/>
              <a:gd name="T8" fmla="*/ 42863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7" y="0"/>
                </a:moveTo>
                <a:lnTo>
                  <a:pt x="53" y="25"/>
                </a:lnTo>
                <a:lnTo>
                  <a:pt x="27" y="50"/>
                </a:lnTo>
                <a:lnTo>
                  <a:pt x="0" y="25"/>
                </a:lnTo>
                <a:lnTo>
                  <a:pt x="27" y="0"/>
                </a:lnTo>
                <a:close/>
              </a:path>
            </a:pathLst>
          </a:custGeom>
          <a:solidFill>
            <a:srgbClr val="000080"/>
          </a:solidFill>
          <a:ln w="11113">
            <a:solidFill>
              <a:srgbClr val="000000"/>
            </a:solidFill>
            <a:prstDash val="solid"/>
            <a:round/>
            <a:headEnd/>
            <a:tailEnd/>
          </a:ln>
        </p:spPr>
        <p:txBody>
          <a:bodyPr/>
          <a:lstStyle/>
          <a:p>
            <a:endParaRPr lang="en-US"/>
          </a:p>
        </p:txBody>
      </p:sp>
      <p:sp>
        <p:nvSpPr>
          <p:cNvPr id="15531" name="Freeform 176"/>
          <p:cNvSpPr>
            <a:spLocks/>
          </p:cNvSpPr>
          <p:nvPr/>
        </p:nvSpPr>
        <p:spPr bwMode="auto">
          <a:xfrm>
            <a:off x="3259138" y="3211513"/>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2" name="Freeform 177"/>
          <p:cNvSpPr>
            <a:spLocks/>
          </p:cNvSpPr>
          <p:nvPr/>
        </p:nvSpPr>
        <p:spPr bwMode="auto">
          <a:xfrm>
            <a:off x="3425825" y="3370263"/>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3" name="Freeform 178"/>
          <p:cNvSpPr>
            <a:spLocks/>
          </p:cNvSpPr>
          <p:nvPr/>
        </p:nvSpPr>
        <p:spPr bwMode="auto">
          <a:xfrm>
            <a:off x="3581400" y="349885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4" name="Freeform 179"/>
          <p:cNvSpPr>
            <a:spLocks/>
          </p:cNvSpPr>
          <p:nvPr/>
        </p:nvSpPr>
        <p:spPr bwMode="auto">
          <a:xfrm>
            <a:off x="3746500" y="3568700"/>
            <a:ext cx="84138" cy="77788"/>
          </a:xfrm>
          <a:custGeom>
            <a:avLst/>
            <a:gdLst>
              <a:gd name="T0" fmla="*/ 41275 w 53"/>
              <a:gd name="T1" fmla="*/ 0 h 49"/>
              <a:gd name="T2" fmla="*/ 84138 w 53"/>
              <a:gd name="T3" fmla="*/ 39688 h 49"/>
              <a:gd name="T4" fmla="*/ 41275 w 53"/>
              <a:gd name="T5" fmla="*/ 77788 h 49"/>
              <a:gd name="T6" fmla="*/ 0 w 53"/>
              <a:gd name="T7" fmla="*/ 39688 h 49"/>
              <a:gd name="T8" fmla="*/ 41275 w 53"/>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49">
                <a:moveTo>
                  <a:pt x="26" y="0"/>
                </a:moveTo>
                <a:lnTo>
                  <a:pt x="53" y="25"/>
                </a:lnTo>
                <a:lnTo>
                  <a:pt x="26" y="49"/>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5" name="Freeform 180"/>
          <p:cNvSpPr>
            <a:spLocks/>
          </p:cNvSpPr>
          <p:nvPr/>
        </p:nvSpPr>
        <p:spPr bwMode="auto">
          <a:xfrm>
            <a:off x="3913188" y="3667125"/>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6" name="Freeform 181"/>
          <p:cNvSpPr>
            <a:spLocks/>
          </p:cNvSpPr>
          <p:nvPr/>
        </p:nvSpPr>
        <p:spPr bwMode="auto">
          <a:xfrm>
            <a:off x="4068763" y="374650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7" name="Freeform 182"/>
          <p:cNvSpPr>
            <a:spLocks/>
          </p:cNvSpPr>
          <p:nvPr/>
        </p:nvSpPr>
        <p:spPr bwMode="auto">
          <a:xfrm>
            <a:off x="4235450" y="3716338"/>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8" name="Freeform 183"/>
          <p:cNvSpPr>
            <a:spLocks/>
          </p:cNvSpPr>
          <p:nvPr/>
        </p:nvSpPr>
        <p:spPr bwMode="auto">
          <a:xfrm>
            <a:off x="4400550" y="3776663"/>
            <a:ext cx="82550" cy="77787"/>
          </a:xfrm>
          <a:custGeom>
            <a:avLst/>
            <a:gdLst>
              <a:gd name="T0" fmla="*/ 41275 w 52"/>
              <a:gd name="T1" fmla="*/ 0 h 49"/>
              <a:gd name="T2" fmla="*/ 82550 w 52"/>
              <a:gd name="T3" fmla="*/ 38100 h 49"/>
              <a:gd name="T4" fmla="*/ 41275 w 52"/>
              <a:gd name="T5" fmla="*/ 77787 h 49"/>
              <a:gd name="T6" fmla="*/ 0 w 52"/>
              <a:gd name="T7" fmla="*/ 38100 h 49"/>
              <a:gd name="T8" fmla="*/ 41275 w 52"/>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49">
                <a:moveTo>
                  <a:pt x="26" y="0"/>
                </a:moveTo>
                <a:lnTo>
                  <a:pt x="52" y="24"/>
                </a:lnTo>
                <a:lnTo>
                  <a:pt x="26" y="49"/>
                </a:lnTo>
                <a:lnTo>
                  <a:pt x="0" y="24"/>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39" name="Freeform 184"/>
          <p:cNvSpPr>
            <a:spLocks/>
          </p:cNvSpPr>
          <p:nvPr/>
        </p:nvSpPr>
        <p:spPr bwMode="auto">
          <a:xfrm>
            <a:off x="4567238" y="3786188"/>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0" name="Freeform 185"/>
          <p:cNvSpPr>
            <a:spLocks/>
          </p:cNvSpPr>
          <p:nvPr/>
        </p:nvSpPr>
        <p:spPr bwMode="auto">
          <a:xfrm>
            <a:off x="4722813" y="3814763"/>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1" name="Freeform 186"/>
          <p:cNvSpPr>
            <a:spLocks/>
          </p:cNvSpPr>
          <p:nvPr/>
        </p:nvSpPr>
        <p:spPr bwMode="auto">
          <a:xfrm>
            <a:off x="4887913" y="3844925"/>
            <a:ext cx="84137" cy="79375"/>
          </a:xfrm>
          <a:custGeom>
            <a:avLst/>
            <a:gdLst>
              <a:gd name="T0" fmla="*/ 42862 w 53"/>
              <a:gd name="T1" fmla="*/ 0 h 50"/>
              <a:gd name="T2" fmla="*/ 84137 w 53"/>
              <a:gd name="T3" fmla="*/ 39688 h 50"/>
              <a:gd name="T4" fmla="*/ 42862 w 53"/>
              <a:gd name="T5" fmla="*/ 79375 h 50"/>
              <a:gd name="T6" fmla="*/ 0 w 53"/>
              <a:gd name="T7" fmla="*/ 39688 h 50"/>
              <a:gd name="T8" fmla="*/ 42862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7" y="0"/>
                </a:moveTo>
                <a:lnTo>
                  <a:pt x="53" y="25"/>
                </a:lnTo>
                <a:lnTo>
                  <a:pt x="27" y="50"/>
                </a:lnTo>
                <a:lnTo>
                  <a:pt x="0" y="25"/>
                </a:lnTo>
                <a:lnTo>
                  <a:pt x="27" y="0"/>
                </a:lnTo>
                <a:close/>
              </a:path>
            </a:pathLst>
          </a:custGeom>
          <a:solidFill>
            <a:srgbClr val="000080"/>
          </a:solidFill>
          <a:ln w="11113">
            <a:solidFill>
              <a:srgbClr val="000000"/>
            </a:solidFill>
            <a:prstDash val="solid"/>
            <a:round/>
            <a:headEnd/>
            <a:tailEnd/>
          </a:ln>
        </p:spPr>
        <p:txBody>
          <a:bodyPr/>
          <a:lstStyle/>
          <a:p>
            <a:endParaRPr lang="en-US"/>
          </a:p>
        </p:txBody>
      </p:sp>
      <p:sp>
        <p:nvSpPr>
          <p:cNvPr id="15542" name="Freeform 187"/>
          <p:cNvSpPr>
            <a:spLocks/>
          </p:cNvSpPr>
          <p:nvPr/>
        </p:nvSpPr>
        <p:spPr bwMode="auto">
          <a:xfrm>
            <a:off x="5054600" y="3776663"/>
            <a:ext cx="82550" cy="77787"/>
          </a:xfrm>
          <a:custGeom>
            <a:avLst/>
            <a:gdLst>
              <a:gd name="T0" fmla="*/ 41275 w 52"/>
              <a:gd name="T1" fmla="*/ 0 h 49"/>
              <a:gd name="T2" fmla="*/ 82550 w 52"/>
              <a:gd name="T3" fmla="*/ 38100 h 49"/>
              <a:gd name="T4" fmla="*/ 41275 w 52"/>
              <a:gd name="T5" fmla="*/ 77787 h 49"/>
              <a:gd name="T6" fmla="*/ 0 w 52"/>
              <a:gd name="T7" fmla="*/ 38100 h 49"/>
              <a:gd name="T8" fmla="*/ 41275 w 52"/>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49">
                <a:moveTo>
                  <a:pt x="26" y="0"/>
                </a:moveTo>
                <a:lnTo>
                  <a:pt x="52" y="24"/>
                </a:lnTo>
                <a:lnTo>
                  <a:pt x="26" y="49"/>
                </a:lnTo>
                <a:lnTo>
                  <a:pt x="0" y="24"/>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3" name="Freeform 188"/>
          <p:cNvSpPr>
            <a:spLocks/>
          </p:cNvSpPr>
          <p:nvPr/>
        </p:nvSpPr>
        <p:spPr bwMode="auto">
          <a:xfrm>
            <a:off x="5210175" y="3776663"/>
            <a:ext cx="82550" cy="77787"/>
          </a:xfrm>
          <a:custGeom>
            <a:avLst/>
            <a:gdLst>
              <a:gd name="T0" fmla="*/ 41275 w 52"/>
              <a:gd name="T1" fmla="*/ 0 h 49"/>
              <a:gd name="T2" fmla="*/ 82550 w 52"/>
              <a:gd name="T3" fmla="*/ 38100 h 49"/>
              <a:gd name="T4" fmla="*/ 41275 w 52"/>
              <a:gd name="T5" fmla="*/ 77787 h 49"/>
              <a:gd name="T6" fmla="*/ 0 w 52"/>
              <a:gd name="T7" fmla="*/ 38100 h 49"/>
              <a:gd name="T8" fmla="*/ 41275 w 52"/>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49">
                <a:moveTo>
                  <a:pt x="26" y="0"/>
                </a:moveTo>
                <a:lnTo>
                  <a:pt x="52" y="24"/>
                </a:lnTo>
                <a:lnTo>
                  <a:pt x="26" y="49"/>
                </a:lnTo>
                <a:lnTo>
                  <a:pt x="0" y="24"/>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4" name="Freeform 189"/>
          <p:cNvSpPr>
            <a:spLocks/>
          </p:cNvSpPr>
          <p:nvPr/>
        </p:nvSpPr>
        <p:spPr bwMode="auto">
          <a:xfrm>
            <a:off x="5376863" y="3756025"/>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5" name="Freeform 190"/>
          <p:cNvSpPr>
            <a:spLocks/>
          </p:cNvSpPr>
          <p:nvPr/>
        </p:nvSpPr>
        <p:spPr bwMode="auto">
          <a:xfrm>
            <a:off x="5541963" y="3786188"/>
            <a:ext cx="84137" cy="79375"/>
          </a:xfrm>
          <a:custGeom>
            <a:avLst/>
            <a:gdLst>
              <a:gd name="T0" fmla="*/ 41275 w 53"/>
              <a:gd name="T1" fmla="*/ 0 h 50"/>
              <a:gd name="T2" fmla="*/ 84137 w 53"/>
              <a:gd name="T3" fmla="*/ 39688 h 50"/>
              <a:gd name="T4" fmla="*/ 41275 w 53"/>
              <a:gd name="T5" fmla="*/ 79375 h 50"/>
              <a:gd name="T6" fmla="*/ 0 w 53"/>
              <a:gd name="T7" fmla="*/ 39688 h 50"/>
              <a:gd name="T8" fmla="*/ 41275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6" y="0"/>
                </a:moveTo>
                <a:lnTo>
                  <a:pt x="53"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6" name="Freeform 191"/>
          <p:cNvSpPr>
            <a:spLocks/>
          </p:cNvSpPr>
          <p:nvPr/>
        </p:nvSpPr>
        <p:spPr bwMode="auto">
          <a:xfrm>
            <a:off x="5697538" y="3814763"/>
            <a:ext cx="84137" cy="79375"/>
          </a:xfrm>
          <a:custGeom>
            <a:avLst/>
            <a:gdLst>
              <a:gd name="T0" fmla="*/ 41275 w 53"/>
              <a:gd name="T1" fmla="*/ 0 h 50"/>
              <a:gd name="T2" fmla="*/ 84137 w 53"/>
              <a:gd name="T3" fmla="*/ 39688 h 50"/>
              <a:gd name="T4" fmla="*/ 41275 w 53"/>
              <a:gd name="T5" fmla="*/ 79375 h 50"/>
              <a:gd name="T6" fmla="*/ 0 w 53"/>
              <a:gd name="T7" fmla="*/ 39688 h 50"/>
              <a:gd name="T8" fmla="*/ 41275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6" y="0"/>
                </a:moveTo>
                <a:lnTo>
                  <a:pt x="53"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7" name="Freeform 192"/>
          <p:cNvSpPr>
            <a:spLocks/>
          </p:cNvSpPr>
          <p:nvPr/>
        </p:nvSpPr>
        <p:spPr bwMode="auto">
          <a:xfrm>
            <a:off x="5864225" y="3983038"/>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8" name="Freeform 193"/>
          <p:cNvSpPr>
            <a:spLocks/>
          </p:cNvSpPr>
          <p:nvPr/>
        </p:nvSpPr>
        <p:spPr bwMode="auto">
          <a:xfrm>
            <a:off x="6030913" y="399415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49" name="Freeform 194"/>
          <p:cNvSpPr>
            <a:spLocks/>
          </p:cNvSpPr>
          <p:nvPr/>
        </p:nvSpPr>
        <p:spPr bwMode="auto">
          <a:xfrm>
            <a:off x="6196013" y="4151313"/>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0" name="Freeform 195"/>
          <p:cNvSpPr>
            <a:spLocks/>
          </p:cNvSpPr>
          <p:nvPr/>
        </p:nvSpPr>
        <p:spPr bwMode="auto">
          <a:xfrm>
            <a:off x="6351588" y="4221163"/>
            <a:ext cx="84137" cy="79375"/>
          </a:xfrm>
          <a:custGeom>
            <a:avLst/>
            <a:gdLst>
              <a:gd name="T0" fmla="*/ 41275 w 53"/>
              <a:gd name="T1" fmla="*/ 0 h 50"/>
              <a:gd name="T2" fmla="*/ 84137 w 53"/>
              <a:gd name="T3" fmla="*/ 39688 h 50"/>
              <a:gd name="T4" fmla="*/ 41275 w 53"/>
              <a:gd name="T5" fmla="*/ 79375 h 50"/>
              <a:gd name="T6" fmla="*/ 0 w 53"/>
              <a:gd name="T7" fmla="*/ 39688 h 50"/>
              <a:gd name="T8" fmla="*/ 41275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6" y="0"/>
                </a:moveTo>
                <a:lnTo>
                  <a:pt x="53"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1" name="Freeform 196"/>
          <p:cNvSpPr>
            <a:spLocks/>
          </p:cNvSpPr>
          <p:nvPr/>
        </p:nvSpPr>
        <p:spPr bwMode="auto">
          <a:xfrm>
            <a:off x="6518275" y="434975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2" name="Freeform 197"/>
          <p:cNvSpPr>
            <a:spLocks/>
          </p:cNvSpPr>
          <p:nvPr/>
        </p:nvSpPr>
        <p:spPr bwMode="auto">
          <a:xfrm>
            <a:off x="6683375" y="4448175"/>
            <a:ext cx="84138" cy="79375"/>
          </a:xfrm>
          <a:custGeom>
            <a:avLst/>
            <a:gdLst>
              <a:gd name="T0" fmla="*/ 42863 w 53"/>
              <a:gd name="T1" fmla="*/ 0 h 50"/>
              <a:gd name="T2" fmla="*/ 84138 w 53"/>
              <a:gd name="T3" fmla="*/ 39688 h 50"/>
              <a:gd name="T4" fmla="*/ 42863 w 53"/>
              <a:gd name="T5" fmla="*/ 79375 h 50"/>
              <a:gd name="T6" fmla="*/ 0 w 53"/>
              <a:gd name="T7" fmla="*/ 39688 h 50"/>
              <a:gd name="T8" fmla="*/ 42863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7" y="0"/>
                </a:moveTo>
                <a:lnTo>
                  <a:pt x="53" y="25"/>
                </a:lnTo>
                <a:lnTo>
                  <a:pt x="27" y="50"/>
                </a:lnTo>
                <a:lnTo>
                  <a:pt x="0" y="25"/>
                </a:lnTo>
                <a:lnTo>
                  <a:pt x="27" y="0"/>
                </a:lnTo>
                <a:close/>
              </a:path>
            </a:pathLst>
          </a:custGeom>
          <a:solidFill>
            <a:srgbClr val="000080"/>
          </a:solidFill>
          <a:ln w="11113">
            <a:solidFill>
              <a:srgbClr val="000000"/>
            </a:solidFill>
            <a:prstDash val="solid"/>
            <a:round/>
            <a:headEnd/>
            <a:tailEnd/>
          </a:ln>
        </p:spPr>
        <p:txBody>
          <a:bodyPr/>
          <a:lstStyle/>
          <a:p>
            <a:endParaRPr lang="en-US"/>
          </a:p>
        </p:txBody>
      </p:sp>
      <p:sp>
        <p:nvSpPr>
          <p:cNvPr id="15553" name="Freeform 198"/>
          <p:cNvSpPr>
            <a:spLocks/>
          </p:cNvSpPr>
          <p:nvPr/>
        </p:nvSpPr>
        <p:spPr bwMode="auto">
          <a:xfrm>
            <a:off x="6838950" y="4627563"/>
            <a:ext cx="84138" cy="79375"/>
          </a:xfrm>
          <a:custGeom>
            <a:avLst/>
            <a:gdLst>
              <a:gd name="T0" fmla="*/ 42863 w 53"/>
              <a:gd name="T1" fmla="*/ 0 h 50"/>
              <a:gd name="T2" fmla="*/ 84138 w 53"/>
              <a:gd name="T3" fmla="*/ 39688 h 50"/>
              <a:gd name="T4" fmla="*/ 42863 w 53"/>
              <a:gd name="T5" fmla="*/ 79375 h 50"/>
              <a:gd name="T6" fmla="*/ 0 w 53"/>
              <a:gd name="T7" fmla="*/ 39688 h 50"/>
              <a:gd name="T8" fmla="*/ 42863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7" y="0"/>
                </a:moveTo>
                <a:lnTo>
                  <a:pt x="53" y="25"/>
                </a:lnTo>
                <a:lnTo>
                  <a:pt x="27" y="50"/>
                </a:lnTo>
                <a:lnTo>
                  <a:pt x="0" y="25"/>
                </a:lnTo>
                <a:lnTo>
                  <a:pt x="27" y="0"/>
                </a:lnTo>
                <a:close/>
              </a:path>
            </a:pathLst>
          </a:custGeom>
          <a:solidFill>
            <a:srgbClr val="000080"/>
          </a:solidFill>
          <a:ln w="11113">
            <a:solidFill>
              <a:srgbClr val="000000"/>
            </a:solidFill>
            <a:prstDash val="solid"/>
            <a:round/>
            <a:headEnd/>
            <a:tailEnd/>
          </a:ln>
        </p:spPr>
        <p:txBody>
          <a:bodyPr/>
          <a:lstStyle/>
          <a:p>
            <a:endParaRPr lang="en-US"/>
          </a:p>
        </p:txBody>
      </p:sp>
      <p:sp>
        <p:nvSpPr>
          <p:cNvPr id="15554" name="Freeform 199"/>
          <p:cNvSpPr>
            <a:spLocks/>
          </p:cNvSpPr>
          <p:nvPr/>
        </p:nvSpPr>
        <p:spPr bwMode="auto">
          <a:xfrm>
            <a:off x="7005638" y="4725988"/>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5" name="Freeform 200"/>
          <p:cNvSpPr>
            <a:spLocks/>
          </p:cNvSpPr>
          <p:nvPr/>
        </p:nvSpPr>
        <p:spPr bwMode="auto">
          <a:xfrm>
            <a:off x="7172325" y="4835525"/>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6" name="Freeform 201"/>
          <p:cNvSpPr>
            <a:spLocks/>
          </p:cNvSpPr>
          <p:nvPr/>
        </p:nvSpPr>
        <p:spPr bwMode="auto">
          <a:xfrm>
            <a:off x="7337425" y="4894263"/>
            <a:ext cx="84138" cy="79375"/>
          </a:xfrm>
          <a:custGeom>
            <a:avLst/>
            <a:gdLst>
              <a:gd name="T0" fmla="*/ 41275 w 53"/>
              <a:gd name="T1" fmla="*/ 0 h 50"/>
              <a:gd name="T2" fmla="*/ 84138 w 53"/>
              <a:gd name="T3" fmla="*/ 39688 h 50"/>
              <a:gd name="T4" fmla="*/ 41275 w 53"/>
              <a:gd name="T5" fmla="*/ 79375 h 50"/>
              <a:gd name="T6" fmla="*/ 0 w 53"/>
              <a:gd name="T7" fmla="*/ 39688 h 50"/>
              <a:gd name="T8" fmla="*/ 41275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6" y="0"/>
                </a:moveTo>
                <a:lnTo>
                  <a:pt x="53"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7" name="Freeform 202"/>
          <p:cNvSpPr>
            <a:spLocks/>
          </p:cNvSpPr>
          <p:nvPr/>
        </p:nvSpPr>
        <p:spPr bwMode="auto">
          <a:xfrm>
            <a:off x="7493000" y="5053013"/>
            <a:ext cx="84138" cy="79375"/>
          </a:xfrm>
          <a:custGeom>
            <a:avLst/>
            <a:gdLst>
              <a:gd name="T0" fmla="*/ 42863 w 53"/>
              <a:gd name="T1" fmla="*/ 0 h 50"/>
              <a:gd name="T2" fmla="*/ 84138 w 53"/>
              <a:gd name="T3" fmla="*/ 39688 h 50"/>
              <a:gd name="T4" fmla="*/ 42863 w 53"/>
              <a:gd name="T5" fmla="*/ 79375 h 50"/>
              <a:gd name="T6" fmla="*/ 0 w 53"/>
              <a:gd name="T7" fmla="*/ 39688 h 50"/>
              <a:gd name="T8" fmla="*/ 42863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7" y="0"/>
                </a:moveTo>
                <a:lnTo>
                  <a:pt x="53" y="25"/>
                </a:lnTo>
                <a:lnTo>
                  <a:pt x="27" y="50"/>
                </a:lnTo>
                <a:lnTo>
                  <a:pt x="0" y="25"/>
                </a:lnTo>
                <a:lnTo>
                  <a:pt x="27" y="0"/>
                </a:lnTo>
                <a:close/>
              </a:path>
            </a:pathLst>
          </a:custGeom>
          <a:solidFill>
            <a:srgbClr val="000080"/>
          </a:solidFill>
          <a:ln w="11113">
            <a:solidFill>
              <a:srgbClr val="000000"/>
            </a:solidFill>
            <a:prstDash val="solid"/>
            <a:round/>
            <a:headEnd/>
            <a:tailEnd/>
          </a:ln>
        </p:spPr>
        <p:txBody>
          <a:bodyPr/>
          <a:lstStyle/>
          <a:p>
            <a:endParaRPr lang="en-US"/>
          </a:p>
        </p:txBody>
      </p:sp>
      <p:sp>
        <p:nvSpPr>
          <p:cNvPr id="15558" name="Freeform 203"/>
          <p:cNvSpPr>
            <a:spLocks/>
          </p:cNvSpPr>
          <p:nvPr/>
        </p:nvSpPr>
        <p:spPr bwMode="auto">
          <a:xfrm>
            <a:off x="7659688" y="5102225"/>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59" name="Freeform 204"/>
          <p:cNvSpPr>
            <a:spLocks/>
          </p:cNvSpPr>
          <p:nvPr/>
        </p:nvSpPr>
        <p:spPr bwMode="auto">
          <a:xfrm>
            <a:off x="7826375" y="5211763"/>
            <a:ext cx="82550" cy="77787"/>
          </a:xfrm>
          <a:custGeom>
            <a:avLst/>
            <a:gdLst>
              <a:gd name="T0" fmla="*/ 41275 w 52"/>
              <a:gd name="T1" fmla="*/ 0 h 49"/>
              <a:gd name="T2" fmla="*/ 82550 w 52"/>
              <a:gd name="T3" fmla="*/ 39687 h 49"/>
              <a:gd name="T4" fmla="*/ 41275 w 52"/>
              <a:gd name="T5" fmla="*/ 77787 h 49"/>
              <a:gd name="T6" fmla="*/ 0 w 52"/>
              <a:gd name="T7" fmla="*/ 39687 h 49"/>
              <a:gd name="T8" fmla="*/ 41275 w 52"/>
              <a:gd name="T9" fmla="*/ 0 h 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49">
                <a:moveTo>
                  <a:pt x="26" y="0"/>
                </a:moveTo>
                <a:lnTo>
                  <a:pt x="52" y="25"/>
                </a:lnTo>
                <a:lnTo>
                  <a:pt x="26" y="49"/>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60" name="Freeform 205"/>
          <p:cNvSpPr>
            <a:spLocks/>
          </p:cNvSpPr>
          <p:nvPr/>
        </p:nvSpPr>
        <p:spPr bwMode="auto">
          <a:xfrm>
            <a:off x="7981950" y="5270500"/>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61" name="Freeform 206"/>
          <p:cNvSpPr>
            <a:spLocks/>
          </p:cNvSpPr>
          <p:nvPr/>
        </p:nvSpPr>
        <p:spPr bwMode="auto">
          <a:xfrm>
            <a:off x="8147050" y="5319713"/>
            <a:ext cx="84138" cy="79375"/>
          </a:xfrm>
          <a:custGeom>
            <a:avLst/>
            <a:gdLst>
              <a:gd name="T0" fmla="*/ 41275 w 53"/>
              <a:gd name="T1" fmla="*/ 0 h 50"/>
              <a:gd name="T2" fmla="*/ 84138 w 53"/>
              <a:gd name="T3" fmla="*/ 39688 h 50"/>
              <a:gd name="T4" fmla="*/ 41275 w 53"/>
              <a:gd name="T5" fmla="*/ 79375 h 50"/>
              <a:gd name="T6" fmla="*/ 0 w 53"/>
              <a:gd name="T7" fmla="*/ 39688 h 50"/>
              <a:gd name="T8" fmla="*/ 41275 w 53"/>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0">
                <a:moveTo>
                  <a:pt x="26" y="0"/>
                </a:moveTo>
                <a:lnTo>
                  <a:pt x="53"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62" name="Freeform 207"/>
          <p:cNvSpPr>
            <a:spLocks/>
          </p:cNvSpPr>
          <p:nvPr/>
        </p:nvSpPr>
        <p:spPr bwMode="auto">
          <a:xfrm>
            <a:off x="8313738" y="5349875"/>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63" name="Freeform 209"/>
          <p:cNvSpPr>
            <a:spLocks/>
          </p:cNvSpPr>
          <p:nvPr/>
        </p:nvSpPr>
        <p:spPr bwMode="auto">
          <a:xfrm>
            <a:off x="8469313" y="5399088"/>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64" name="Freeform 210"/>
          <p:cNvSpPr>
            <a:spLocks/>
          </p:cNvSpPr>
          <p:nvPr/>
        </p:nvSpPr>
        <p:spPr bwMode="auto">
          <a:xfrm>
            <a:off x="8636000" y="5418138"/>
            <a:ext cx="82550" cy="79375"/>
          </a:xfrm>
          <a:custGeom>
            <a:avLst/>
            <a:gdLst>
              <a:gd name="T0" fmla="*/ 41275 w 52"/>
              <a:gd name="T1" fmla="*/ 0 h 50"/>
              <a:gd name="T2" fmla="*/ 82550 w 52"/>
              <a:gd name="T3" fmla="*/ 39688 h 50"/>
              <a:gd name="T4" fmla="*/ 41275 w 52"/>
              <a:gd name="T5" fmla="*/ 79375 h 50"/>
              <a:gd name="T6" fmla="*/ 0 w 52"/>
              <a:gd name="T7" fmla="*/ 39688 h 50"/>
              <a:gd name="T8" fmla="*/ 41275 w 52"/>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0">
                <a:moveTo>
                  <a:pt x="26" y="0"/>
                </a:moveTo>
                <a:lnTo>
                  <a:pt x="52" y="25"/>
                </a:lnTo>
                <a:lnTo>
                  <a:pt x="26" y="50"/>
                </a:lnTo>
                <a:lnTo>
                  <a:pt x="0" y="25"/>
                </a:lnTo>
                <a:lnTo>
                  <a:pt x="26" y="0"/>
                </a:lnTo>
                <a:close/>
              </a:path>
            </a:pathLst>
          </a:custGeom>
          <a:solidFill>
            <a:srgbClr val="000080"/>
          </a:solidFill>
          <a:ln w="11113">
            <a:solidFill>
              <a:srgbClr val="000000"/>
            </a:solidFill>
            <a:prstDash val="solid"/>
            <a:round/>
            <a:headEnd/>
            <a:tailEnd/>
          </a:ln>
        </p:spPr>
        <p:txBody>
          <a:bodyPr/>
          <a:lstStyle/>
          <a:p>
            <a:endParaRPr lang="en-US"/>
          </a:p>
        </p:txBody>
      </p:sp>
      <p:sp>
        <p:nvSpPr>
          <p:cNvPr id="15565" name="Rectangle 211"/>
          <p:cNvSpPr>
            <a:spLocks noChangeArrowheads="1"/>
          </p:cNvSpPr>
          <p:nvPr/>
        </p:nvSpPr>
        <p:spPr bwMode="auto">
          <a:xfrm>
            <a:off x="3611563" y="1341438"/>
            <a:ext cx="242252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300">
                <a:solidFill>
                  <a:srgbClr val="000000"/>
                </a:solidFill>
                <a:latin typeface="Arial" pitchFamily="34" charset="0"/>
              </a:rPr>
              <a:t>Sexual Assaults by Offender Age</a:t>
            </a:r>
            <a:endParaRPr lang="en-US" altLang="en-US">
              <a:latin typeface="Times New Roman" pitchFamily="18" charset="0"/>
            </a:endParaRPr>
          </a:p>
        </p:txBody>
      </p:sp>
      <p:sp>
        <p:nvSpPr>
          <p:cNvPr id="15566" name="Rectangle 212"/>
          <p:cNvSpPr>
            <a:spLocks noChangeArrowheads="1"/>
          </p:cNvSpPr>
          <p:nvPr/>
        </p:nvSpPr>
        <p:spPr bwMode="auto">
          <a:xfrm>
            <a:off x="1401763" y="590391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0</a:t>
            </a:r>
            <a:endParaRPr lang="en-US" altLang="en-US">
              <a:latin typeface="Times New Roman" pitchFamily="18" charset="0"/>
            </a:endParaRPr>
          </a:p>
        </p:txBody>
      </p:sp>
      <p:sp>
        <p:nvSpPr>
          <p:cNvPr id="15567" name="Rectangle 213"/>
          <p:cNvSpPr>
            <a:spLocks noChangeArrowheads="1"/>
          </p:cNvSpPr>
          <p:nvPr/>
        </p:nvSpPr>
        <p:spPr bwMode="auto">
          <a:xfrm>
            <a:off x="1317625" y="5497513"/>
            <a:ext cx="1555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20</a:t>
            </a:r>
            <a:endParaRPr lang="en-US" altLang="en-US">
              <a:latin typeface="Times New Roman" pitchFamily="18" charset="0"/>
            </a:endParaRPr>
          </a:p>
        </p:txBody>
      </p:sp>
      <p:sp>
        <p:nvSpPr>
          <p:cNvPr id="15568" name="Rectangle 214"/>
          <p:cNvSpPr>
            <a:spLocks noChangeArrowheads="1"/>
          </p:cNvSpPr>
          <p:nvPr/>
        </p:nvSpPr>
        <p:spPr bwMode="auto">
          <a:xfrm>
            <a:off x="1317625" y="5083175"/>
            <a:ext cx="1555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40</a:t>
            </a:r>
            <a:endParaRPr lang="en-US" altLang="en-US">
              <a:latin typeface="Times New Roman" pitchFamily="18" charset="0"/>
            </a:endParaRPr>
          </a:p>
        </p:txBody>
      </p:sp>
      <p:sp>
        <p:nvSpPr>
          <p:cNvPr id="15569" name="Rectangle 215"/>
          <p:cNvSpPr>
            <a:spLocks noChangeArrowheads="1"/>
          </p:cNvSpPr>
          <p:nvPr/>
        </p:nvSpPr>
        <p:spPr bwMode="auto">
          <a:xfrm>
            <a:off x="1317625" y="4676775"/>
            <a:ext cx="1555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60</a:t>
            </a:r>
            <a:endParaRPr lang="en-US" altLang="en-US">
              <a:latin typeface="Times New Roman" pitchFamily="18" charset="0"/>
            </a:endParaRPr>
          </a:p>
        </p:txBody>
      </p:sp>
      <p:sp>
        <p:nvSpPr>
          <p:cNvPr id="15570" name="Rectangle 216"/>
          <p:cNvSpPr>
            <a:spLocks noChangeArrowheads="1"/>
          </p:cNvSpPr>
          <p:nvPr/>
        </p:nvSpPr>
        <p:spPr bwMode="auto">
          <a:xfrm>
            <a:off x="1317625" y="4260850"/>
            <a:ext cx="1555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80</a:t>
            </a:r>
            <a:endParaRPr lang="en-US" altLang="en-US">
              <a:latin typeface="Times New Roman" pitchFamily="18" charset="0"/>
            </a:endParaRPr>
          </a:p>
        </p:txBody>
      </p:sp>
      <p:sp>
        <p:nvSpPr>
          <p:cNvPr id="15571" name="Rectangle 217"/>
          <p:cNvSpPr>
            <a:spLocks noChangeArrowheads="1"/>
          </p:cNvSpPr>
          <p:nvPr/>
        </p:nvSpPr>
        <p:spPr bwMode="auto">
          <a:xfrm>
            <a:off x="1235075" y="3854450"/>
            <a:ext cx="23336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100</a:t>
            </a:r>
            <a:endParaRPr lang="en-US" altLang="en-US">
              <a:latin typeface="Times New Roman" pitchFamily="18" charset="0"/>
            </a:endParaRPr>
          </a:p>
        </p:txBody>
      </p:sp>
      <p:sp>
        <p:nvSpPr>
          <p:cNvPr id="15572" name="Rectangle 218"/>
          <p:cNvSpPr>
            <a:spLocks noChangeArrowheads="1"/>
          </p:cNvSpPr>
          <p:nvPr/>
        </p:nvSpPr>
        <p:spPr bwMode="auto">
          <a:xfrm>
            <a:off x="1235075" y="3449638"/>
            <a:ext cx="23336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120</a:t>
            </a:r>
            <a:endParaRPr lang="en-US" altLang="en-US">
              <a:latin typeface="Times New Roman" pitchFamily="18" charset="0"/>
            </a:endParaRPr>
          </a:p>
        </p:txBody>
      </p:sp>
      <p:sp>
        <p:nvSpPr>
          <p:cNvPr id="15573" name="Rectangle 219"/>
          <p:cNvSpPr>
            <a:spLocks noChangeArrowheads="1"/>
          </p:cNvSpPr>
          <p:nvPr/>
        </p:nvSpPr>
        <p:spPr bwMode="auto">
          <a:xfrm>
            <a:off x="1235075" y="3033713"/>
            <a:ext cx="23336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140</a:t>
            </a:r>
            <a:endParaRPr lang="en-US" altLang="en-US">
              <a:latin typeface="Times New Roman" pitchFamily="18" charset="0"/>
            </a:endParaRPr>
          </a:p>
        </p:txBody>
      </p:sp>
      <p:sp>
        <p:nvSpPr>
          <p:cNvPr id="15574" name="Rectangle 220"/>
          <p:cNvSpPr>
            <a:spLocks noChangeArrowheads="1"/>
          </p:cNvSpPr>
          <p:nvPr/>
        </p:nvSpPr>
        <p:spPr bwMode="auto">
          <a:xfrm>
            <a:off x="1235075" y="2627313"/>
            <a:ext cx="23336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160</a:t>
            </a:r>
            <a:endParaRPr lang="en-US" altLang="en-US">
              <a:latin typeface="Times New Roman" pitchFamily="18" charset="0"/>
            </a:endParaRPr>
          </a:p>
        </p:txBody>
      </p:sp>
      <p:sp>
        <p:nvSpPr>
          <p:cNvPr id="15575" name="Rectangle 221"/>
          <p:cNvSpPr>
            <a:spLocks noChangeArrowheads="1"/>
          </p:cNvSpPr>
          <p:nvPr/>
        </p:nvSpPr>
        <p:spPr bwMode="auto">
          <a:xfrm>
            <a:off x="1235075" y="2211388"/>
            <a:ext cx="23336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180</a:t>
            </a:r>
            <a:endParaRPr lang="en-US" altLang="en-US">
              <a:latin typeface="Times New Roman" pitchFamily="18" charset="0"/>
            </a:endParaRPr>
          </a:p>
        </p:txBody>
      </p:sp>
      <p:sp>
        <p:nvSpPr>
          <p:cNvPr id="15576" name="Rectangle 222"/>
          <p:cNvSpPr>
            <a:spLocks noChangeArrowheads="1"/>
          </p:cNvSpPr>
          <p:nvPr/>
        </p:nvSpPr>
        <p:spPr bwMode="auto">
          <a:xfrm>
            <a:off x="1235075" y="1806575"/>
            <a:ext cx="23336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100">
                <a:solidFill>
                  <a:srgbClr val="000000"/>
                </a:solidFill>
                <a:latin typeface="Arial" pitchFamily="34" charset="0"/>
              </a:rPr>
              <a:t>200</a:t>
            </a:r>
            <a:endParaRPr lang="en-US" altLang="en-US">
              <a:latin typeface="Times New Roman" pitchFamily="18" charset="0"/>
            </a:endParaRPr>
          </a:p>
        </p:txBody>
      </p:sp>
      <p:sp>
        <p:nvSpPr>
          <p:cNvPr id="15577" name="Rectangle 223"/>
          <p:cNvSpPr>
            <a:spLocks noChangeArrowheads="1"/>
          </p:cNvSpPr>
          <p:nvPr/>
        </p:nvSpPr>
        <p:spPr bwMode="auto">
          <a:xfrm>
            <a:off x="1639888" y="6091238"/>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7</a:t>
            </a:r>
            <a:endParaRPr lang="en-US" altLang="en-US">
              <a:latin typeface="Times New Roman" pitchFamily="18" charset="0"/>
            </a:endParaRPr>
          </a:p>
        </p:txBody>
      </p:sp>
      <p:sp>
        <p:nvSpPr>
          <p:cNvPr id="15578" name="Rectangle 224"/>
          <p:cNvSpPr>
            <a:spLocks noChangeArrowheads="1"/>
          </p:cNvSpPr>
          <p:nvPr/>
        </p:nvSpPr>
        <p:spPr bwMode="auto">
          <a:xfrm>
            <a:off x="1962150" y="6091238"/>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9</a:t>
            </a:r>
            <a:endParaRPr lang="en-US" altLang="en-US">
              <a:latin typeface="Times New Roman" pitchFamily="18" charset="0"/>
            </a:endParaRPr>
          </a:p>
        </p:txBody>
      </p:sp>
      <p:sp>
        <p:nvSpPr>
          <p:cNvPr id="15579" name="Rectangle 225"/>
          <p:cNvSpPr>
            <a:spLocks noChangeArrowheads="1"/>
          </p:cNvSpPr>
          <p:nvPr/>
        </p:nvSpPr>
        <p:spPr bwMode="auto">
          <a:xfrm>
            <a:off x="2252663"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11</a:t>
            </a:r>
            <a:endParaRPr lang="en-US" altLang="en-US">
              <a:latin typeface="Times New Roman" pitchFamily="18" charset="0"/>
            </a:endParaRPr>
          </a:p>
        </p:txBody>
      </p:sp>
      <p:sp>
        <p:nvSpPr>
          <p:cNvPr id="15580" name="Rectangle 226"/>
          <p:cNvSpPr>
            <a:spLocks noChangeArrowheads="1"/>
          </p:cNvSpPr>
          <p:nvPr/>
        </p:nvSpPr>
        <p:spPr bwMode="auto">
          <a:xfrm>
            <a:off x="2574925"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13</a:t>
            </a:r>
            <a:endParaRPr lang="en-US" altLang="en-US">
              <a:latin typeface="Times New Roman" pitchFamily="18" charset="0"/>
            </a:endParaRPr>
          </a:p>
        </p:txBody>
      </p:sp>
      <p:sp>
        <p:nvSpPr>
          <p:cNvPr id="15581" name="Rectangle 227"/>
          <p:cNvSpPr>
            <a:spLocks noChangeArrowheads="1"/>
          </p:cNvSpPr>
          <p:nvPr/>
        </p:nvSpPr>
        <p:spPr bwMode="auto">
          <a:xfrm>
            <a:off x="2895600"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15</a:t>
            </a:r>
            <a:endParaRPr lang="en-US" altLang="en-US">
              <a:latin typeface="Times New Roman" pitchFamily="18" charset="0"/>
            </a:endParaRPr>
          </a:p>
        </p:txBody>
      </p:sp>
      <p:sp>
        <p:nvSpPr>
          <p:cNvPr id="15582" name="Rectangle 228"/>
          <p:cNvSpPr>
            <a:spLocks noChangeArrowheads="1"/>
          </p:cNvSpPr>
          <p:nvPr/>
        </p:nvSpPr>
        <p:spPr bwMode="auto">
          <a:xfrm>
            <a:off x="3227388"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17</a:t>
            </a:r>
            <a:endParaRPr lang="en-US" altLang="en-US">
              <a:latin typeface="Times New Roman" pitchFamily="18" charset="0"/>
            </a:endParaRPr>
          </a:p>
        </p:txBody>
      </p:sp>
      <p:sp>
        <p:nvSpPr>
          <p:cNvPr id="15583" name="Rectangle 229"/>
          <p:cNvSpPr>
            <a:spLocks noChangeArrowheads="1"/>
          </p:cNvSpPr>
          <p:nvPr/>
        </p:nvSpPr>
        <p:spPr bwMode="auto">
          <a:xfrm>
            <a:off x="3549650"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19</a:t>
            </a:r>
            <a:endParaRPr lang="en-US" altLang="en-US">
              <a:latin typeface="Times New Roman" pitchFamily="18" charset="0"/>
            </a:endParaRPr>
          </a:p>
        </p:txBody>
      </p:sp>
      <p:sp>
        <p:nvSpPr>
          <p:cNvPr id="15584" name="Rectangle 230"/>
          <p:cNvSpPr>
            <a:spLocks noChangeArrowheads="1"/>
          </p:cNvSpPr>
          <p:nvPr/>
        </p:nvSpPr>
        <p:spPr bwMode="auto">
          <a:xfrm>
            <a:off x="3881438"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21</a:t>
            </a:r>
            <a:endParaRPr lang="en-US" altLang="en-US">
              <a:latin typeface="Times New Roman" pitchFamily="18" charset="0"/>
            </a:endParaRPr>
          </a:p>
        </p:txBody>
      </p:sp>
      <p:sp>
        <p:nvSpPr>
          <p:cNvPr id="15585" name="Rectangle 231"/>
          <p:cNvSpPr>
            <a:spLocks noChangeArrowheads="1"/>
          </p:cNvSpPr>
          <p:nvPr/>
        </p:nvSpPr>
        <p:spPr bwMode="auto">
          <a:xfrm>
            <a:off x="4203700"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23</a:t>
            </a:r>
            <a:endParaRPr lang="en-US" altLang="en-US">
              <a:latin typeface="Times New Roman" pitchFamily="18" charset="0"/>
            </a:endParaRPr>
          </a:p>
        </p:txBody>
      </p:sp>
      <p:sp>
        <p:nvSpPr>
          <p:cNvPr id="15586" name="Rectangle 232"/>
          <p:cNvSpPr>
            <a:spLocks noChangeArrowheads="1"/>
          </p:cNvSpPr>
          <p:nvPr/>
        </p:nvSpPr>
        <p:spPr bwMode="auto">
          <a:xfrm>
            <a:off x="4535488"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25</a:t>
            </a:r>
            <a:endParaRPr lang="en-US" altLang="en-US">
              <a:latin typeface="Times New Roman" pitchFamily="18" charset="0"/>
            </a:endParaRPr>
          </a:p>
        </p:txBody>
      </p:sp>
      <p:sp>
        <p:nvSpPr>
          <p:cNvPr id="15587" name="Rectangle 233"/>
          <p:cNvSpPr>
            <a:spLocks noChangeArrowheads="1"/>
          </p:cNvSpPr>
          <p:nvPr/>
        </p:nvSpPr>
        <p:spPr bwMode="auto">
          <a:xfrm>
            <a:off x="4857750"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27</a:t>
            </a:r>
            <a:endParaRPr lang="en-US" altLang="en-US">
              <a:latin typeface="Times New Roman" pitchFamily="18" charset="0"/>
            </a:endParaRPr>
          </a:p>
        </p:txBody>
      </p:sp>
      <p:sp>
        <p:nvSpPr>
          <p:cNvPr id="15588" name="Rectangle 234"/>
          <p:cNvSpPr>
            <a:spLocks noChangeArrowheads="1"/>
          </p:cNvSpPr>
          <p:nvPr/>
        </p:nvSpPr>
        <p:spPr bwMode="auto">
          <a:xfrm>
            <a:off x="5178425"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29</a:t>
            </a:r>
            <a:endParaRPr lang="en-US" altLang="en-US">
              <a:latin typeface="Times New Roman" pitchFamily="18" charset="0"/>
            </a:endParaRPr>
          </a:p>
        </p:txBody>
      </p:sp>
      <p:sp>
        <p:nvSpPr>
          <p:cNvPr id="15589" name="Rectangle 235"/>
          <p:cNvSpPr>
            <a:spLocks noChangeArrowheads="1"/>
          </p:cNvSpPr>
          <p:nvPr/>
        </p:nvSpPr>
        <p:spPr bwMode="auto">
          <a:xfrm>
            <a:off x="5511800"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31</a:t>
            </a:r>
            <a:endParaRPr lang="en-US" altLang="en-US">
              <a:latin typeface="Times New Roman" pitchFamily="18" charset="0"/>
            </a:endParaRPr>
          </a:p>
        </p:txBody>
      </p:sp>
      <p:sp>
        <p:nvSpPr>
          <p:cNvPr id="15590" name="Rectangle 236"/>
          <p:cNvSpPr>
            <a:spLocks noChangeArrowheads="1"/>
          </p:cNvSpPr>
          <p:nvPr/>
        </p:nvSpPr>
        <p:spPr bwMode="auto">
          <a:xfrm>
            <a:off x="5832475"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33</a:t>
            </a:r>
            <a:endParaRPr lang="en-US" altLang="en-US">
              <a:latin typeface="Times New Roman" pitchFamily="18" charset="0"/>
            </a:endParaRPr>
          </a:p>
        </p:txBody>
      </p:sp>
      <p:sp>
        <p:nvSpPr>
          <p:cNvPr id="15591" name="Rectangle 237"/>
          <p:cNvSpPr>
            <a:spLocks noChangeArrowheads="1"/>
          </p:cNvSpPr>
          <p:nvPr/>
        </p:nvSpPr>
        <p:spPr bwMode="auto">
          <a:xfrm>
            <a:off x="6165850"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35</a:t>
            </a:r>
            <a:endParaRPr lang="en-US" altLang="en-US">
              <a:latin typeface="Times New Roman" pitchFamily="18" charset="0"/>
            </a:endParaRPr>
          </a:p>
        </p:txBody>
      </p:sp>
      <p:sp>
        <p:nvSpPr>
          <p:cNvPr id="15592" name="Rectangle 238"/>
          <p:cNvSpPr>
            <a:spLocks noChangeArrowheads="1"/>
          </p:cNvSpPr>
          <p:nvPr/>
        </p:nvSpPr>
        <p:spPr bwMode="auto">
          <a:xfrm>
            <a:off x="6486525"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37</a:t>
            </a:r>
            <a:endParaRPr lang="en-US" altLang="en-US">
              <a:latin typeface="Times New Roman" pitchFamily="18" charset="0"/>
            </a:endParaRPr>
          </a:p>
        </p:txBody>
      </p:sp>
      <p:sp>
        <p:nvSpPr>
          <p:cNvPr id="15593" name="Rectangle 239"/>
          <p:cNvSpPr>
            <a:spLocks noChangeArrowheads="1"/>
          </p:cNvSpPr>
          <p:nvPr/>
        </p:nvSpPr>
        <p:spPr bwMode="auto">
          <a:xfrm>
            <a:off x="6808788"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39</a:t>
            </a:r>
            <a:endParaRPr lang="en-US" altLang="en-US">
              <a:latin typeface="Times New Roman" pitchFamily="18" charset="0"/>
            </a:endParaRPr>
          </a:p>
        </p:txBody>
      </p:sp>
      <p:sp>
        <p:nvSpPr>
          <p:cNvPr id="15594" name="Rectangle 240"/>
          <p:cNvSpPr>
            <a:spLocks noChangeArrowheads="1"/>
          </p:cNvSpPr>
          <p:nvPr/>
        </p:nvSpPr>
        <p:spPr bwMode="auto">
          <a:xfrm>
            <a:off x="7140575"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41</a:t>
            </a:r>
            <a:endParaRPr lang="en-US" altLang="en-US">
              <a:latin typeface="Times New Roman" pitchFamily="18" charset="0"/>
            </a:endParaRPr>
          </a:p>
        </p:txBody>
      </p:sp>
      <p:sp>
        <p:nvSpPr>
          <p:cNvPr id="15595" name="Rectangle 241"/>
          <p:cNvSpPr>
            <a:spLocks noChangeArrowheads="1"/>
          </p:cNvSpPr>
          <p:nvPr/>
        </p:nvSpPr>
        <p:spPr bwMode="auto">
          <a:xfrm>
            <a:off x="7462838"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43</a:t>
            </a:r>
            <a:endParaRPr lang="en-US" altLang="en-US">
              <a:latin typeface="Times New Roman" pitchFamily="18" charset="0"/>
            </a:endParaRPr>
          </a:p>
        </p:txBody>
      </p:sp>
      <p:sp>
        <p:nvSpPr>
          <p:cNvPr id="15596" name="Rectangle 242"/>
          <p:cNvSpPr>
            <a:spLocks noChangeArrowheads="1"/>
          </p:cNvSpPr>
          <p:nvPr/>
        </p:nvSpPr>
        <p:spPr bwMode="auto">
          <a:xfrm>
            <a:off x="7794625" y="6091238"/>
            <a:ext cx="1412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45</a:t>
            </a:r>
            <a:endParaRPr lang="en-US" altLang="en-US">
              <a:latin typeface="Times New Roman" pitchFamily="18" charset="0"/>
            </a:endParaRPr>
          </a:p>
        </p:txBody>
      </p:sp>
      <p:sp>
        <p:nvSpPr>
          <p:cNvPr id="15597" name="Rectangle 243"/>
          <p:cNvSpPr>
            <a:spLocks noChangeArrowheads="1"/>
          </p:cNvSpPr>
          <p:nvPr/>
        </p:nvSpPr>
        <p:spPr bwMode="auto">
          <a:xfrm>
            <a:off x="8116888"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47</a:t>
            </a:r>
            <a:endParaRPr lang="en-US" altLang="en-US">
              <a:latin typeface="Times New Roman" pitchFamily="18" charset="0"/>
            </a:endParaRPr>
          </a:p>
        </p:txBody>
      </p:sp>
      <p:sp>
        <p:nvSpPr>
          <p:cNvPr id="15598" name="Rectangle 244"/>
          <p:cNvSpPr>
            <a:spLocks noChangeArrowheads="1"/>
          </p:cNvSpPr>
          <p:nvPr/>
        </p:nvSpPr>
        <p:spPr bwMode="auto">
          <a:xfrm>
            <a:off x="8437563" y="6091238"/>
            <a:ext cx="1412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000">
                <a:solidFill>
                  <a:srgbClr val="000000"/>
                </a:solidFill>
                <a:latin typeface="Arial" pitchFamily="34" charset="0"/>
              </a:rPr>
              <a:t>49</a:t>
            </a:r>
            <a:endParaRPr lang="en-US" altLang="en-US">
              <a:latin typeface="Times New Roman" pitchFamily="18" charset="0"/>
            </a:endParaRPr>
          </a:p>
        </p:txBody>
      </p:sp>
      <p:sp>
        <p:nvSpPr>
          <p:cNvPr id="15599" name="Rectangle 245"/>
          <p:cNvSpPr>
            <a:spLocks noChangeArrowheads="1"/>
          </p:cNvSpPr>
          <p:nvPr/>
        </p:nvSpPr>
        <p:spPr bwMode="auto">
          <a:xfrm>
            <a:off x="4597400" y="6329363"/>
            <a:ext cx="116522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300">
                <a:solidFill>
                  <a:srgbClr val="000000"/>
                </a:solidFill>
                <a:latin typeface="Arial" pitchFamily="34" charset="0"/>
              </a:rPr>
              <a:t>Age of Offender</a:t>
            </a:r>
            <a:endParaRPr lang="en-US" altLang="en-US">
              <a:latin typeface="Times New Roman" pitchFamily="18" charset="0"/>
            </a:endParaRPr>
          </a:p>
        </p:txBody>
      </p:sp>
      <p:sp>
        <p:nvSpPr>
          <p:cNvPr id="15600" name="Rectangle 246"/>
          <p:cNvSpPr>
            <a:spLocks noChangeArrowheads="1"/>
          </p:cNvSpPr>
          <p:nvPr/>
        </p:nvSpPr>
        <p:spPr bwMode="auto">
          <a:xfrm rot="-5400000">
            <a:off x="363538" y="3810000"/>
            <a:ext cx="12715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1700">
                <a:solidFill>
                  <a:srgbClr val="000000"/>
                </a:solidFill>
                <a:latin typeface="Arial" pitchFamily="34" charset="0"/>
              </a:rPr>
              <a:t>Offense Rate</a:t>
            </a:r>
            <a:endParaRPr lang="en-US" altLang="en-US">
              <a:latin typeface="Times New Roman" pitchFamily="18" charset="0"/>
            </a:endParaRPr>
          </a:p>
        </p:txBody>
      </p:sp>
      <p:sp>
        <p:nvSpPr>
          <p:cNvPr id="15601" name="Rectangle 247"/>
          <p:cNvSpPr>
            <a:spLocks noChangeArrowheads="1"/>
          </p:cNvSpPr>
          <p:nvPr/>
        </p:nvSpPr>
        <p:spPr bwMode="auto">
          <a:xfrm>
            <a:off x="706438" y="1192213"/>
            <a:ext cx="8147050" cy="5464175"/>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5602" name="Line 248"/>
          <p:cNvSpPr>
            <a:spLocks noChangeShapeType="1"/>
          </p:cNvSpPr>
          <p:nvPr/>
        </p:nvSpPr>
        <p:spPr bwMode="auto">
          <a:xfrm flipV="1">
            <a:off x="3122613" y="2003425"/>
            <a:ext cx="1587" cy="3998913"/>
          </a:xfrm>
          <a:prstGeom prst="line">
            <a:avLst/>
          </a:prstGeom>
          <a:noFill/>
          <a:ln w="412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603" name="Text Box 5"/>
          <p:cNvSpPr txBox="1">
            <a:spLocks noChangeArrowheads="1"/>
          </p:cNvSpPr>
          <p:nvPr/>
        </p:nvSpPr>
        <p:spPr bwMode="auto">
          <a:xfrm>
            <a:off x="3581400" y="1752600"/>
            <a:ext cx="1143000"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altLang="en-US">
                <a:latin typeface="Times New Roman" pitchFamily="18" charset="0"/>
              </a:rPr>
              <a:t>Age 16</a:t>
            </a:r>
          </a:p>
        </p:txBody>
      </p:sp>
      <p:sp>
        <p:nvSpPr>
          <p:cNvPr id="15604" name="Line 7"/>
          <p:cNvSpPr>
            <a:spLocks noChangeShapeType="1"/>
          </p:cNvSpPr>
          <p:nvPr/>
        </p:nvSpPr>
        <p:spPr bwMode="auto">
          <a:xfrm flipH="1">
            <a:off x="3124200" y="2209800"/>
            <a:ext cx="990600" cy="533400"/>
          </a:xfrm>
          <a:prstGeom prst="line">
            <a:avLst/>
          </a:prstGeom>
          <a:noFill/>
          <a:ln w="15875">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750765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Content Placeholder 2"/>
          <p:cNvSpPr>
            <a:spLocks noGrp="1"/>
          </p:cNvSpPr>
          <p:nvPr>
            <p:ph idx="1"/>
          </p:nvPr>
        </p:nvSpPr>
        <p:spPr/>
        <p:txBody>
          <a:bodyPr/>
          <a:lstStyle/>
          <a:p>
            <a:r>
              <a:rPr lang="en-US" dirty="0"/>
              <a:t>Unpublished studies tended to be statewide studies of all adjudicated JSO’s (not pre – screened)</a:t>
            </a:r>
          </a:p>
          <a:p>
            <a:r>
              <a:rPr lang="en-US" dirty="0"/>
              <a:t>9 of the 10 statewide or national studies were unpublished. </a:t>
            </a:r>
          </a:p>
          <a:p>
            <a:r>
              <a:rPr lang="en-US" dirty="0"/>
              <a:t>Lowest sexual recidivism rate (</a:t>
            </a:r>
            <a:r>
              <a:rPr lang="en-US" i="1" dirty="0"/>
              <a:t>Mean =</a:t>
            </a:r>
            <a:r>
              <a:rPr lang="en-US" dirty="0"/>
              <a:t> 3.74, </a:t>
            </a:r>
            <a:r>
              <a:rPr lang="en-US" i="1" dirty="0"/>
              <a:t>SD</a:t>
            </a:r>
            <a:r>
              <a:rPr lang="en-US" dirty="0"/>
              <a:t> = 3.10, </a:t>
            </a:r>
            <a:r>
              <a:rPr lang="en-US" i="1" dirty="0"/>
              <a:t>F </a:t>
            </a:r>
            <a:r>
              <a:rPr lang="en-US" dirty="0"/>
              <a:t>= 10.49, </a:t>
            </a:r>
            <a:r>
              <a:rPr lang="en-US" i="1" dirty="0"/>
              <a:t>p </a:t>
            </a:r>
            <a:r>
              <a:rPr lang="en-US" dirty="0"/>
              <a:t>&lt; .0005).</a:t>
            </a:r>
          </a:p>
          <a:p>
            <a:r>
              <a:rPr lang="en-US" dirty="0"/>
              <a:t>Also shortest f/u time 38.54 months (</a:t>
            </a:r>
            <a:r>
              <a:rPr lang="en-US" i="1" dirty="0"/>
              <a:t>SD</a:t>
            </a:r>
            <a:r>
              <a:rPr lang="en-US" dirty="0"/>
              <a:t> = 17.88, </a:t>
            </a:r>
            <a:r>
              <a:rPr lang="en-US" i="1" dirty="0"/>
              <a:t>F</a:t>
            </a:r>
            <a:r>
              <a:rPr lang="en-US" dirty="0"/>
              <a:t> = 2.34, </a:t>
            </a:r>
            <a:r>
              <a:rPr lang="en-US" i="1" dirty="0"/>
              <a:t>p</a:t>
            </a:r>
            <a:r>
              <a:rPr lang="en-US" dirty="0"/>
              <a:t> &lt;.05).  Also, slightly younger mean age.</a:t>
            </a:r>
          </a:p>
        </p:txBody>
      </p:sp>
    </p:spTree>
    <p:extLst>
      <p:ext uri="{BB962C8B-B14F-4D97-AF65-F5344CB8AC3E}">
        <p14:creationId xmlns:p14="http://schemas.microsoft.com/office/powerpoint/2010/main" val="2569360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a:t>Results: Follow – up times</a:t>
            </a:r>
          </a:p>
        </p:txBody>
      </p:sp>
      <p:sp>
        <p:nvSpPr>
          <p:cNvPr id="3" name="Content Placeholder 2"/>
          <p:cNvSpPr>
            <a:spLocks noGrp="1"/>
          </p:cNvSpPr>
          <p:nvPr>
            <p:ph idx="1"/>
          </p:nvPr>
        </p:nvSpPr>
        <p:spPr>
          <a:xfrm>
            <a:off x="457200" y="1828800"/>
            <a:ext cx="8229600" cy="4389120"/>
          </a:xfrm>
        </p:spPr>
        <p:txBody>
          <a:bodyPr/>
          <a:lstStyle/>
          <a:p>
            <a:r>
              <a:rPr lang="en-US" dirty="0"/>
              <a:t>How long is a long enough f/u time?</a:t>
            </a:r>
          </a:p>
          <a:p>
            <a:r>
              <a:rPr lang="en-US" dirty="0"/>
              <a:t>Divided f/u times into 12 one-year categories.</a:t>
            </a:r>
          </a:p>
          <a:p>
            <a:r>
              <a:rPr lang="en-US" dirty="0"/>
              <a:t>Series of logistic regressions comparing each one-year step in f/u to the longer f/u group.</a:t>
            </a:r>
          </a:p>
          <a:p>
            <a:r>
              <a:rPr lang="en-US" dirty="0"/>
              <a:t>Studies with f/u 36 months &amp; more reported sexual recidivism similar to 36 months &amp; less (</a:t>
            </a:r>
            <a:r>
              <a:rPr lang="en-US" i="1" dirty="0"/>
              <a:t>F </a:t>
            </a:r>
            <a:r>
              <a:rPr lang="en-US" dirty="0"/>
              <a:t>1,56, = 2.76, </a:t>
            </a:r>
            <a:r>
              <a:rPr lang="en-US" i="1" dirty="0"/>
              <a:t>R</a:t>
            </a:r>
            <a:r>
              <a:rPr lang="en-US" i="1" baseline="30000" dirty="0"/>
              <a:t>2 </a:t>
            </a:r>
            <a:r>
              <a:rPr lang="en-US" dirty="0"/>
              <a:t>= 0.05, </a:t>
            </a:r>
            <a:r>
              <a:rPr lang="en-US" i="1" dirty="0"/>
              <a:t>p</a:t>
            </a:r>
            <a:r>
              <a:rPr lang="en-US" dirty="0"/>
              <a:t> &lt; </a:t>
            </a:r>
            <a:r>
              <a:rPr lang="en-US" i="1" dirty="0" err="1"/>
              <a:t>n.s</a:t>
            </a:r>
            <a:r>
              <a:rPr lang="en-US" i="1" dirty="0"/>
              <a:t>.</a:t>
            </a:r>
            <a:r>
              <a:rPr lang="en-US" dirty="0"/>
              <a:t>).</a:t>
            </a:r>
          </a:p>
          <a:p>
            <a:r>
              <a:rPr lang="en-US" dirty="0"/>
              <a:t>8 studies exceeded 10 years, not significantly higher sexual recidivism rates (8.8%, </a:t>
            </a:r>
            <a:r>
              <a:rPr lang="en-US" i="1" dirty="0"/>
              <a:t>SD</a:t>
            </a:r>
            <a:r>
              <a:rPr lang="en-US" dirty="0"/>
              <a:t> = 2.9%,); 3 to 10 years = 7.3%, </a:t>
            </a:r>
            <a:r>
              <a:rPr lang="en-US" i="1" dirty="0"/>
              <a:t>SD</a:t>
            </a:r>
            <a:r>
              <a:rPr lang="en-US" dirty="0"/>
              <a:t> = 4.2%, </a:t>
            </a:r>
            <a:r>
              <a:rPr lang="en-US" i="1" dirty="0" err="1"/>
              <a:t>n.s</a:t>
            </a:r>
            <a:r>
              <a:rPr lang="en-US" i="1" dirty="0"/>
              <a:t>.</a:t>
            </a:r>
            <a:r>
              <a:rPr lang="en-US" dirty="0"/>
              <a:t>)</a:t>
            </a:r>
          </a:p>
        </p:txBody>
      </p:sp>
    </p:spTree>
    <p:extLst>
      <p:ext uri="{BB962C8B-B14F-4D97-AF65-F5344CB8AC3E}">
        <p14:creationId xmlns:p14="http://schemas.microsoft.com/office/powerpoint/2010/main" val="39297248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970809" y="252846"/>
            <a:ext cx="4821381" cy="6629400"/>
          </a:xfrm>
          <a:prstGeom prst="rect">
            <a:avLst/>
          </a:prstGeom>
        </p:spPr>
      </p:pic>
      <p:sp>
        <p:nvSpPr>
          <p:cNvPr id="3" name="Rectangle 2"/>
          <p:cNvSpPr/>
          <p:nvPr/>
        </p:nvSpPr>
        <p:spPr>
          <a:xfrm>
            <a:off x="1066799" y="3581400"/>
            <a:ext cx="6629401" cy="2422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1676400" y="914400"/>
            <a:ext cx="0" cy="25146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762000"/>
            <a:ext cx="1219200" cy="369332"/>
          </a:xfrm>
          <a:prstGeom prst="rect">
            <a:avLst/>
          </a:prstGeom>
          <a:noFill/>
        </p:spPr>
        <p:txBody>
          <a:bodyPr wrap="square" rtlCol="0">
            <a:spAutoFit/>
          </a:bodyPr>
          <a:lstStyle/>
          <a:p>
            <a:r>
              <a:rPr lang="en-US" dirty="0"/>
              <a:t>Start f/u</a:t>
            </a:r>
          </a:p>
        </p:txBody>
      </p:sp>
      <p:sp>
        <p:nvSpPr>
          <p:cNvPr id="9" name="TextBox 8"/>
          <p:cNvSpPr txBox="1"/>
          <p:nvPr/>
        </p:nvSpPr>
        <p:spPr>
          <a:xfrm>
            <a:off x="914399" y="3810000"/>
            <a:ext cx="7391401" cy="523220"/>
          </a:xfrm>
          <a:prstGeom prst="rect">
            <a:avLst/>
          </a:prstGeom>
          <a:noFill/>
        </p:spPr>
        <p:txBody>
          <a:bodyPr wrap="square" rtlCol="0">
            <a:spAutoFit/>
          </a:bodyPr>
          <a:lstStyle/>
          <a:p>
            <a:r>
              <a:rPr lang="en-US" sz="2800" dirty="0"/>
              <a:t>When does the curve become essentially flat?</a:t>
            </a:r>
          </a:p>
        </p:txBody>
      </p:sp>
    </p:spTree>
    <p:extLst>
      <p:ext uri="{BB962C8B-B14F-4D97-AF65-F5344CB8AC3E}">
        <p14:creationId xmlns:p14="http://schemas.microsoft.com/office/powerpoint/2010/main" val="21183355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8305800" cy="896112"/>
          </a:xfrm>
        </p:spPr>
        <p:txBody>
          <a:bodyPr>
            <a:noAutofit/>
          </a:bodyPr>
          <a:lstStyle/>
          <a:p>
            <a:r>
              <a:rPr lang="en-US" sz="4400" dirty="0"/>
              <a:t>Evaluating trends in recidivism  rates</a:t>
            </a:r>
          </a:p>
        </p:txBody>
      </p:sp>
      <p:sp>
        <p:nvSpPr>
          <p:cNvPr id="3" name="Content Placeholder 2"/>
          <p:cNvSpPr>
            <a:spLocks noGrp="1"/>
          </p:cNvSpPr>
          <p:nvPr>
            <p:ph idx="1"/>
          </p:nvPr>
        </p:nvSpPr>
        <p:spPr/>
        <p:txBody>
          <a:bodyPr/>
          <a:lstStyle/>
          <a:p>
            <a:r>
              <a:rPr lang="en-US" dirty="0"/>
              <a:t>The studies conducted before 1980 often included “fornication”, “homosexuality”, “cohabitation” and “promiscuity” in their definitions of sexual offenses. </a:t>
            </a:r>
          </a:p>
          <a:p>
            <a:r>
              <a:rPr lang="en-US" dirty="0"/>
              <a:t>In very old studies (before 1940’s), the majority of JSO’s were female. </a:t>
            </a:r>
          </a:p>
          <a:p>
            <a:r>
              <a:rPr lang="en-US" dirty="0"/>
              <a:t>Studies conducted before 1980 were censored (</a:t>
            </a:r>
            <a:r>
              <a:rPr lang="en-US" i="1" dirty="0"/>
              <a:t>n</a:t>
            </a:r>
            <a:r>
              <a:rPr lang="en-US" dirty="0"/>
              <a:t> = 94). </a:t>
            </a:r>
          </a:p>
          <a:p>
            <a:r>
              <a:rPr lang="en-US" dirty="0"/>
              <a:t>We entered the f/u time and year of f/u in a linear regression model to predict sexual recidivism.  </a:t>
            </a:r>
          </a:p>
        </p:txBody>
      </p:sp>
    </p:spTree>
    <p:extLst>
      <p:ext uri="{BB962C8B-B14F-4D97-AF65-F5344CB8AC3E}">
        <p14:creationId xmlns:p14="http://schemas.microsoft.com/office/powerpoint/2010/main" val="4104080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97744166"/>
              </p:ext>
            </p:extLst>
          </p:nvPr>
        </p:nvGraphicFramePr>
        <p:xfrm>
          <a:off x="533402" y="1811749"/>
          <a:ext cx="8077196" cy="4436748"/>
        </p:xfrm>
        <a:graphic>
          <a:graphicData uri="http://schemas.openxmlformats.org/drawingml/2006/table">
            <a:tbl>
              <a:tblPr firstRow="1" firstCol="1" bandRow="1" bandCol="1">
                <a:tableStyleId>{69012ECD-51FC-41F1-AA8D-1B2483CD663E}</a:tableStyleId>
              </a:tblPr>
              <a:tblGrid>
                <a:gridCol w="1752598">
                  <a:extLst>
                    <a:ext uri="{9D8B030D-6E8A-4147-A177-3AD203B41FA5}">
                      <a16:colId xmlns="" xmlns:a16="http://schemas.microsoft.com/office/drawing/2014/main" val="20000"/>
                    </a:ext>
                  </a:extLst>
                </a:gridCol>
                <a:gridCol w="1242604">
                  <a:extLst>
                    <a:ext uri="{9D8B030D-6E8A-4147-A177-3AD203B41FA5}">
                      <a16:colId xmlns="" xmlns:a16="http://schemas.microsoft.com/office/drawing/2014/main" val="20001"/>
                    </a:ext>
                  </a:extLst>
                </a:gridCol>
                <a:gridCol w="1043396">
                  <a:extLst>
                    <a:ext uri="{9D8B030D-6E8A-4147-A177-3AD203B41FA5}">
                      <a16:colId xmlns="" xmlns:a16="http://schemas.microsoft.com/office/drawing/2014/main" val="20002"/>
                    </a:ext>
                  </a:extLst>
                </a:gridCol>
                <a:gridCol w="1066800">
                  <a:extLst>
                    <a:ext uri="{9D8B030D-6E8A-4147-A177-3AD203B41FA5}">
                      <a16:colId xmlns="" xmlns:a16="http://schemas.microsoft.com/office/drawing/2014/main" val="20003"/>
                    </a:ext>
                  </a:extLst>
                </a:gridCol>
                <a:gridCol w="1295400">
                  <a:extLst>
                    <a:ext uri="{9D8B030D-6E8A-4147-A177-3AD203B41FA5}">
                      <a16:colId xmlns="" xmlns:a16="http://schemas.microsoft.com/office/drawing/2014/main" val="20004"/>
                    </a:ext>
                  </a:extLst>
                </a:gridCol>
                <a:gridCol w="1676398">
                  <a:extLst>
                    <a:ext uri="{9D8B030D-6E8A-4147-A177-3AD203B41FA5}">
                      <a16:colId xmlns="" xmlns:a16="http://schemas.microsoft.com/office/drawing/2014/main" val="20005"/>
                    </a:ext>
                  </a:extLst>
                </a:gridCol>
              </a:tblGrid>
              <a:tr h="800271">
                <a:tc>
                  <a:txBody>
                    <a:bodyPr/>
                    <a:lstStyle/>
                    <a:p>
                      <a:pPr marL="0" marR="0" indent="0" algn="l">
                        <a:lnSpc>
                          <a:spcPct val="100000"/>
                        </a:lnSpc>
                        <a:spcBef>
                          <a:spcPts val="0"/>
                        </a:spcBef>
                        <a:spcAft>
                          <a:spcPts val="600"/>
                        </a:spcAft>
                      </a:pPr>
                      <a:r>
                        <a:rPr lang="en-US" sz="2400" dirty="0">
                          <a:effectLst/>
                        </a:rPr>
                        <a:t>Factors</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R</a:t>
                      </a:r>
                      <a:r>
                        <a:rPr lang="en-US" sz="2400" baseline="30000" dirty="0">
                          <a:effectLst/>
                        </a:rPr>
                        <a:t>2</a:t>
                      </a:r>
                      <a:r>
                        <a:rPr lang="en-US" sz="2400" dirty="0">
                          <a:effectLst/>
                        </a:rPr>
                        <a:t> change</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Std. β</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Sig. </a:t>
                      </a:r>
                    </a:p>
                    <a:p>
                      <a:pPr marL="0" marR="0" indent="0" algn="ctr">
                        <a:lnSpc>
                          <a:spcPct val="100000"/>
                        </a:lnSpc>
                        <a:spcBef>
                          <a:spcPts val="0"/>
                        </a:spcBef>
                        <a:spcAft>
                          <a:spcPts val="600"/>
                        </a:spcAft>
                      </a:pPr>
                      <a:r>
                        <a:rPr lang="en-US" sz="2400" dirty="0">
                          <a:effectLst/>
                        </a:rPr>
                        <a:t>(p =)</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Eta squared</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95% C.I.</a:t>
                      </a:r>
                      <a:endParaRPr lang="en-US" sz="2400" dirty="0">
                        <a:solidFill>
                          <a:srgbClr val="00000A"/>
                        </a:solidFill>
                        <a:effectLst/>
                        <a:latin typeface="Times New Roman"/>
                        <a:ea typeface="Times New Roman"/>
                        <a:cs typeface="Times New Roman"/>
                      </a:endParaRPr>
                    </a:p>
                  </a:txBody>
                  <a:tcPr marL="68580" marR="68580" marT="0" marB="0"/>
                </a:tc>
                <a:extLst>
                  <a:ext uri="{0D108BD9-81ED-4DB2-BD59-A6C34878D82A}">
                    <a16:rowId xmlns="" xmlns:a16="http://schemas.microsoft.com/office/drawing/2014/main" val="10000"/>
                  </a:ext>
                </a:extLst>
              </a:tr>
              <a:tr h="1280432">
                <a:tc>
                  <a:txBody>
                    <a:bodyPr/>
                    <a:lstStyle/>
                    <a:p>
                      <a:pPr marL="0" marR="0" indent="0" algn="l">
                        <a:lnSpc>
                          <a:spcPct val="100000"/>
                        </a:lnSpc>
                        <a:spcBef>
                          <a:spcPts val="0"/>
                        </a:spcBef>
                        <a:spcAft>
                          <a:spcPts val="600"/>
                        </a:spcAft>
                      </a:pPr>
                      <a:r>
                        <a:rPr lang="en-US" sz="2400" dirty="0">
                          <a:effectLst/>
                        </a:rPr>
                        <a:t>Step 1: Months of follow-up</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3600" dirty="0">
                          <a:effectLst/>
                        </a:rPr>
                        <a:t>.12</a:t>
                      </a:r>
                      <a:endParaRPr lang="en-US" sz="36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0.346</a:t>
                      </a:r>
                      <a:endParaRPr lang="en-US" sz="240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.001</a:t>
                      </a:r>
                      <a:endParaRPr lang="en-US" sz="240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.119</a:t>
                      </a:r>
                      <a:endParaRPr lang="en-US" sz="240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.021 / .252</a:t>
                      </a:r>
                      <a:endParaRPr lang="en-US" sz="2400">
                        <a:solidFill>
                          <a:srgbClr val="00000A"/>
                        </a:solidFill>
                        <a:effectLst/>
                        <a:latin typeface="Times New Roman"/>
                        <a:ea typeface="Times New Roman"/>
                        <a:cs typeface="Times New Roman"/>
                      </a:endParaRPr>
                    </a:p>
                  </a:txBody>
                  <a:tcPr marL="68580" marR="68580" marT="0" marB="0"/>
                </a:tc>
                <a:extLst>
                  <a:ext uri="{0D108BD9-81ED-4DB2-BD59-A6C34878D82A}">
                    <a16:rowId xmlns="" xmlns:a16="http://schemas.microsoft.com/office/drawing/2014/main" val="10001"/>
                  </a:ext>
                </a:extLst>
              </a:tr>
              <a:tr h="1205499">
                <a:tc>
                  <a:txBody>
                    <a:bodyPr/>
                    <a:lstStyle/>
                    <a:p>
                      <a:pPr marL="0" marR="0" indent="0" algn="l">
                        <a:lnSpc>
                          <a:spcPct val="100000"/>
                        </a:lnSpc>
                        <a:spcBef>
                          <a:spcPts val="0"/>
                        </a:spcBef>
                        <a:spcAft>
                          <a:spcPts val="600"/>
                        </a:spcAft>
                      </a:pPr>
                      <a:r>
                        <a:rPr lang="en-US" sz="2400" dirty="0">
                          <a:effectLst/>
                        </a:rPr>
                        <a:t>Step2: Months of follow-up</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3600" dirty="0">
                          <a:effectLst/>
                        </a:rPr>
                        <a:t> </a:t>
                      </a:r>
                      <a:endParaRPr lang="en-US" sz="36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0.276</a:t>
                      </a:r>
                      <a:endParaRPr lang="en-US" sz="240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.005</a:t>
                      </a:r>
                      <a:endParaRPr lang="en-US" sz="240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 </a:t>
                      </a:r>
                      <a:endParaRPr lang="en-US" sz="240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a:effectLst/>
                        </a:rPr>
                        <a:t> </a:t>
                      </a:r>
                      <a:endParaRPr lang="en-US" sz="2400">
                        <a:solidFill>
                          <a:srgbClr val="00000A"/>
                        </a:solidFill>
                        <a:effectLst/>
                        <a:latin typeface="Times New Roman"/>
                        <a:ea typeface="Times New Roman"/>
                        <a:cs typeface="Times New Roman"/>
                      </a:endParaRPr>
                    </a:p>
                  </a:txBody>
                  <a:tcPr marL="68580" marR="68580" marT="0" marB="0"/>
                </a:tc>
                <a:extLst>
                  <a:ext uri="{0D108BD9-81ED-4DB2-BD59-A6C34878D82A}">
                    <a16:rowId xmlns="" xmlns:a16="http://schemas.microsoft.com/office/drawing/2014/main" val="10002"/>
                  </a:ext>
                </a:extLst>
              </a:tr>
              <a:tr h="1143097">
                <a:tc>
                  <a:txBody>
                    <a:bodyPr/>
                    <a:lstStyle/>
                    <a:p>
                      <a:pPr marL="0" marR="0" indent="0" algn="l">
                        <a:lnSpc>
                          <a:spcPct val="100000"/>
                        </a:lnSpc>
                        <a:spcBef>
                          <a:spcPts val="0"/>
                        </a:spcBef>
                        <a:spcAft>
                          <a:spcPts val="600"/>
                        </a:spcAft>
                      </a:pPr>
                      <a:r>
                        <a:rPr lang="en-US" sz="2400" dirty="0">
                          <a:effectLst/>
                        </a:rPr>
                        <a:t>   Year of follow – up</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3600" dirty="0">
                          <a:effectLst/>
                        </a:rPr>
                        <a:t>.13</a:t>
                      </a:r>
                      <a:endParaRPr lang="en-US" sz="36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- 0.369</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.0002</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.149</a:t>
                      </a:r>
                      <a:endParaRPr lang="en-US" sz="2400" dirty="0">
                        <a:solidFill>
                          <a:srgbClr val="00000A"/>
                        </a:solidFill>
                        <a:effectLst/>
                        <a:latin typeface="Times New Roman"/>
                        <a:ea typeface="Times New Roman"/>
                        <a:cs typeface="Times New Roman"/>
                      </a:endParaRPr>
                    </a:p>
                  </a:txBody>
                  <a:tcPr marL="68580" marR="68580" marT="0" marB="0"/>
                </a:tc>
                <a:tc>
                  <a:txBody>
                    <a:bodyPr/>
                    <a:lstStyle/>
                    <a:p>
                      <a:pPr marL="0" marR="0" indent="0" algn="ctr">
                        <a:lnSpc>
                          <a:spcPct val="100000"/>
                        </a:lnSpc>
                        <a:spcBef>
                          <a:spcPts val="0"/>
                        </a:spcBef>
                        <a:spcAft>
                          <a:spcPts val="600"/>
                        </a:spcAft>
                      </a:pPr>
                      <a:r>
                        <a:rPr lang="en-US" sz="2400" dirty="0">
                          <a:effectLst/>
                        </a:rPr>
                        <a:t>.036 / .286</a:t>
                      </a:r>
                      <a:endParaRPr lang="en-US" sz="2400" dirty="0">
                        <a:solidFill>
                          <a:srgbClr val="00000A"/>
                        </a:solidFill>
                        <a:effectLst/>
                        <a:latin typeface="Times New Roman"/>
                        <a:ea typeface="Times New Roman"/>
                        <a:cs typeface="Times New Roman"/>
                      </a:endParaRPr>
                    </a:p>
                  </a:txBody>
                  <a:tcPr marL="68580" marR="68580" marT="0" marB="0"/>
                </a:tc>
                <a:extLst>
                  <a:ext uri="{0D108BD9-81ED-4DB2-BD59-A6C34878D82A}">
                    <a16:rowId xmlns="" xmlns:a16="http://schemas.microsoft.com/office/drawing/2014/main" val="10003"/>
                  </a:ext>
                </a:extLst>
              </a:tr>
            </a:tbl>
          </a:graphicData>
        </a:graphic>
      </p:graphicFrame>
      <p:sp>
        <p:nvSpPr>
          <p:cNvPr id="7" name="Title 6"/>
          <p:cNvSpPr>
            <a:spLocks noGrp="1"/>
          </p:cNvSpPr>
          <p:nvPr>
            <p:ph type="title"/>
          </p:nvPr>
        </p:nvSpPr>
        <p:spPr>
          <a:xfrm>
            <a:off x="1371600" y="533400"/>
            <a:ext cx="7391400" cy="838200"/>
          </a:xfrm>
        </p:spPr>
        <p:txBody>
          <a:bodyPr>
            <a:normAutofit/>
          </a:bodyPr>
          <a:lstStyle/>
          <a:p>
            <a:r>
              <a:rPr lang="en-US" dirty="0"/>
              <a:t>Significance of f/u year</a:t>
            </a:r>
          </a:p>
        </p:txBody>
      </p:sp>
    </p:spTree>
    <p:extLst>
      <p:ext uri="{BB962C8B-B14F-4D97-AF65-F5344CB8AC3E}">
        <p14:creationId xmlns:p14="http://schemas.microsoft.com/office/powerpoint/2010/main" val="293931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of a decline?</a:t>
            </a:r>
          </a:p>
        </p:txBody>
      </p:sp>
      <p:sp>
        <p:nvSpPr>
          <p:cNvPr id="3" name="Content Placeholder 2"/>
          <p:cNvSpPr>
            <a:spLocks noGrp="1"/>
          </p:cNvSpPr>
          <p:nvPr>
            <p:ph idx="1"/>
          </p:nvPr>
        </p:nvSpPr>
        <p:spPr>
          <a:xfrm>
            <a:off x="914400" y="1935480"/>
            <a:ext cx="7010400" cy="4389120"/>
          </a:xfrm>
        </p:spPr>
        <p:txBody>
          <a:bodyPr>
            <a:normAutofit/>
          </a:bodyPr>
          <a:lstStyle/>
          <a:p>
            <a:r>
              <a:rPr lang="en-US" sz="2800" dirty="0"/>
              <a:t>Classed studies into “older” studies (1980 to 1995) and “newer” (2000 to 2014)</a:t>
            </a:r>
          </a:p>
          <a:p>
            <a:r>
              <a:rPr lang="en-US" sz="2800" dirty="0"/>
              <a:t>Older = 45 studies with 9,106 cases</a:t>
            </a:r>
          </a:p>
          <a:p>
            <a:r>
              <a:rPr lang="en-US" sz="2800" dirty="0"/>
              <a:t>Newer = 33 studies with 20,008 cases</a:t>
            </a:r>
          </a:p>
          <a:p>
            <a:r>
              <a:rPr lang="en-US" sz="2800" dirty="0"/>
              <a:t>No differences on location, age, f/u time, etc.</a:t>
            </a:r>
          </a:p>
        </p:txBody>
      </p:sp>
    </p:spTree>
    <p:extLst>
      <p:ext uri="{BB962C8B-B14F-4D97-AF65-F5344CB8AC3E}">
        <p14:creationId xmlns:p14="http://schemas.microsoft.com/office/powerpoint/2010/main" val="17619379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676400"/>
            <a:ext cx="6629400" cy="4876800"/>
          </a:xfrm>
          <a:prstGeom prst="rect">
            <a:avLst/>
          </a:prstGeom>
          <a:noFill/>
          <a:ln>
            <a:noFill/>
          </a:ln>
        </p:spPr>
      </p:pic>
      <p:sp>
        <p:nvSpPr>
          <p:cNvPr id="3" name="Title 2"/>
          <p:cNvSpPr>
            <a:spLocks noGrp="1"/>
          </p:cNvSpPr>
          <p:nvPr>
            <p:ph type="title"/>
          </p:nvPr>
        </p:nvSpPr>
        <p:spPr>
          <a:xfrm>
            <a:off x="533400" y="704088"/>
            <a:ext cx="8229600" cy="819912"/>
          </a:xfrm>
        </p:spPr>
        <p:txBody>
          <a:bodyPr/>
          <a:lstStyle/>
          <a:p>
            <a:r>
              <a:rPr lang="en-US" dirty="0"/>
              <a:t>Decline in sexual recidivism</a:t>
            </a:r>
          </a:p>
        </p:txBody>
      </p:sp>
      <p:sp>
        <p:nvSpPr>
          <p:cNvPr id="4" name="TextBox 3"/>
          <p:cNvSpPr txBox="1"/>
          <p:nvPr/>
        </p:nvSpPr>
        <p:spPr>
          <a:xfrm>
            <a:off x="4876800" y="2667000"/>
            <a:ext cx="1609825" cy="400110"/>
          </a:xfrm>
          <a:prstGeom prst="rect">
            <a:avLst/>
          </a:prstGeom>
          <a:noFill/>
          <a:ln>
            <a:solidFill>
              <a:schemeClr val="accent1"/>
            </a:solidFill>
          </a:ln>
        </p:spPr>
        <p:txBody>
          <a:bodyPr wrap="square" rtlCol="0">
            <a:spAutoFit/>
          </a:bodyPr>
          <a:lstStyle/>
          <a:p>
            <a:r>
              <a:rPr lang="en-US" sz="2000" dirty="0"/>
              <a:t>73% decline</a:t>
            </a:r>
          </a:p>
        </p:txBody>
      </p:sp>
    </p:spTree>
    <p:extLst>
      <p:ext uri="{BB962C8B-B14F-4D97-AF65-F5344CB8AC3E}">
        <p14:creationId xmlns:p14="http://schemas.microsoft.com/office/powerpoint/2010/main" val="34394604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09347633"/>
              </p:ext>
            </p:extLst>
          </p:nvPr>
        </p:nvGraphicFramePr>
        <p:xfrm>
          <a:off x="1219200" y="1447800"/>
          <a:ext cx="64770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1066800" y="704088"/>
            <a:ext cx="7620000" cy="591312"/>
          </a:xfrm>
        </p:spPr>
        <p:txBody>
          <a:bodyPr>
            <a:normAutofit fontScale="90000"/>
          </a:bodyPr>
          <a:lstStyle/>
          <a:p>
            <a:r>
              <a:rPr lang="en-US" dirty="0"/>
              <a:t>Rates of general recidivism</a:t>
            </a:r>
          </a:p>
        </p:txBody>
      </p:sp>
    </p:spTree>
    <p:extLst>
      <p:ext uri="{BB962C8B-B14F-4D97-AF65-F5344CB8AC3E}">
        <p14:creationId xmlns:p14="http://schemas.microsoft.com/office/powerpoint/2010/main" val="28520700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a:t>
            </a:r>
          </a:p>
        </p:txBody>
      </p:sp>
      <p:sp>
        <p:nvSpPr>
          <p:cNvPr id="3" name="Content Placeholder 2"/>
          <p:cNvSpPr>
            <a:spLocks noGrp="1"/>
          </p:cNvSpPr>
          <p:nvPr>
            <p:ph idx="1"/>
          </p:nvPr>
        </p:nvSpPr>
        <p:spPr/>
        <p:txBody>
          <a:bodyPr/>
          <a:lstStyle/>
          <a:p>
            <a:r>
              <a:rPr lang="en-US" dirty="0"/>
              <a:t>Mostly, JSO </a:t>
            </a:r>
            <a:r>
              <a:rPr lang="en-US"/>
              <a:t>risk methods borrow </a:t>
            </a:r>
            <a:r>
              <a:rPr lang="en-US" dirty="0"/>
              <a:t>from theory or adult risk factors (except the JSORRAT-II)</a:t>
            </a:r>
          </a:p>
          <a:p>
            <a:r>
              <a:rPr lang="en-US" dirty="0"/>
              <a:t>Most adult risk factors fail with juveniles</a:t>
            </a:r>
          </a:p>
          <a:p>
            <a:pPr lvl="1"/>
            <a:r>
              <a:rPr lang="en-US" dirty="0"/>
              <a:t>Male child victim:</a:t>
            </a:r>
          </a:p>
          <a:p>
            <a:pPr lvl="2"/>
            <a:r>
              <a:rPr lang="en-US" dirty="0"/>
              <a:t>Robust predictor with adult offenders</a:t>
            </a:r>
          </a:p>
          <a:p>
            <a:pPr lvl="2"/>
            <a:r>
              <a:rPr lang="en-US" dirty="0"/>
              <a:t>18 studies in JSO’s, 16 found no relationship with sexual recidivism; 2 found a protective effect (lower sexual recidivism among JSO’s with a male victim). </a:t>
            </a:r>
          </a:p>
          <a:p>
            <a:pPr lvl="1"/>
            <a:r>
              <a:rPr lang="en-US" dirty="0"/>
              <a:t>Prior sexual offense</a:t>
            </a:r>
          </a:p>
          <a:p>
            <a:pPr lvl="2"/>
            <a:r>
              <a:rPr lang="en-US" dirty="0"/>
              <a:t>16 studies; 13 </a:t>
            </a:r>
            <a:r>
              <a:rPr lang="en-US" i="1" dirty="0" err="1"/>
              <a:t>n.s</a:t>
            </a:r>
            <a:r>
              <a:rPr lang="en-US" i="1" dirty="0"/>
              <a:t>.</a:t>
            </a:r>
            <a:r>
              <a:rPr lang="en-US" dirty="0"/>
              <a:t>; 3 significant.</a:t>
            </a:r>
          </a:p>
        </p:txBody>
      </p:sp>
    </p:spTree>
    <p:extLst>
      <p:ext uri="{BB962C8B-B14F-4D97-AF65-F5344CB8AC3E}">
        <p14:creationId xmlns:p14="http://schemas.microsoft.com/office/powerpoint/2010/main" val="26097590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04088"/>
            <a:ext cx="6934200" cy="2343912"/>
          </a:xfrm>
        </p:spPr>
        <p:txBody>
          <a:bodyPr>
            <a:normAutofit/>
          </a:bodyPr>
          <a:lstStyle/>
          <a:p>
            <a:r>
              <a:rPr lang="en-US" sz="7200" dirty="0"/>
              <a:t>Why?</a:t>
            </a:r>
          </a:p>
        </p:txBody>
      </p:sp>
    </p:spTree>
    <p:extLst>
      <p:ext uri="{BB962C8B-B14F-4D97-AF65-F5344CB8AC3E}">
        <p14:creationId xmlns:p14="http://schemas.microsoft.com/office/powerpoint/2010/main" val="415066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lum bright="-10000" contrast="20000"/>
            <a:extLst>
              <a:ext uri="{28A0092B-C50C-407E-A947-70E740481C1C}">
                <a14:useLocalDpi xmlns:a14="http://schemas.microsoft.com/office/drawing/2010/main" val="0"/>
              </a:ext>
            </a:extLst>
          </a:blip>
          <a:srcRect/>
          <a:stretch>
            <a:fillRect/>
          </a:stretch>
        </p:blipFill>
        <p:spPr bwMode="auto">
          <a:xfrm>
            <a:off x="900113" y="260350"/>
            <a:ext cx="7127875" cy="6275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455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Explanations</a:t>
            </a:r>
          </a:p>
        </p:txBody>
      </p:sp>
      <p:sp>
        <p:nvSpPr>
          <p:cNvPr id="3" name="Content Placeholder 2"/>
          <p:cNvSpPr>
            <a:spLocks noGrp="1"/>
          </p:cNvSpPr>
          <p:nvPr>
            <p:ph idx="1"/>
          </p:nvPr>
        </p:nvSpPr>
        <p:spPr/>
        <p:txBody>
          <a:bodyPr/>
          <a:lstStyle/>
          <a:p>
            <a:r>
              <a:rPr lang="en-US" dirty="0"/>
              <a:t>More adolescents being arrested means more low risk offenders in the pool in recent years.</a:t>
            </a:r>
          </a:p>
          <a:p>
            <a:pPr lvl="1"/>
            <a:r>
              <a:rPr lang="en-US" dirty="0"/>
              <a:t>BUT arrest rates for juvenile sexual offenses is dropping.</a:t>
            </a:r>
          </a:p>
          <a:p>
            <a:r>
              <a:rPr lang="en-US" dirty="0"/>
              <a:t>More juveniles being prosecuted as adults means fewer high risk offenders in the pool in recent years.</a:t>
            </a:r>
          </a:p>
          <a:p>
            <a:pPr lvl="1"/>
            <a:r>
              <a:rPr lang="en-US" dirty="0"/>
              <a:t>BUT transfer rates are declining.  Several states have made it more difficult to transfer youth, and the number of youth held in jails on adult charges is dropping. </a:t>
            </a:r>
          </a:p>
        </p:txBody>
      </p:sp>
    </p:spTree>
    <p:extLst>
      <p:ext uri="{BB962C8B-B14F-4D97-AF65-F5344CB8AC3E}">
        <p14:creationId xmlns:p14="http://schemas.microsoft.com/office/powerpoint/2010/main" val="4125903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Explanations</a:t>
            </a:r>
          </a:p>
        </p:txBody>
      </p:sp>
      <p:sp>
        <p:nvSpPr>
          <p:cNvPr id="3" name="Content Placeholder 2"/>
          <p:cNvSpPr>
            <a:spLocks noGrp="1"/>
          </p:cNvSpPr>
          <p:nvPr>
            <p:ph idx="1"/>
          </p:nvPr>
        </p:nvSpPr>
        <p:spPr/>
        <p:txBody>
          <a:bodyPr>
            <a:normAutofit lnSpcReduction="10000"/>
          </a:bodyPr>
          <a:lstStyle/>
          <a:p>
            <a:r>
              <a:rPr lang="en-US" dirty="0"/>
              <a:t>Sex offender registries, community notification and residency restriction came in about the time the decline started.</a:t>
            </a:r>
          </a:p>
          <a:p>
            <a:pPr lvl="1"/>
            <a:r>
              <a:rPr lang="en-US" dirty="0"/>
              <a:t>BUT every study of the issue has found no general or specific deterrent effect for any of these policies.</a:t>
            </a:r>
          </a:p>
          <a:p>
            <a:pPr lvl="1"/>
            <a:r>
              <a:rPr lang="en-US" dirty="0"/>
              <a:t>This wouldn’t explain the decline in juvenile arrest rates because most juvenile arrests are first offenses.</a:t>
            </a:r>
          </a:p>
          <a:p>
            <a:pPr lvl="1"/>
            <a:r>
              <a:rPr lang="en-US" dirty="0"/>
              <a:t>More data that the unintended effects of these policies may increase risk.</a:t>
            </a:r>
          </a:p>
          <a:p>
            <a:r>
              <a:rPr lang="en-US" dirty="0"/>
              <a:t>More likely the decline is in spite of, not due to, these policies. </a:t>
            </a:r>
          </a:p>
        </p:txBody>
      </p:sp>
    </p:spTree>
    <p:extLst>
      <p:ext uri="{BB962C8B-B14F-4D97-AF65-F5344CB8AC3E}">
        <p14:creationId xmlns:p14="http://schemas.microsoft.com/office/powerpoint/2010/main" val="39221714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Explanations</a:t>
            </a:r>
          </a:p>
        </p:txBody>
      </p:sp>
      <p:sp>
        <p:nvSpPr>
          <p:cNvPr id="3" name="Content Placeholder 2"/>
          <p:cNvSpPr>
            <a:spLocks noGrp="1"/>
          </p:cNvSpPr>
          <p:nvPr>
            <p:ph idx="1"/>
          </p:nvPr>
        </p:nvSpPr>
        <p:spPr/>
        <p:txBody>
          <a:bodyPr/>
          <a:lstStyle/>
          <a:p>
            <a:r>
              <a:rPr lang="en-US" dirty="0"/>
              <a:t>More youth going to secured custody could mean more incapacitation OR </a:t>
            </a:r>
          </a:p>
          <a:p>
            <a:r>
              <a:rPr lang="en-US" dirty="0"/>
              <a:t>Less secured custody could mean less iatrogenic recidivism</a:t>
            </a:r>
          </a:p>
          <a:p>
            <a:pPr lvl="1"/>
            <a:r>
              <a:rPr lang="en-US" dirty="0"/>
              <a:t>Same proportion of secured custody youth in early and recent studies</a:t>
            </a:r>
          </a:p>
          <a:p>
            <a:pPr lvl="1"/>
            <a:r>
              <a:rPr lang="en-US" dirty="0"/>
              <a:t>No significant differences across settings</a:t>
            </a:r>
          </a:p>
          <a:p>
            <a:pPr lvl="1"/>
            <a:r>
              <a:rPr lang="en-US" dirty="0"/>
              <a:t>Wouldn’t explain decline in victim survey data</a:t>
            </a:r>
          </a:p>
        </p:txBody>
      </p:sp>
    </p:spTree>
    <p:extLst>
      <p:ext uri="{BB962C8B-B14F-4D97-AF65-F5344CB8AC3E}">
        <p14:creationId xmlns:p14="http://schemas.microsoft.com/office/powerpoint/2010/main" val="14843071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04088"/>
            <a:ext cx="7543800" cy="972312"/>
          </a:xfrm>
        </p:spPr>
        <p:txBody>
          <a:bodyPr/>
          <a:lstStyle/>
          <a:p>
            <a:r>
              <a:rPr lang="en-US" dirty="0"/>
              <a:t>More Explanations</a:t>
            </a:r>
          </a:p>
        </p:txBody>
      </p:sp>
      <p:sp>
        <p:nvSpPr>
          <p:cNvPr id="3" name="Content Placeholder 2"/>
          <p:cNvSpPr>
            <a:spLocks noGrp="1"/>
          </p:cNvSpPr>
          <p:nvPr>
            <p:ph idx="1"/>
          </p:nvPr>
        </p:nvSpPr>
        <p:spPr/>
        <p:txBody>
          <a:bodyPr>
            <a:normAutofit lnSpcReduction="10000"/>
          </a:bodyPr>
          <a:lstStyle/>
          <a:p>
            <a:r>
              <a:rPr lang="en-US" dirty="0"/>
              <a:t>Better treatment and community supervision services.</a:t>
            </a:r>
          </a:p>
          <a:p>
            <a:pPr lvl="1"/>
            <a:r>
              <a:rPr lang="en-US" dirty="0"/>
              <a:t>There are far more treatment services available in the recent time frame.</a:t>
            </a:r>
          </a:p>
          <a:p>
            <a:pPr lvl="1"/>
            <a:r>
              <a:rPr lang="en-US" dirty="0"/>
              <a:t>Evidence – based treatment is more common</a:t>
            </a:r>
          </a:p>
          <a:p>
            <a:pPr lvl="1"/>
            <a:r>
              <a:rPr lang="en-US" dirty="0"/>
              <a:t>Standards for treatment programs have been generated by ATSA</a:t>
            </a:r>
          </a:p>
          <a:p>
            <a:pPr lvl="1"/>
            <a:r>
              <a:rPr lang="en-US" dirty="0"/>
              <a:t>Few well constructed efficacy studies, but the early indications are that treatment can be effective. </a:t>
            </a:r>
          </a:p>
          <a:p>
            <a:pPr lvl="1"/>
            <a:r>
              <a:rPr lang="en-US" dirty="0"/>
              <a:t>Does not explain all the victimization survey results, but no contradictory data to dismiss better </a:t>
            </a:r>
            <a:r>
              <a:rPr lang="en-US" dirty="0" err="1"/>
              <a:t>Tx</a:t>
            </a:r>
            <a:r>
              <a:rPr lang="en-US" dirty="0"/>
              <a:t> &amp; Sup. as factors.</a:t>
            </a:r>
          </a:p>
        </p:txBody>
      </p:sp>
    </p:spTree>
    <p:extLst>
      <p:ext uri="{BB962C8B-B14F-4D97-AF65-F5344CB8AC3E}">
        <p14:creationId xmlns:p14="http://schemas.microsoft.com/office/powerpoint/2010/main" val="2363935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Belgian Explanation</a:t>
            </a:r>
          </a:p>
        </p:txBody>
      </p:sp>
      <p:sp>
        <p:nvSpPr>
          <p:cNvPr id="3" name="Content Placeholder 2"/>
          <p:cNvSpPr>
            <a:spLocks noGrp="1"/>
          </p:cNvSpPr>
          <p:nvPr>
            <p:ph idx="1"/>
          </p:nvPr>
        </p:nvSpPr>
        <p:spPr>
          <a:xfrm>
            <a:off x="609600" y="1935480"/>
            <a:ext cx="7924800" cy="4389120"/>
          </a:xfrm>
        </p:spPr>
        <p:txBody>
          <a:bodyPr/>
          <a:lstStyle/>
          <a:p>
            <a:r>
              <a:rPr lang="en-US" dirty="0"/>
              <a:t>Violent video games may be keeping youth that are prone to violence in their Mom’s basement playing GTO or WOW instead of out raping and pillaging. </a:t>
            </a:r>
          </a:p>
          <a:p>
            <a:r>
              <a:rPr lang="en-US" dirty="0"/>
              <a:t>Would explain the drop in general violence, BUT </a:t>
            </a:r>
          </a:p>
          <a:p>
            <a:pPr lvl="1"/>
            <a:r>
              <a:rPr lang="en-US" dirty="0"/>
              <a:t>Large meta-analysis (Anderson, et.al., 2010) pretty convincingly shows that violent video games cause more aggression.   </a:t>
            </a:r>
          </a:p>
        </p:txBody>
      </p:sp>
    </p:spTree>
    <p:extLst>
      <p:ext uri="{BB962C8B-B14F-4D97-AF65-F5344CB8AC3E}">
        <p14:creationId xmlns:p14="http://schemas.microsoft.com/office/powerpoint/2010/main" val="802630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a:t>More Explanations</a:t>
            </a:r>
          </a:p>
        </p:txBody>
      </p:sp>
      <p:sp>
        <p:nvSpPr>
          <p:cNvPr id="3" name="Content Placeholder 2"/>
          <p:cNvSpPr>
            <a:spLocks noGrp="1"/>
          </p:cNvSpPr>
          <p:nvPr>
            <p:ph idx="1"/>
          </p:nvPr>
        </p:nvSpPr>
        <p:spPr>
          <a:xfrm>
            <a:off x="457200" y="1981200"/>
            <a:ext cx="8229600" cy="4343400"/>
          </a:xfrm>
        </p:spPr>
        <p:txBody>
          <a:bodyPr>
            <a:noAutofit/>
          </a:bodyPr>
          <a:lstStyle/>
          <a:p>
            <a:r>
              <a:rPr lang="en-US" sz="2400" dirty="0"/>
              <a:t>Better prevention programs in school may be reducing the global propensity for violence and crime in society.</a:t>
            </a:r>
          </a:p>
          <a:p>
            <a:pPr lvl="1"/>
            <a:r>
              <a:rPr lang="en-US" dirty="0"/>
              <a:t>Prevention studies are limited to college aged folks</a:t>
            </a:r>
          </a:p>
          <a:p>
            <a:pPr lvl="1"/>
            <a:r>
              <a:rPr lang="en-US" dirty="0"/>
              <a:t>Prevention has improved in the recent time frame</a:t>
            </a:r>
          </a:p>
          <a:p>
            <a:pPr lvl="1"/>
            <a:r>
              <a:rPr lang="en-US" dirty="0"/>
              <a:t>Studies show prevention programs can change attitudes</a:t>
            </a:r>
          </a:p>
          <a:p>
            <a:pPr lvl="1"/>
            <a:r>
              <a:rPr lang="en-US" dirty="0"/>
              <a:t>With a few exceptions, little evidence that prevention reduces sexual violence (but there is some). </a:t>
            </a:r>
          </a:p>
        </p:txBody>
      </p:sp>
    </p:spTree>
    <p:extLst>
      <p:ext uri="{BB962C8B-B14F-4D97-AF65-F5344CB8AC3E}">
        <p14:creationId xmlns:p14="http://schemas.microsoft.com/office/powerpoint/2010/main" val="200837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4088"/>
            <a:ext cx="7848600" cy="1143000"/>
          </a:xfrm>
        </p:spPr>
        <p:txBody>
          <a:bodyPr/>
          <a:lstStyle/>
          <a:p>
            <a:r>
              <a:rPr lang="en-US" dirty="0"/>
              <a:t>Perspective</a:t>
            </a:r>
          </a:p>
        </p:txBody>
      </p:sp>
      <p:sp>
        <p:nvSpPr>
          <p:cNvPr id="3" name="Content Placeholder 2"/>
          <p:cNvSpPr>
            <a:spLocks noGrp="1"/>
          </p:cNvSpPr>
          <p:nvPr>
            <p:ph idx="1"/>
          </p:nvPr>
        </p:nvSpPr>
        <p:spPr>
          <a:xfrm>
            <a:off x="838200" y="1935480"/>
            <a:ext cx="7239000" cy="4389120"/>
          </a:xfrm>
        </p:spPr>
        <p:txBody>
          <a:bodyPr/>
          <a:lstStyle/>
          <a:p>
            <a:r>
              <a:rPr lang="en-US" dirty="0"/>
              <a:t>Crime in general, and violent crime in particular has been dropping in recent decades.</a:t>
            </a:r>
          </a:p>
          <a:p>
            <a:r>
              <a:rPr lang="en-US" dirty="0"/>
              <a:t>Decline in juvenile crime has been as great or greater.</a:t>
            </a:r>
          </a:p>
          <a:p>
            <a:r>
              <a:rPr lang="en-US" dirty="0"/>
              <a:t>Lots of speculation as to why, no one thing explains it all, (but see </a:t>
            </a:r>
            <a:r>
              <a:rPr lang="en-US" dirty="0" err="1"/>
              <a:t>Finkelhor</a:t>
            </a:r>
            <a:r>
              <a:rPr lang="en-US" dirty="0"/>
              <a:t> &amp; Jones, 2004, 2006, 2012).   </a:t>
            </a:r>
          </a:p>
          <a:p>
            <a:r>
              <a:rPr lang="en-US" dirty="0"/>
              <a:t>FBI arrest rates show a decline.</a:t>
            </a:r>
          </a:p>
        </p:txBody>
      </p:sp>
    </p:spTree>
    <p:extLst>
      <p:ext uri="{BB962C8B-B14F-4D97-AF65-F5344CB8AC3E}">
        <p14:creationId xmlns:p14="http://schemas.microsoft.com/office/powerpoint/2010/main" val="2593299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819912"/>
          </a:xfrm>
        </p:spPr>
        <p:txBody>
          <a:bodyPr/>
          <a:lstStyle/>
          <a:p>
            <a:r>
              <a:rPr lang="en-US" dirty="0"/>
              <a:t>OJJDP juvenile homicide data</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069" y="1676400"/>
            <a:ext cx="8559209"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1549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633506"/>
            <a:ext cx="7467600" cy="5919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982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228600" y="304800"/>
            <a:ext cx="8686800" cy="6218238"/>
          </a:xfrm>
        </p:spPr>
      </p:pic>
    </p:spTree>
    <p:extLst>
      <p:ext uri="{BB962C8B-B14F-4D97-AF65-F5344CB8AC3E}">
        <p14:creationId xmlns:p14="http://schemas.microsoft.com/office/powerpoint/2010/main" val="22729491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4036</TotalTime>
  <Words>2471</Words>
  <Application>Microsoft Office PowerPoint</Application>
  <PresentationFormat>On-screen Show (4:3)</PresentationFormat>
  <Paragraphs>408</Paragraphs>
  <Slides>55</Slides>
  <Notes>17</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Flow</vt:lpstr>
      <vt:lpstr>The Decline in Sexual Recidivism Rates: Implications for Assessment and Treatment </vt:lpstr>
      <vt:lpstr>Base rates: why it is important</vt:lpstr>
      <vt:lpstr>NIBRS data for victims under 13</vt:lpstr>
      <vt:lpstr>NIBRS data for victims under 7</vt:lpstr>
      <vt:lpstr>PowerPoint Presentation</vt:lpstr>
      <vt:lpstr>Perspective</vt:lpstr>
      <vt:lpstr>OJJDP juvenile homicide data</vt:lpstr>
      <vt:lpstr>PowerPoint Presentation</vt:lpstr>
      <vt:lpstr>PowerPoint Presentation</vt:lpstr>
      <vt:lpstr>PowerPoint Presentation</vt:lpstr>
      <vt:lpstr>PowerPoint Presentation</vt:lpstr>
      <vt:lpstr>PowerPoint Presentation</vt:lpstr>
      <vt:lpstr>Reporting explanation </vt:lpstr>
      <vt:lpstr>NIC study of cases known to professionals</vt:lpstr>
      <vt:lpstr>PowerPoint Presentation</vt:lpstr>
      <vt:lpstr>PowerPoint Presentation</vt:lpstr>
      <vt:lpstr>Child protection agency survey</vt:lpstr>
      <vt:lpstr>National Crime Victim Survey</vt:lpstr>
      <vt:lpstr>NCVS results </vt:lpstr>
      <vt:lpstr>National Crime Victim Surveys</vt:lpstr>
      <vt:lpstr>More Perspective</vt:lpstr>
      <vt:lpstr>MnDOC (2007) 3-year reconviction rates</vt:lpstr>
      <vt:lpstr>MnDOC (2007) </vt:lpstr>
      <vt:lpstr>PowerPoint Presentation</vt:lpstr>
      <vt:lpstr>Tartar &amp; Streveler caveats </vt:lpstr>
      <vt:lpstr>Justice Research &amp; Statistical Assn. (2009)</vt:lpstr>
      <vt:lpstr>Justice Research and Statistics Association (2009)</vt:lpstr>
      <vt:lpstr>Nature and limits of ROC analysis</vt:lpstr>
      <vt:lpstr>Mossman (1994)</vt:lpstr>
      <vt:lpstr>ROC illustration</vt:lpstr>
      <vt:lpstr>PowerPoint Presentation</vt:lpstr>
      <vt:lpstr>PowerPoint Presentation</vt:lpstr>
      <vt:lpstr>Decline in Juvenile Sexual Recidivism Study </vt:lpstr>
      <vt:lpstr>Meta-analysis of CASH recidivism</vt:lpstr>
      <vt:lpstr>Studies characteristics</vt:lpstr>
      <vt:lpstr>Study characteristics</vt:lpstr>
      <vt:lpstr>Results</vt:lpstr>
      <vt:lpstr>PowerPoint Presentation</vt:lpstr>
      <vt:lpstr>Results</vt:lpstr>
      <vt:lpstr>Results</vt:lpstr>
      <vt:lpstr>Results: Follow – up times</vt:lpstr>
      <vt:lpstr>PowerPoint Presentation</vt:lpstr>
      <vt:lpstr>Evaluating trends in recidivism  rates</vt:lpstr>
      <vt:lpstr>Significance of f/u year</vt:lpstr>
      <vt:lpstr>How much of a decline?</vt:lpstr>
      <vt:lpstr>Decline in sexual recidivism</vt:lpstr>
      <vt:lpstr>Rates of general recidivism</vt:lpstr>
      <vt:lpstr>What to do?</vt:lpstr>
      <vt:lpstr>Why?</vt:lpstr>
      <vt:lpstr>Other Explanations</vt:lpstr>
      <vt:lpstr>Other Explanations</vt:lpstr>
      <vt:lpstr>Other Explanations</vt:lpstr>
      <vt:lpstr>More Explanations</vt:lpstr>
      <vt:lpstr>The Belgian Explanation</vt:lpstr>
      <vt:lpstr>More Explanations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Caldwell, Michael F.</dc:creator>
  <cp:lastModifiedBy>Caldwell, Michael F.</cp:lastModifiedBy>
  <cp:revision>134</cp:revision>
  <cp:lastPrinted>2017-03-08T22:15:58Z</cp:lastPrinted>
  <dcterms:created xsi:type="dcterms:W3CDTF">2014-07-08T22:52:50Z</dcterms:created>
  <dcterms:modified xsi:type="dcterms:W3CDTF">2018-03-01T19:23:45Z</dcterms:modified>
</cp:coreProperties>
</file>