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1"/>
  </p:sldMasterIdLst>
  <p:notesMasterIdLst>
    <p:notesMasterId r:id="rId39"/>
  </p:notesMasterIdLst>
  <p:sldIdLst>
    <p:sldId id="256" r:id="rId2"/>
    <p:sldId id="298" r:id="rId3"/>
    <p:sldId id="299" r:id="rId4"/>
    <p:sldId id="257" r:id="rId5"/>
    <p:sldId id="273" r:id="rId6"/>
    <p:sldId id="274" r:id="rId7"/>
    <p:sldId id="288" r:id="rId8"/>
    <p:sldId id="275" r:id="rId9"/>
    <p:sldId id="277" r:id="rId10"/>
    <p:sldId id="276" r:id="rId11"/>
    <p:sldId id="289" r:id="rId12"/>
    <p:sldId id="306" r:id="rId13"/>
    <p:sldId id="307" r:id="rId14"/>
    <p:sldId id="279" r:id="rId15"/>
    <p:sldId id="313" r:id="rId16"/>
    <p:sldId id="308" r:id="rId17"/>
    <p:sldId id="314" r:id="rId18"/>
    <p:sldId id="278" r:id="rId19"/>
    <p:sldId id="280" r:id="rId20"/>
    <p:sldId id="309" r:id="rId21"/>
    <p:sldId id="290" r:id="rId22"/>
    <p:sldId id="287" r:id="rId23"/>
    <p:sldId id="281" r:id="rId24"/>
    <p:sldId id="282" r:id="rId25"/>
    <p:sldId id="302" r:id="rId26"/>
    <p:sldId id="310" r:id="rId27"/>
    <p:sldId id="284" r:id="rId28"/>
    <p:sldId id="315" r:id="rId29"/>
    <p:sldId id="316" r:id="rId30"/>
    <p:sldId id="317" r:id="rId31"/>
    <p:sldId id="318" r:id="rId32"/>
    <p:sldId id="311" r:id="rId33"/>
    <p:sldId id="312" r:id="rId34"/>
    <p:sldId id="285" r:id="rId35"/>
    <p:sldId id="297" r:id="rId36"/>
    <p:sldId id="304" r:id="rId37"/>
    <p:sldId id="296" r:id="rId38"/>
  </p:sldIdLst>
  <p:sldSz cx="18288000" cy="10287000"/>
  <p:notesSz cx="6858000" cy="9144000"/>
  <p:embeddedFontLst>
    <p:embeddedFont>
      <p:font typeface="圓體" panose="02020500000000000000" charset="-12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Verdana" panose="020B0604030504040204" pitchFamily="34" charset="0"/>
      <p:regular r:id="rId45"/>
      <p:bold r:id="rId46"/>
      <p:italic r:id="rId47"/>
      <p:boldItalic r:id="rId48"/>
    </p:embeddedFont>
    <p:embeddedFont>
      <p:font typeface="標楷體" panose="03000509000000000000" pitchFamily="65" charset="-120"/>
      <p:regular r:id="rId49"/>
    </p:embeddedFont>
    <p:embeddedFont>
      <p:font typeface="Wingdings 2" panose="05020102010507070707" pitchFamily="18" charset="2"/>
      <p:regular r:id="rId50"/>
    </p:embeddedFont>
    <p:embeddedFont>
      <p:font typeface="微軟正黑體" panose="020B0604030504040204" pitchFamily="34" charset="-120"/>
      <p:regular r:id="rId51"/>
      <p:bold r:id="rId52"/>
    </p:embeddedFont>
    <p:embeddedFont>
      <p:font typeface="Lucida Sans Unicode" panose="020B0602030504020204" pitchFamily="34" charset="0"/>
      <p:regular r:id="rId53"/>
    </p:embeddedFont>
    <p:embeddedFont>
      <p:font typeface="Wingdings 3" panose="05040102010807070707" pitchFamily="18" charset="2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2" autoAdjust="0"/>
    <p:restoredTop sz="94591" autoAdjust="0"/>
  </p:normalViewPr>
  <p:slideViewPr>
    <p:cSldViewPr>
      <p:cViewPr>
        <p:scale>
          <a:sx n="45" d="100"/>
          <a:sy n="45" d="100"/>
        </p:scale>
        <p:origin x="-592" y="1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CFB67-341B-46E2-9DB7-5E2F99520E6F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1AFC3-1C14-4791-9637-A133D54659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556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1AFC3-1C14-4791-9637-A133D54659C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319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3" y="6996220"/>
            <a:ext cx="18302178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63284" tIns="81642" rIns="163284" bIns="8164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1371600" y="2628902"/>
            <a:ext cx="15544800" cy="2744642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8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1371600" y="5417411"/>
            <a:ext cx="15544800" cy="1799556"/>
          </a:xfrm>
        </p:spPr>
        <p:txBody>
          <a:bodyPr lIns="81642" rIns="81642"/>
          <a:lstStyle>
            <a:lvl1pPr marL="0" marR="114299" indent="0" algn="r">
              <a:buNone/>
              <a:defRPr>
                <a:solidFill>
                  <a:schemeClr val="tx2"/>
                </a:solidFill>
              </a:defRPr>
            </a:lvl1pPr>
            <a:lvl2pPr marL="816422" indent="0" algn="ctr">
              <a:buNone/>
            </a:lvl2pPr>
            <a:lvl3pPr marL="1632844" indent="0" algn="ctr">
              <a:buNone/>
            </a:lvl3pPr>
            <a:lvl4pPr marL="2449266" indent="0" algn="ctr">
              <a:buNone/>
            </a:lvl4pPr>
            <a:lvl5pPr marL="3265688" indent="0" algn="ctr">
              <a:buNone/>
            </a:lvl5pPr>
            <a:lvl6pPr marL="4082110" indent="0" algn="ctr">
              <a:buNone/>
            </a:lvl6pPr>
            <a:lvl7pPr marL="4898532" indent="0" algn="ctr">
              <a:buNone/>
            </a:lvl7pPr>
            <a:lvl8pPr marL="5714954" indent="0" algn="ctr">
              <a:buNone/>
            </a:lvl8pPr>
            <a:lvl9pPr marL="6531376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7529" y="7429500"/>
            <a:ext cx="18295530" cy="2868132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4A2FC84-91AD-4FB0-8614-84190E504741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221994"/>
            <a:ext cx="16459200" cy="657910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5C50BD-339A-4365-B8B9-F67D19982E9E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3688026" y="411961"/>
            <a:ext cx="3554940" cy="8389142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411962"/>
            <a:ext cx="12649200" cy="838914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42220A-F3B5-42B5-9BBD-DDB4F52578B4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32B12-BA2A-48B7-980B-66FD08237D5B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4752" y="1589568"/>
            <a:ext cx="15544800" cy="27432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8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45426" y="4397568"/>
            <a:ext cx="9144000" cy="2182332"/>
          </a:xfrm>
        </p:spPr>
        <p:txBody>
          <a:bodyPr lIns="163284" rIns="163284" anchor="t"/>
          <a:lstStyle>
            <a:lvl1pPr marL="0" indent="0" algn="l">
              <a:buNone/>
              <a:defRPr sz="4100">
                <a:solidFill>
                  <a:schemeClr val="tx1"/>
                </a:solidFill>
              </a:defRPr>
            </a:lvl1pPr>
            <a:lvl2pPr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567A53-3C16-41FA-8F71-7DF43A44F966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＞形箭號 6"/>
          <p:cNvSpPr/>
          <p:nvPr/>
        </p:nvSpPr>
        <p:spPr>
          <a:xfrm>
            <a:off x="7273360" y="4508208"/>
            <a:ext cx="365760" cy="3429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3284" tIns="81642" rIns="163284" bIns="8164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6900528" y="4508208"/>
            <a:ext cx="365760" cy="3429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3284" tIns="81642" rIns="163284" bIns="8164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2221993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296400" y="2221993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4B5D2A-596A-477A-931B-849C15E74311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09575"/>
            <a:ext cx="16459200" cy="17145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8115300"/>
            <a:ext cx="8080376" cy="1143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326569" anchor="ctr"/>
          <a:lstStyle>
            <a:lvl1pPr marL="0" indent="0">
              <a:buNone/>
              <a:defRPr sz="4300" b="0">
                <a:solidFill>
                  <a:schemeClr val="bg1"/>
                </a:solidFill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9290053" y="8115300"/>
            <a:ext cx="8083550" cy="1143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326569" anchor="ctr"/>
          <a:lstStyle>
            <a:lvl1pPr marL="0" indent="0">
              <a:buNone/>
              <a:defRPr sz="4300" b="0">
                <a:solidFill>
                  <a:schemeClr val="bg1"/>
                </a:solidFill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914400" y="2166442"/>
            <a:ext cx="8080376" cy="5912645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9290051" y="2166442"/>
            <a:ext cx="8083550" cy="5912645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E0B9B-88DC-4F57-BCDE-55806423FA35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8E6619-5BFA-4A28-A08B-D149AB4B708D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8F03DB-5C89-43D9-999C-DAE9BA1AEAC1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7315200"/>
            <a:ext cx="14963552" cy="6858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4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839200" y="8032653"/>
            <a:ext cx="7949184" cy="1371600"/>
          </a:xfrm>
        </p:spPr>
        <p:txBody>
          <a:bodyPr/>
          <a:lstStyle>
            <a:lvl1pPr marL="0" indent="0" algn="r">
              <a:buNone/>
              <a:defRPr sz="2900"/>
            </a:lvl1pPr>
            <a:lvl2pPr>
              <a:buNone/>
              <a:defRPr sz="21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828800" y="411480"/>
            <a:ext cx="14959584" cy="6858000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3454064" y="9611916"/>
            <a:ext cx="3840480" cy="548640"/>
          </a:xfrm>
        </p:spPr>
        <p:txBody>
          <a:bodyPr/>
          <a:lstStyle>
            <a:extLst/>
          </a:lstStyle>
          <a:p>
            <a:fld id="{5B8996C9-0CA2-4049-82FD-8C54950A290C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282464" y="8165103"/>
            <a:ext cx="14325600" cy="972348"/>
          </a:xfrm>
          <a:noFill/>
        </p:spPr>
        <p:txBody>
          <a:bodyPr lIns="163284" tIns="0" rIns="163284" anchor="t"/>
          <a:lstStyle>
            <a:lvl1pPr marL="0" marR="32657" indent="0" algn="r">
              <a:buNone/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284952"/>
            <a:ext cx="17373600" cy="658368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57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7AE605-DDD3-4F82-B3DC-D6C73BA86DF8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8760145" y="9611917"/>
            <a:ext cx="4701362" cy="5476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297683"/>
            <a:ext cx="16150864" cy="844008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54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998546" y="8917404"/>
            <a:ext cx="9881248" cy="138161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971435" y="8908517"/>
            <a:ext cx="7380902" cy="1400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12084" y="8686880"/>
            <a:ext cx="6804628" cy="1621302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63284" tIns="81642" rIns="163284" bIns="8164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18473" y="8681608"/>
            <a:ext cx="6811018" cy="1626575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17328224" y="7482660"/>
            <a:ext cx="365760" cy="3429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3284" tIns="81642" rIns="163284" bIns="8164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16955392" y="7482660"/>
            <a:ext cx="365760" cy="3429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3284" tIns="81642" rIns="163284" bIns="8164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998546" y="8917404"/>
            <a:ext cx="9881248" cy="138161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971435" y="8908517"/>
            <a:ext cx="7380902" cy="1400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12084" y="8686880"/>
            <a:ext cx="6804628" cy="1621302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63284" tIns="81642" rIns="163284" bIns="8164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18473" y="8681608"/>
            <a:ext cx="6811018" cy="1626575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163284" tIns="81642" rIns="163284" bIns="81642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914400" y="2221993"/>
            <a:ext cx="16459200" cy="6788945"/>
          </a:xfrm>
          <a:prstGeom prst="rect">
            <a:avLst/>
          </a:prstGeom>
        </p:spPr>
        <p:txBody>
          <a:bodyPr vert="horz" lIns="163284" tIns="81642" rIns="163284" bIns="81642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13454064" y="9611916"/>
            <a:ext cx="3840480" cy="548640"/>
          </a:xfrm>
          <a:prstGeom prst="rect">
            <a:avLst/>
          </a:prstGeom>
        </p:spPr>
        <p:txBody>
          <a:bodyPr vert="horz" lIns="163284" tIns="81642" rIns="163284" bIns="81642" anchor="b"/>
          <a:lstStyle>
            <a:lvl1pPr algn="l" eaLnBrk="1" latinLnBrk="0" hangingPunct="1">
              <a:defRPr kumimoji="0" sz="1800">
                <a:solidFill>
                  <a:schemeClr val="tx1"/>
                </a:solidFill>
              </a:defRPr>
            </a:lvl1pPr>
            <a:extLst/>
          </a:lstStyle>
          <a:p>
            <a:fld id="{061EFFD1-C70C-4EC2-A69E-CA1110B704AA}" type="datetime1">
              <a:rPr lang="en-US" altLang="zh-TW" smtClean="0"/>
              <a:t>4/20/2026</a:t>
            </a:fld>
            <a:endParaRPr 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8760145" y="9611917"/>
            <a:ext cx="4701362" cy="547688"/>
          </a:xfrm>
          <a:prstGeom prst="rect">
            <a:avLst/>
          </a:prstGeom>
        </p:spPr>
        <p:txBody>
          <a:bodyPr vert="horz" lIns="163284" tIns="81642" rIns="163284" bIns="81642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8</a:t>
            </a:r>
            <a:endParaRPr 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17294544" y="9611917"/>
            <a:ext cx="731520" cy="547688"/>
          </a:xfrm>
          <a:prstGeom prst="rect">
            <a:avLst/>
          </a:prstGeom>
        </p:spPr>
        <p:txBody>
          <a:bodyPr vert="horz" lIns="163284" tIns="81642" rIns="163284" bIns="81642" anchor="b"/>
          <a:lstStyle>
            <a:lvl1pPr algn="r" eaLnBrk="1" latinLnBrk="0" hangingPunct="1">
              <a:defRPr kumimoji="0" sz="18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73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653138" indent="-457196" algn="l" rtl="0" eaLnBrk="1" latinLnBrk="0" hangingPunct="1">
        <a:spcBef>
          <a:spcPts val="714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0334" indent="-408211" algn="l" rtl="0" eaLnBrk="1" latinLnBrk="0" hangingPunct="1">
        <a:spcBef>
          <a:spcPts val="579"/>
        </a:spcBef>
        <a:buClr>
          <a:schemeClr val="accent1"/>
        </a:buClr>
        <a:buFont typeface="Verdana"/>
        <a:buChar char="◦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873" indent="-408211" algn="l" rtl="0" eaLnBrk="1" latinLnBrk="0" hangingPunct="1">
        <a:spcBef>
          <a:spcPts val="625"/>
        </a:spcBef>
        <a:buClr>
          <a:schemeClr val="accent2"/>
        </a:buClr>
        <a:buSzPct val="100000"/>
        <a:buFont typeface="Wingdings 2"/>
        <a:buChar char="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041055" indent="-408211" algn="l" rtl="0" eaLnBrk="1" latinLnBrk="0" hangingPunct="1">
        <a:spcBef>
          <a:spcPts val="625"/>
        </a:spcBef>
        <a:buClr>
          <a:schemeClr val="accent2"/>
        </a:buClr>
        <a:buFont typeface="Wingdings 2"/>
        <a:buChar char="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66" indent="-408211" algn="l" rtl="0" eaLnBrk="1" latinLnBrk="0" hangingPunct="1">
        <a:spcBef>
          <a:spcPts val="625"/>
        </a:spcBef>
        <a:buClr>
          <a:schemeClr val="accent2"/>
        </a:buClr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477" indent="-408211" algn="l" rtl="0" eaLnBrk="1" latinLnBrk="0" hangingPunct="1">
        <a:spcBef>
          <a:spcPts val="625"/>
        </a:spcBef>
        <a:buClr>
          <a:schemeClr val="accent3"/>
        </a:buClr>
        <a:buFont typeface="Wingdings 2"/>
        <a:buChar char="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688" indent="-408211" algn="l" rtl="0" eaLnBrk="1" latinLnBrk="0" hangingPunct="1">
        <a:spcBef>
          <a:spcPts val="625"/>
        </a:spcBef>
        <a:buClr>
          <a:schemeClr val="accent3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3673899" indent="-408211" algn="l" rtl="0" eaLnBrk="1" latinLnBrk="0" hangingPunct="1">
        <a:spcBef>
          <a:spcPts val="625"/>
        </a:spcBef>
        <a:buClr>
          <a:schemeClr val="accent3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4082110" indent="-408211" algn="l" rtl="0" eaLnBrk="1" latinLnBrk="0" hangingPunct="1">
        <a:spcBef>
          <a:spcPts val="625"/>
        </a:spcBef>
        <a:buClr>
          <a:schemeClr val="accent3"/>
        </a:buClr>
        <a:buFont typeface="Wingdings 2"/>
        <a:buChar char="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16535400" y="147557"/>
            <a:ext cx="2012099" cy="1978816"/>
            <a:chOff x="0" y="0"/>
            <a:chExt cx="2682799" cy="2638421"/>
          </a:xfrm>
        </p:grpSpPr>
        <p:sp>
          <p:nvSpPr>
            <p:cNvPr id="11" name="Freeform 11"/>
            <p:cNvSpPr/>
            <p:nvPr/>
          </p:nvSpPr>
          <p:spPr>
            <a:xfrm>
              <a:off x="392766" y="0"/>
              <a:ext cx="1897267" cy="1893817"/>
            </a:xfrm>
            <a:custGeom>
              <a:avLst/>
              <a:gdLst/>
              <a:ahLst/>
              <a:cxnLst/>
              <a:rect l="l" t="t" r="r" b="b"/>
              <a:pathLst>
                <a:path w="1897267" h="1893817">
                  <a:moveTo>
                    <a:pt x="0" y="0"/>
                  </a:moveTo>
                  <a:lnTo>
                    <a:pt x="1897267" y="0"/>
                  </a:lnTo>
                  <a:lnTo>
                    <a:pt x="1897267" y="1893817"/>
                  </a:lnTo>
                  <a:lnTo>
                    <a:pt x="0" y="18938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0" y="2188629"/>
              <a:ext cx="2682799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endParaRPr lang="en-US" sz="1999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2209800" y="972211"/>
            <a:ext cx="1493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葡萄</a:t>
            </a:r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農場創新行銷策略之研究</a:t>
            </a:r>
            <a:r>
              <a:rPr lang="en-US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以彰化美香農場為例 </a:t>
            </a:r>
          </a:p>
        </p:txBody>
      </p:sp>
      <p:sp>
        <p:nvSpPr>
          <p:cNvPr id="16" name="矩形 15"/>
          <p:cNvSpPr/>
          <p:nvPr/>
        </p:nvSpPr>
        <p:spPr>
          <a:xfrm>
            <a:off x="4152900" y="3332770"/>
            <a:ext cx="11049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/>
              <a:t>                      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 究 生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：吳清泉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指導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趙家民博士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口試委員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陳柏青教授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羅雁紅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趙家民教授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174523" y="849599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日期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:2026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2687" y="8002277"/>
            <a:ext cx="3262313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40247"/>
            <a:ext cx="5176517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0" y="419100"/>
            <a:ext cx="14271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581900"/>
            <a:ext cx="230894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003" y="4275990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6553200" y="40005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文獻探討</a:t>
            </a:r>
            <a:endParaRPr lang="zh-TW" altLang="en-US" sz="1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23292" y="0"/>
            <a:ext cx="13335000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創新理論</a:t>
            </a:r>
            <a:endParaRPr lang="en-US" altLang="zh-TW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創新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是企業維持競爭優勢與促進發展的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關鍵，</a:t>
            </a:r>
            <a:r>
              <a:rPr lang="en-US" altLang="zh-TW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Schumpeter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指出，創新是經濟成長的主要動力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，並提出五種創新型態：新產品、新生產方法、新市場、新原料來源、新產業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組織，</a:t>
            </a:r>
            <a:r>
              <a:rPr lang="en-US" altLang="zh-TW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Drucker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則強調創新可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透過管理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推動，不限於技術，亦包含經營模式與市場策略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Porter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認為創新是實現產品差異化的重要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方式，在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農業領域，結合創新行銷與地方特色的經營模式，能提升產品附加價值與市場競爭力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，對農業轉型與品牌建立具有重要意義。</a:t>
            </a:r>
          </a:p>
          <a:p>
            <a:pPr algn="just"/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723900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3471" y="-114300"/>
            <a:ext cx="13335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行銷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理論</a:t>
            </a:r>
            <a:endParaRPr lang="en-US" altLang="zh-TW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是企業經營與品牌發展的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，美國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行銷協會將其定義為創造、傳遞與交換價值的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Kotler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強調行銷在於滿足顧客需求並創造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價值，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McCarthy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提出的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4P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行銷組合（產品、價格、通路、促銷）為經典分析工具：產品須具備品質與差異化；價格應反映成本與市場定位；通路需有效接觸消費者；促銷則透過廣告與社群媒體提升品牌知名度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en-US" altLang="zh-TW" sz="4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Lauterborn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進一步提出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4C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理論，強調從顧客需求、成本、便利性與溝通角度制定策略。對農產品而言，結合品牌、包裝與體驗行銷，有助於提升附加價值與市場競爭力。</a:t>
            </a: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723900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91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95400" y="190500"/>
            <a:ext cx="13335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行銷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策略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分析與行銷組合理論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4P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作為主要分析架構。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分析由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Albert Humphrey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提出，評估內部優勢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Strengths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劣勢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Weaknesses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與外部機會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Opportunities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威脅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Threats</a:t>
            </a:r>
            <a:r>
              <a:rPr lang="zh-TW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），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協助企業制定發展策略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組合理論由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McCarthy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4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1960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年提出，包含產品（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Product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）、價格（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Price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）、通路（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Place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）、促銷（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Promotion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）四大面向，企業可透過整合此四要素提升市場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競爭力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，本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研究將運用</a:t>
            </a:r>
            <a:r>
              <a:rPr lang="en-US" altLang="zh-TW" sz="4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分析美香農場的內外環境條件，再以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4P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理論探討其在產品、定價、通路與推廣上的經營策略，藉此全面了解農場的競爭優勢與未來發展方向。</a:t>
            </a:r>
          </a:p>
          <a:p>
            <a:pPr algn="just"/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723900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2000" y="114300"/>
            <a:ext cx="11125200" cy="1640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6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國內外</a:t>
            </a:r>
            <a:r>
              <a:rPr lang="zh-TW" altLang="en-US" sz="6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葡萄農場案例分析</a:t>
            </a:r>
            <a:endParaRPr lang="en-US" altLang="zh-TW" sz="6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4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、彰化二林葡萄酒莊</a:t>
            </a: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彰化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二林鎮自</a:t>
            </a:r>
            <a:r>
              <a:rPr lang="en-US" altLang="zh-TW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1960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年代推廣種植釀酒葡萄，以「黑后葡萄」最具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代表性，隨著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農業轉型，農民紛紛成立小型酒莊，將葡萄生產與釀酒加工結合，建立從種植到銷售的產業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鏈。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上強調在地風土條件與產地特色，積極參與國際競賽提升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能見度，近年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更發展酒莊導覽、葡萄園參觀與品酒體驗等觀光活動，成功轉型為兼具農業生產與休閒體驗的多元產業模式，有效提升農產品附加價值。</a:t>
            </a:r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10287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4762500"/>
            <a:ext cx="5829300" cy="4565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39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225083" y="495300"/>
            <a:ext cx="103632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4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二、苗栗卓蘭果園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</a:t>
            </a:r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苗栗縣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卓蘭鎮為台灣重要水果產區，葡萄產業佔有重要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地位，因應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市場競爭與農村人口老化，卓蘭果園區轉型發展休閒農業與觀光果園，提供採果活動、農業導覽與農產品加工體驗等服務。經營上強調「體驗式行銷」，讓消費者親自參與採果，提升產品價值與品牌認同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部分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果園亦發展葡萄果汁、果醬等加工產品，延長銷售週期並提高經濟價值，成功塑造具有地方特色的農業品牌形象，為農村經濟帶來新契機。</a:t>
            </a:r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4686300"/>
            <a:ext cx="7077655" cy="4692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2917" y="952500"/>
            <a:ext cx="213995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465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-266700"/>
            <a:ext cx="11125200" cy="1301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三、日本山梨縣勝沼葡萄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產區</a:t>
            </a:r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日本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山梨縣勝沼地區是日本葡萄酒產業的重要發源地，自明治時期引進歐洲品種與釀酒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技術，當地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積極推動地方品牌政策，建立「甲州葡萄」產地品牌，並導入地理標誌（</a:t>
            </a:r>
            <a:r>
              <a:rPr lang="en-US" altLang="zh-TW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GI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）制度，確保品質一致性，成功將甲州葡萄酒推向國際市場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觀光發展方面，勝沼將葡萄產業與觀光資源結合，提供葡萄園參觀、釀酒導覽、品酒活動及葡萄酒節等文化體驗，形成具有特色的葡萄酒文化旅遊模式，成為農業與觀光整合發展的成功典範。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10287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967" y="4408066"/>
            <a:ext cx="6702606" cy="4855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7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152400" y="266700"/>
            <a:ext cx="100584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4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四、法國波爾多葡萄酒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莊</a:t>
            </a:r>
            <a:endParaRPr lang="en-US" altLang="zh-TW" sz="4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法國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波爾多是全球最著名的葡萄酒產區，擁有悠久的釀酒歷史與完整的品質管理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制度，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嚴格規範葡萄品種、種植方式、產量與釀造方法，確保品質與產地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特色，波爾多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酒莊重視品牌經營，結合家族歷史與文化故事，使產品具高度文化象徵意義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同時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積極推動葡萄酒觀光，開放葡萄園與釀酒設施參觀，提供品酒與文化導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覽，透過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產地制度、品質管理與文化行銷的整合，波爾多在國際高端市場中保持長期競爭優勢。</a:t>
            </a:r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4386298"/>
            <a:ext cx="7248524" cy="5550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7200" y="647700"/>
            <a:ext cx="213995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280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047935" y="40767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研究方法</a:t>
            </a:r>
            <a:endParaRPr lang="zh-TW" altLang="en-US" sz="1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646" y="4269545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58100"/>
            <a:ext cx="23098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75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591800" y="262977"/>
            <a:ext cx="71628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/>
          </a:p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半結構式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訪談</a:t>
            </a:r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採用訪談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大綱，訪談美香農場負責人、台中區農業改良場副場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長等共六位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關鍵人物，獲取多元觀點與實務經驗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/>
          </a:p>
          <a:p>
            <a:endParaRPr lang="zh-TW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879231" y="647700"/>
            <a:ext cx="9067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文獻研究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透過相關文獻與在地文化資產保存相關資料，蒐集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國內外關於創新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、行銷與農場的資料與文章，作為本研究之基礎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/>
          </a:p>
          <a:p>
            <a:endParaRPr lang="zh-TW" altLang="en-US"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37" y="4707988"/>
            <a:ext cx="6688563" cy="406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686300"/>
            <a:ext cx="6096000" cy="405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46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14" y="2249106"/>
            <a:ext cx="8001000" cy="53306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503804"/>
            <a:ext cx="5029200" cy="6821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17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591800" y="800100"/>
            <a:ext cx="716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/>
          </a:p>
          <a:p>
            <a:endParaRPr lang="en-US" altLang="zh-TW" sz="4000" dirty="0"/>
          </a:p>
          <a:p>
            <a:endParaRPr lang="zh-TW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914400" y="1181100"/>
            <a:ext cx="9067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透過相關文獻與在地文化資產保存相關資料，蒐集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國內外關於創新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、行銷與農場的資料與文章，作為本研究之基礎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/>
          </a:p>
          <a:p>
            <a:endParaRPr lang="zh-TW" altLang="en-US" sz="400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18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4384431"/>
            <a:ext cx="5486400" cy="441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63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4400" y="495300"/>
            <a:ext cx="115824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研究設計</a:t>
            </a: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訪談對象選擇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：彰化縣大村鄉公所農業課長、美香農場負責人、大村鄉農會推廣股長、彰化縣青果公會理事長、美香農場銷售人員、台中區農業改良場副場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長共六位確保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資料的專業性與代表性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訪談大綱設計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：訪談大綱依據創新與行銷理論設計，共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大題，涵蓋創立背景、行銷創新、氣候因應、地方特色融入及永續發展等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面向。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0" y="933450"/>
            <a:ext cx="3495675" cy="225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781800" y="290949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6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訪談問題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9585" y="0"/>
            <a:ext cx="33909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94"/>
            <a:ext cx="27622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2362200" y="1637421"/>
            <a:ext cx="16802933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請問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您美香農場的創立背景與經營理念為何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請問您認為美香農場在生產過程中是否帶來成本或技術上的挑戰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請問美香農場在品牌行銷與通路拓展上，有哪些創新做法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面對氣候變遷與農業人力的短缺，美香農場如何維持營運穩定性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美香農場如何將地方特色融入產品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請問您認為美香農場在未來發展中，最大的挑戰是什麼？ 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面對未來發展的挑戰美香農場是否有相應的規劃或因應策略？ 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美香農場是否有透過那些方式來促進地方農業的永續發展？</a:t>
            </a:r>
          </a:p>
        </p:txBody>
      </p:sp>
    </p:spTree>
    <p:extLst>
      <p:ext uri="{BB962C8B-B14F-4D97-AF65-F5344CB8AC3E}">
        <p14:creationId xmlns:p14="http://schemas.microsoft.com/office/powerpoint/2010/main" val="169368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3400" y="2095500"/>
            <a:ext cx="12954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9pPr>
          </a:lstStyle>
          <a:p>
            <a:pPr marL="0" marR="0" lvl="0" indent="152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訪談者一覽表</a:t>
            </a:r>
            <a:endParaRPr kumimoji="1" lang="zh-TW" alt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1407800" y="9410700"/>
            <a:ext cx="9747738" cy="547688"/>
          </a:xfrm>
        </p:spPr>
        <p:txBody>
          <a:bodyPr/>
          <a:lstStyle/>
          <a:p>
            <a:r>
              <a:rPr lang="en-US" dirty="0" smtClean="0"/>
              <a:t>21</a:t>
            </a:r>
            <a:endParaRPr 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225932"/>
              </p:ext>
            </p:extLst>
          </p:nvPr>
        </p:nvGraphicFramePr>
        <p:xfrm>
          <a:off x="2209800" y="302999"/>
          <a:ext cx="13334999" cy="9251973"/>
        </p:xfrm>
        <a:graphic>
          <a:graphicData uri="http://schemas.openxmlformats.org/drawingml/2006/table">
            <a:tbl>
              <a:tblPr firstRow="1" firstCol="1" bandRow="1"/>
              <a:tblGrid>
                <a:gridCol w="1038592"/>
                <a:gridCol w="3838208"/>
                <a:gridCol w="4066309"/>
                <a:gridCol w="4391890"/>
              </a:tblGrid>
              <a:tr h="3867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8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編號</a:t>
                      </a:r>
                      <a:endParaRPr lang="zh-TW" sz="28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8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訪談者</a:t>
                      </a:r>
                      <a:endParaRPr lang="zh-TW" sz="28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8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訪談</a:t>
                      </a:r>
                      <a:r>
                        <a:rPr lang="zh-TW" sz="28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時間、地點</a:t>
                      </a:r>
                      <a:endParaRPr lang="zh-TW" sz="28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8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endParaRPr lang="zh-TW" sz="28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A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A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7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6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彰化縣大村鄉公所農業課長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B</a:t>
                      </a:r>
                      <a:endParaRPr lang="zh-TW" sz="32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B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16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5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~7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美香農場負責人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C</a:t>
                      </a:r>
                      <a:endParaRPr lang="zh-TW" sz="32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C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~3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大村鄉農會推廣股長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</a:t>
                      </a:r>
                      <a:endParaRPr lang="zh-TW" sz="32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16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~5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彰化縣青果公會理事長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6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</a:t>
                      </a:r>
                      <a:endParaRPr lang="zh-TW" sz="32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25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~3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美香農場銷售人員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28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F</a:t>
                      </a:r>
                      <a:endParaRPr lang="zh-TW" sz="32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F</a:t>
                      </a:r>
                      <a:r>
                        <a:rPr lang="zh-TW" sz="32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endParaRPr lang="zh-TW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27</a:t>
                      </a:r>
                      <a:r>
                        <a:rPr lang="zh-TW" sz="2400" dirty="0" smtClean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日下午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~4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點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○○</a:t>
                      </a: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辦公室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zh-TW" sz="24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台中區農業改良場副場長</a:t>
                      </a:r>
                      <a:endParaRPr lang="zh-TW" sz="24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6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15000" y="4099555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成果與分析</a:t>
            </a:r>
            <a:endParaRPr lang="zh-TW" altLang="en-US" sz="1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529" y="4365674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886700"/>
            <a:ext cx="23098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0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3" name="矩形 2"/>
          <p:cNvSpPr/>
          <p:nvPr/>
        </p:nvSpPr>
        <p:spPr>
          <a:xfrm>
            <a:off x="457200" y="266700"/>
            <a:ext cx="86485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香農場概況與發展歷程</a:t>
            </a:r>
          </a:p>
        </p:txBody>
      </p:sp>
      <p:sp>
        <p:nvSpPr>
          <p:cNvPr id="5" name="矩形 4"/>
          <p:cNvSpPr/>
          <p:nvPr/>
        </p:nvSpPr>
        <p:spPr>
          <a:xfrm>
            <a:off x="838200" y="1714500"/>
            <a:ext cx="15011400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美香農場位於彰化大村鄉，歷經三代經營，發展逾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六十年第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一代於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1960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年代投入葡萄試種，成功將「籬笆式栽培」轉型為「平面棚架式」，並引入套袋技術，奠定技術基礎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代於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1980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年代接班，建立自有品牌，推出精緻禮盒，透過直銷與百貨通路銷售，並發展衛星農場契作模式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三代於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2015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年返鄉，導入溫網室、自動化灌溉與環境監測等智慧農業設施，推動生態循環農法，成功研發「紅玉麝香」等新品種，並建立員工培訓制度，逐步轉型為兼具創新與永續理念的現代化農企業。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2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24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84959"/>
            <a:ext cx="10515600" cy="758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8050" y="263525"/>
            <a:ext cx="213995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9079" y="248726"/>
            <a:ext cx="82638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美香農場歷代發展流程 </a:t>
            </a:r>
          </a:p>
        </p:txBody>
      </p:sp>
    </p:spTree>
    <p:extLst>
      <p:ext uri="{BB962C8B-B14F-4D97-AF65-F5344CB8AC3E}">
        <p14:creationId xmlns:p14="http://schemas.microsoft.com/office/powerpoint/2010/main" val="196673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72200" y="3619498"/>
            <a:ext cx="14782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0" dirty="0">
                <a:latin typeface="標楷體" panose="03000509000000000000" pitchFamily="65" charset="-120"/>
                <a:ea typeface="標楷體" panose="03000509000000000000" pitchFamily="65" charset="-120"/>
              </a:rPr>
              <a:t>訪談</a:t>
            </a:r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endParaRPr lang="en-US" altLang="zh-TW" sz="1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5043" y="190499"/>
            <a:ext cx="2356545" cy="220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25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794296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962900"/>
            <a:ext cx="23098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13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1375117" y="952500"/>
            <a:ext cx="5943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請問您美香農場的創立背景與經營理念為何？</a:t>
            </a:r>
          </a:p>
        </p:txBody>
      </p:sp>
      <p:sp>
        <p:nvSpPr>
          <p:cNvPr id="4" name="矩形 3"/>
          <p:cNvSpPr/>
          <p:nvPr/>
        </p:nvSpPr>
        <p:spPr>
          <a:xfrm>
            <a:off x="1371600" y="2998975"/>
            <a:ext cx="66294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美香農場源自家族農業傳承，由傳統耕作轉型為在地原料加工與品牌經營。秉持「從田裡到嘴裡都要安心」理念，強調天然、無過度添加，優先採用自產或小農合作原料，以品質與誠信建立品牌定位與市場特色。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9982200" y="693821"/>
            <a:ext cx="60585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請問您認為美香農場在生產過程中是否帶來成本或技術上的挑戰？</a:t>
            </a:r>
          </a:p>
        </p:txBody>
      </p:sp>
      <p:sp>
        <p:nvSpPr>
          <p:cNvPr id="6" name="矩形 5"/>
          <p:cNvSpPr/>
          <p:nvPr/>
        </p:nvSpPr>
        <p:spPr>
          <a:xfrm>
            <a:off x="9772965" y="3153509"/>
            <a:ext cx="7239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美香農場面臨高額設施投資與人力成本壓力，溫網室、自動化設備及精緻化管理加重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負擔，技術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上，新品種「紅玉麝香」試種初期不穩，需多年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摸索，雖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以高品質與品牌創造溢價，成本與技術門檻仍是經營考驗。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7846457"/>
            <a:ext cx="2352675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878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457200" y="1104900"/>
            <a:ext cx="70860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請問美香農場在品牌行銷與通路拓展上，有哪些創新做法？</a:t>
            </a:r>
          </a:p>
        </p:txBody>
      </p:sp>
      <p:sp>
        <p:nvSpPr>
          <p:cNvPr id="4" name="矩形 3"/>
          <p:cNvSpPr/>
          <p:nvPr/>
        </p:nvSpPr>
        <p:spPr>
          <a:xfrm>
            <a:off x="457200" y="2857500"/>
            <a:ext cx="70860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美香農場跳脫傳統批發，建立自有品牌與禮盒，透過直銷接觸消費者。善用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FB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分享田間即時影像，粉絲逾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千人，建立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信任，開放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採果與導覽，結合線上線下行銷，強化顧客忠誠度與口碑擴散。</a:t>
            </a:r>
          </a:p>
        </p:txBody>
      </p:sp>
      <p:sp>
        <p:nvSpPr>
          <p:cNvPr id="5" name="矩形 4"/>
          <p:cNvSpPr/>
          <p:nvPr/>
        </p:nvSpPr>
        <p:spPr>
          <a:xfrm>
            <a:off x="9677400" y="1098452"/>
            <a:ext cx="7924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面對氣候變遷與農業人力的短缺，美香農場如何維持營運穩定性？</a:t>
            </a:r>
          </a:p>
        </p:txBody>
      </p:sp>
      <p:sp>
        <p:nvSpPr>
          <p:cNvPr id="6" name="矩形 5"/>
          <p:cNvSpPr/>
          <p:nvPr/>
        </p:nvSpPr>
        <p:spPr>
          <a:xfrm>
            <a:off x="9903655" y="2913185"/>
            <a:ext cx="6553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美香農場以技術升級與管理優化因應氣候與人力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挑戰，技術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面建置溫網室、滴灌系統降低極端天氣衝擊；管理面推動標準化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與工作分工，確保品質穩定、提升效率，成功轉型為系統化經營。</a:t>
            </a:r>
          </a:p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0" y="7505699"/>
            <a:ext cx="2352675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369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68414"/>
            <a:ext cx="6934200" cy="4800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2518445"/>
            <a:ext cx="6450806" cy="43005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36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533400" y="876300"/>
            <a:ext cx="6857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美香農場如何將地方特色融入產品？</a:t>
            </a:r>
          </a:p>
        </p:txBody>
      </p:sp>
      <p:sp>
        <p:nvSpPr>
          <p:cNvPr id="4" name="矩形 3"/>
          <p:cNvSpPr/>
          <p:nvPr/>
        </p:nvSpPr>
        <p:spPr>
          <a:xfrm>
            <a:off x="446648" y="2641342"/>
            <a:ext cx="7543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美香農場以三代傳承為品牌故事，透過包裝、導覽傳遞家族記憶，提升情感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價值，積極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參與地方展售與活動，強化「大村葡萄」產地印象，將家族歷史與地方特色融合，提升品牌辨識度與文化內涵。</a:t>
            </a: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906000" y="571500"/>
            <a:ext cx="78545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請問您認為美香農場在未來發展中，最大的挑戰是什麼？</a:t>
            </a:r>
          </a:p>
        </p:txBody>
      </p:sp>
      <p:sp>
        <p:nvSpPr>
          <p:cNvPr id="6" name="矩形 5"/>
          <p:cNvSpPr/>
          <p:nvPr/>
        </p:nvSpPr>
        <p:spPr>
          <a:xfrm>
            <a:off x="10058400" y="2476500"/>
            <a:ext cx="8153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美香農場面臨多重挑戰：法規嚴格增加設備與行政負擔；氣候變遷導致原料供應不穩；農村人口老化使人力招募困難；市場天然產品競爭激烈，品牌辨識度與價格接受度成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考驗，這些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結構性問題反映地方農業轉型困境。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0" y="7658100"/>
            <a:ext cx="2347913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660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609600" y="7239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面對未來發展的挑戰美香農場是否有相應的規劃或因應策略？</a:t>
            </a:r>
          </a:p>
        </p:txBody>
      </p:sp>
      <p:sp>
        <p:nvSpPr>
          <p:cNvPr id="4" name="矩形 3"/>
          <p:cNvSpPr/>
          <p:nvPr/>
        </p:nvSpPr>
        <p:spPr>
          <a:xfrm>
            <a:off x="603738" y="2628900"/>
            <a:ext cx="7543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美香農場面對未來挑戰，採產品多元化、品牌經營與管理強化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策略，以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在地農產為基礎發展加工品，降低風險；透過社群媒體與體驗活動提升品牌認同；同時強化品質控管與設備改善，維持天然理念，逐步提升穩定性與競爭力。</a:t>
            </a:r>
          </a:p>
        </p:txBody>
      </p:sp>
      <p:sp>
        <p:nvSpPr>
          <p:cNvPr id="5" name="矩形 4"/>
          <p:cNvSpPr/>
          <p:nvPr/>
        </p:nvSpPr>
        <p:spPr>
          <a:xfrm>
            <a:off x="9372600" y="6477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美香農場是否有透過那些方式來促進地方農業的永續發展？</a:t>
            </a:r>
          </a:p>
        </p:txBody>
      </p:sp>
      <p:sp>
        <p:nvSpPr>
          <p:cNvPr id="6" name="矩形 5"/>
          <p:cNvSpPr/>
          <p:nvPr/>
        </p:nvSpPr>
        <p:spPr>
          <a:xfrm>
            <a:off x="9525000" y="2654329"/>
            <a:ext cx="7315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美香農場透過友善環境栽培、使用在地原料及與農民合作，提升農產品附加價值，帶動地方產業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鏈，同時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藉品牌故事與文化推廣，增進消費者對農業的認同，兼顧經濟發展與環境永續，展現地方農場的永續經營思維。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600" y="7429500"/>
            <a:ext cx="2347913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699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9600" y="419100"/>
            <a:ext cx="147828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美香農場經營策略之 </a:t>
            </a:r>
            <a:r>
              <a:rPr lang="en-US" altLang="zh-TW" sz="6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香農場擁有三代傳承技術與「紅玉麝香」等差異化品種，實踐生態農法，品牌信譽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良好，劣勢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為高度依賴人工，成本壓力大，且面臨勞動力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短缺，外部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機會包括體驗行銷市場擴大與消費者對品牌故事需求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增加，威脅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則來自極端氣候衝擊產量及市場價格競爭激烈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農場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應持續強化品種差異化與生態品牌形象，透過數位與體驗行銷將高成本轉化為品牌價值，以應對氣候與市場挑戰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263" y="190499"/>
            <a:ext cx="2600325" cy="243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1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27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705" y="2019300"/>
            <a:ext cx="127986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57200" y="504146"/>
            <a:ext cx="79351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美香農場</a:t>
            </a:r>
            <a:r>
              <a:rPr lang="en-US" altLang="zh-TW" sz="6000" b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60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</a:p>
        </p:txBody>
      </p:sp>
    </p:spTree>
    <p:extLst>
      <p:ext uri="{BB962C8B-B14F-4D97-AF65-F5344CB8AC3E}">
        <p14:creationId xmlns:p14="http://schemas.microsoft.com/office/powerpoint/2010/main" val="24855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91200" y="4164022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結論與建議</a:t>
            </a:r>
            <a:endParaRPr lang="zh-TW" altLang="en-US" sz="1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381500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734300"/>
            <a:ext cx="23098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0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45" y="190500"/>
            <a:ext cx="249619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0800"/>
              </a:lnSpc>
            </a:pPr>
            <a:r>
              <a:rPr lang="zh-TW" altLang="en-US" sz="90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思源宋体 Bold"/>
                <a:sym typeface="思源宋体 Bold"/>
              </a:rPr>
              <a:t>結論</a:t>
            </a:r>
            <a:endParaRPr lang="en-US" altLang="zh-TW" sz="90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思源宋体 Bold"/>
              <a:sym typeface="思源宋体 Bold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600" y="8721725"/>
            <a:ext cx="106045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600" y="7886700"/>
            <a:ext cx="20177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600" y="0"/>
            <a:ext cx="2797125" cy="145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29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381000" y="1813468"/>
            <a:ext cx="164592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本研究探討美香農場的經營模式與行銷策略，歸納以下結論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、農場歷經三代轉型，從傳統生產逐步發展為結合加工、品牌與體驗的複合式經營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、行銷上透過品牌故事、社群媒體與採果體驗，建立差異化定位與消費者信任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、面臨氣候變遷、人力短缺與市場競爭等挑戰，農場以設施農業、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制度化及產品多元化因應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、未來將持續強化品牌形象與在地資源整合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、農場重視天然安全與環境友善，並透過技術交流與地方合作，促進農業永續發展，為地方農業轉型提供具體參考。</a:t>
            </a: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338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4180" y="-49016"/>
            <a:ext cx="249619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0800"/>
              </a:lnSpc>
            </a:pPr>
            <a:r>
              <a:rPr lang="zh-TW" altLang="en-US" sz="9000" b="1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思源宋体 Bold"/>
                <a:sym typeface="思源宋体 Bold"/>
              </a:rPr>
              <a:t>建議</a:t>
            </a:r>
            <a:endParaRPr lang="en-US" altLang="zh-TW" sz="90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思源宋体 Bold"/>
              <a:sym typeface="思源宋体 Bold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195" y="8191500"/>
            <a:ext cx="106045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8564" y="493762"/>
            <a:ext cx="20177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1600200" y="1555151"/>
            <a:ext cx="13716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一、產品發展：持續推動農產品多元化，發展加工產品與農業體驗活動，降低單一作物風險，提升附加價值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、品牌行銷：強化品牌故事傳遞，善用社群媒體與短影片，增加消費者互動，並結合地方觀光活動提升知名度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、經營管理：逐步改善生產設備與加工環境，建立品質管理機制，適度導入智慧農業技術，提升效率與穩定性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、永續合作：深化與在地農民及學術單位的合作，建立穩定契作模式，推動農業教育與文化推廣，促進地方農業長期永續發展。</a:t>
            </a:r>
          </a:p>
        </p:txBody>
      </p:sp>
    </p:spTree>
    <p:extLst>
      <p:ext uri="{BB962C8B-B14F-4D97-AF65-F5344CB8AC3E}">
        <p14:creationId xmlns:p14="http://schemas.microsoft.com/office/powerpoint/2010/main" val="319895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15000" y="3077308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報告完畢</a:t>
            </a:r>
            <a:endParaRPr lang="en-US" altLang="zh-TW" sz="1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0" dirty="0">
                <a:latin typeface="標楷體" panose="03000509000000000000" pitchFamily="65" charset="-120"/>
                <a:ea typeface="標楷體" panose="03000509000000000000" pitchFamily="65" charset="-120"/>
              </a:rPr>
              <a:t>敬請指教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2393098" y="1535339"/>
            <a:ext cx="4866202" cy="1993603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520"/>
              </a:lnSpc>
            </a:pPr>
            <a:r>
              <a:rPr lang="en-US" sz="1800" b="1" dirty="0" smtClean="0">
                <a:solidFill>
                  <a:srgbClr val="FF68D4"/>
                </a:solidFill>
                <a:latin typeface="圓體"/>
                <a:ea typeface="圓體"/>
                <a:cs typeface="圓體"/>
                <a:sym typeface="圓體"/>
              </a:rPr>
              <a:t>：</a:t>
            </a:r>
            <a:endParaRPr lang="en-US" sz="1800" b="1" dirty="0">
              <a:solidFill>
                <a:srgbClr val="000000"/>
              </a:solidFill>
              <a:latin typeface="圓體"/>
              <a:ea typeface="圓體"/>
              <a:cs typeface="圓體"/>
              <a:sym typeface="圓體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681610" y="2644918"/>
            <a:ext cx="6449495" cy="4073031"/>
            <a:chOff x="0" y="-57149"/>
            <a:chExt cx="4874003" cy="5430708"/>
          </a:xfrm>
        </p:grpSpPr>
        <p:sp>
          <p:nvSpPr>
            <p:cNvPr id="8" name="TextBox 8"/>
            <p:cNvSpPr txBox="1"/>
            <p:nvPr/>
          </p:nvSpPr>
          <p:spPr>
            <a:xfrm>
              <a:off x="0" y="-57149"/>
              <a:ext cx="4874003" cy="452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 lang="en-US" sz="2100" u="sng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  <a:hlinkClick r:id="" action="ppaction://noaction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42994"/>
              <a:ext cx="4874003" cy="452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 lang="en-US" sz="2100" u="sng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  <a:hlinkClick r:id="" action="ppaction://noaction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43138"/>
              <a:ext cx="4874003" cy="43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 lang="en-US" sz="2000" u="sng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  <a:hlinkClick r:id="" action="ppaction://noaction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921266"/>
              <a:ext cx="4874003" cy="452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 lang="en-US" sz="2100" u="sng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  <a:hlinkClick r:id="" action="ppaction://noaction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921554"/>
              <a:ext cx="4874003" cy="452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endParaRPr lang="en-US" sz="2100" u="sng" dirty="0">
                <a:solidFill>
                  <a:srgbClr val="000000"/>
                </a:solidFill>
                <a:latin typeface="圓體"/>
                <a:ea typeface="圓體"/>
                <a:cs typeface="圓體"/>
                <a:sym typeface="圓體"/>
                <a:hlinkClick r:id="" action="ppaction://noaction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542130" y="7456353"/>
            <a:ext cx="486620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00"/>
              </a:lnSpc>
              <a:spcBef>
                <a:spcPct val="0"/>
              </a:spcBef>
            </a:pPr>
            <a:endParaRPr lang="en-US" sz="9000" b="1" dirty="0">
              <a:solidFill>
                <a:srgbClr val="000000"/>
              </a:solidFill>
              <a:latin typeface="思源宋体 Bold"/>
              <a:ea typeface="思源宋体 Bold"/>
              <a:cs typeface="思源宋体 Bold"/>
              <a:sym typeface="思源宋体 Bold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" y="8837478"/>
            <a:ext cx="14271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11742471" y="7728256"/>
            <a:ext cx="5719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結論與建議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9300" y="663509"/>
            <a:ext cx="669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10476407" y="1489637"/>
            <a:ext cx="6267128" cy="7330074"/>
            <a:chOff x="1505271" y="1060384"/>
            <a:chExt cx="6267128" cy="7330074"/>
          </a:xfrm>
        </p:grpSpPr>
        <p:grpSp>
          <p:nvGrpSpPr>
            <p:cNvPr id="14" name="Group 14"/>
            <p:cNvGrpSpPr/>
            <p:nvPr/>
          </p:nvGrpSpPr>
          <p:grpSpPr>
            <a:xfrm>
              <a:off x="2895600" y="1616228"/>
              <a:ext cx="3807902" cy="3423579"/>
              <a:chOff x="-203200" y="-173806"/>
              <a:chExt cx="5077203" cy="4564772"/>
            </a:xfrm>
          </p:grpSpPr>
          <p:sp>
            <p:nvSpPr>
              <p:cNvPr id="15" name="TextBox 15"/>
              <p:cNvSpPr txBox="1"/>
              <p:nvPr/>
            </p:nvSpPr>
            <p:spPr>
              <a:xfrm>
                <a:off x="0" y="942993"/>
                <a:ext cx="4874003" cy="5398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940"/>
                  </a:lnSpc>
                </a:pPr>
                <a:endParaRPr lang="en-US" sz="4400" u="sng" dirty="0">
                  <a:solidFill>
                    <a:srgbClr val="000000"/>
                  </a:solidFill>
                  <a:latin typeface="圓體"/>
                  <a:ea typeface="圓體"/>
                  <a:cs typeface="圓體"/>
                  <a:sym typeface="圓體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-203200" y="-173806"/>
                <a:ext cx="4874003" cy="5398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940"/>
                  </a:lnSpc>
                </a:pPr>
                <a:endParaRPr lang="en-US" sz="4400" u="sng" dirty="0">
                  <a:latin typeface="圓體"/>
                  <a:ea typeface="圓體"/>
                  <a:cs typeface="圓體"/>
                  <a:sym typeface="圓體"/>
                  <a:hlinkClick r:id="" action="ppaction://noaction"/>
                </a:endParaRPr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943281"/>
                <a:ext cx="4874003" cy="4520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940"/>
                  </a:lnSpc>
                </a:pPr>
                <a:endParaRPr lang="en-US" sz="2100" u="sng" dirty="0">
                  <a:solidFill>
                    <a:srgbClr val="000000"/>
                  </a:solidFill>
                  <a:latin typeface="圓體"/>
                  <a:ea typeface="圓體"/>
                  <a:cs typeface="圓體"/>
                  <a:sym typeface="圓體"/>
                  <a:hlinkClick r:id="" action="ppaction://noaction"/>
                </a:endParaRP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3938961"/>
                <a:ext cx="4874003" cy="4520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940"/>
                  </a:lnSpc>
                </a:pPr>
                <a:endParaRPr lang="en-US" sz="2100" u="sng" dirty="0">
                  <a:solidFill>
                    <a:srgbClr val="000000"/>
                  </a:solidFill>
                  <a:latin typeface="圓體"/>
                  <a:ea typeface="圓體"/>
                  <a:cs typeface="圓體"/>
                  <a:sym typeface="圓體"/>
                </a:endParaRPr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1943137"/>
                <a:ext cx="4874003" cy="45200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940"/>
                  </a:lnSpc>
                </a:pPr>
                <a:endParaRPr lang="en-US" sz="2100" u="sng" dirty="0">
                  <a:solidFill>
                    <a:srgbClr val="000000"/>
                  </a:solidFill>
                  <a:latin typeface="圓體"/>
                  <a:ea typeface="圓體"/>
                  <a:cs typeface="圓體"/>
                  <a:sym typeface="圓體"/>
                  <a:hlinkClick r:id="" action="ppaction://noaction"/>
                </a:endParaRPr>
              </a:p>
            </p:txBody>
          </p:sp>
        </p:grpSp>
        <p:sp>
          <p:nvSpPr>
            <p:cNvPr id="21" name="文字方塊 20"/>
            <p:cNvSpPr txBox="1"/>
            <p:nvPr/>
          </p:nvSpPr>
          <p:spPr>
            <a:xfrm>
              <a:off x="2738511" y="1108395"/>
              <a:ext cx="4648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1.</a:t>
              </a:r>
              <a:r>
                <a:rPr lang="zh-TW" altLang="en-US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緒論</a:t>
              </a:r>
              <a:endPara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2743200" y="2532140"/>
              <a:ext cx="42651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2.</a:t>
              </a:r>
              <a:r>
                <a:rPr lang="zh-TW" altLang="en-US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文獻探討</a:t>
              </a:r>
              <a:endPara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2771335" y="4108153"/>
              <a:ext cx="4648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3.</a:t>
              </a:r>
              <a:r>
                <a:rPr lang="zh-TW" altLang="en-US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研究方法</a:t>
              </a:r>
              <a:endPara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2738510" y="5608370"/>
              <a:ext cx="50338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4.</a:t>
              </a:r>
              <a:r>
                <a:rPr lang="zh-TW" altLang="en-US" sz="6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成果</a:t>
              </a:r>
              <a:r>
                <a:rPr lang="zh-TW" altLang="en-US" sz="6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與分析</a:t>
              </a: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7926" y="1075258"/>
              <a:ext cx="960585" cy="1017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5271" y="2468994"/>
              <a:ext cx="5462587" cy="120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660" y="2563451"/>
              <a:ext cx="957263" cy="1017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660" y="4097261"/>
              <a:ext cx="957263" cy="1011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072" y="5612796"/>
              <a:ext cx="957263" cy="1011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072" y="7299003"/>
              <a:ext cx="957263" cy="1011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8096" y="1060384"/>
              <a:ext cx="5462587" cy="120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709" y="4009771"/>
              <a:ext cx="5462587" cy="120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4755" y="5532294"/>
              <a:ext cx="5893749" cy="120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5271" y="7183958"/>
              <a:ext cx="6122498" cy="120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文字方塊 1"/>
          <p:cNvSpPr txBox="1"/>
          <p:nvPr/>
        </p:nvSpPr>
        <p:spPr>
          <a:xfrm>
            <a:off x="2133600" y="867131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簡報大綱</a:t>
            </a:r>
            <a:endParaRPr lang="zh-TW" altLang="en-US" sz="9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02" y="2898247"/>
            <a:ext cx="7620000" cy="57118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153400" y="3695700"/>
            <a:ext cx="326243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0" dirty="0">
                <a:latin typeface="標楷體" panose="03000509000000000000" pitchFamily="65" charset="-120"/>
                <a:ea typeface="標楷體" panose="03000509000000000000" pitchFamily="65" charset="-120"/>
              </a:rPr>
              <a:t>緒論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48100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58100"/>
            <a:ext cx="23098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0068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81200" y="1183843"/>
            <a:ext cx="139446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r>
              <a:rPr lang="zh-TW" altLang="en-US" sz="6000" b="1" dirty="0" smtClean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背景</a:t>
            </a:r>
            <a:endParaRPr lang="en-US" altLang="zh-TW" sz="6000" b="1" dirty="0" smtClean="0">
              <a:solidFill>
                <a:srgbClr val="40404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solidFill>
                <a:srgbClr val="40404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全球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農業面臨氣候變遷、人口高齡化及市場競爭加劇，傳統生產導向模式遭遇發展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瓶頸，農業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經營者須透過技術創新、品牌經營與行銷策略提升附加價值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solidFill>
                <a:srgbClr val="40404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sz="4000" dirty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葡萄產業同受衝擊，其中彰化縣大村鄉雖為重要產區，亦面臨生產成本上升與市場競爭等</a:t>
            </a:r>
            <a:r>
              <a:rPr lang="zh-TW" altLang="en-US" sz="4000" dirty="0" smtClean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挑戰，為</a:t>
            </a:r>
            <a:r>
              <a:rPr lang="zh-TW" altLang="en-US" sz="4000" dirty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突破困境，部分農場轉向新品種培育、精緻化生產及體驗式</a:t>
            </a:r>
            <a:r>
              <a:rPr lang="zh-TW" altLang="en-US" sz="4000" dirty="0" smtClean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行銷，隨著</a:t>
            </a:r>
            <a:r>
              <a:rPr lang="zh-TW" altLang="en-US" sz="4000" dirty="0">
                <a:solidFill>
                  <a:srgbClr val="40404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消費者日益重視產地文化與品牌故事，農業轉型已成為必然趨勢，地方農場如何結合品牌行銷與體驗經濟，逐步建立差異化競爭優勢。</a:t>
            </a:r>
            <a:endParaRPr lang="en-US" altLang="zh-TW" sz="4000" dirty="0" smtClean="0">
              <a:solidFill>
                <a:srgbClr val="40404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906000" y="1923682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 </a:t>
            </a:r>
            <a:endParaRPr lang="zh-TW" alt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29994"/>
            <a:ext cx="11763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800" y="87630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5477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7800" y="571500"/>
            <a:ext cx="13335000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6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研究動機</a:t>
            </a:r>
            <a:endParaRPr lang="en-US" altLang="zh-TW" sz="6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6000" b="1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氣候變遷、農業人口老化與市場競爭加劇，傳統農業依賴生產與批發銷售已難維持穩定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收益，經營者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開始轉向結合品牌、故事與體驗的「價值導向」模式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彰化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美香農場歷經三代，透過品種研發、品牌塑造與採果體驗，發展出具特色之經營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模式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，但現有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研究多聚焦生產技術或產業政策，對單一農場如何以創新行銷提升品牌競爭力之探討有限，故本研究以美香農場為個案深入分析。</a:t>
            </a: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0" y="723900"/>
            <a:ext cx="2873899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903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2420600" y="723900"/>
            <a:ext cx="358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研究流程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9600" y="571500"/>
            <a:ext cx="10083018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/>
              <a:t>                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研究目的</a:t>
            </a:r>
            <a:endParaRPr lang="en-US" altLang="zh-TW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研究目的如下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一）探討美香農場在農業經營發展過程中的經營模式與發展歷程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（二）分析美香農場在品牌經營與行銷策略上的創新作法，以及其如何建立市場定位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（三）探討美香農場在面對氣候變遷、勞動力不足與市場競爭等產業挑戰時所採取的因應策略。</a:t>
            </a: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（四）綜合研究結果，提出地方農場在農業轉型與品牌經營發展上的策略建議，以提供相關農業經營者與後續研究參考。</a:t>
            </a: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1" y="1739563"/>
            <a:ext cx="6400800" cy="74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65274" y="419100"/>
            <a:ext cx="147066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對象</a:t>
            </a:r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6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以彰化縣大村鄉「美香農場」為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對象，該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農場位於彰化平原重要葡萄產區，歷經三代經營，承襲傳統技術並持續創新，逐漸形成兼具生產、品牌與體驗特色的複合式經營模式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農場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以葡萄栽培為核心，透過品種改良（如紅玉麝香）、溫網室設施及生態循環農法提升品質，並建立自有品牌，運用社群媒體與採果體驗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行銷，農場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鄰近彰化與員林市區，交通便利，且積極參與地方活動，從傳統生產場域轉型為結合農業生產、品牌行銷與農村體驗的多元經營型態，是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探討農業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轉型與品牌經營的重要案例。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261" y="0"/>
            <a:ext cx="306373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3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1573</TotalTime>
  <Words>3080</Words>
  <Application>Microsoft Office PowerPoint</Application>
  <PresentationFormat>自訂</PresentationFormat>
  <Paragraphs>260</Paragraphs>
  <Slides>37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50" baseType="lpstr">
      <vt:lpstr>Arial</vt:lpstr>
      <vt:lpstr>新細明體</vt:lpstr>
      <vt:lpstr>圓體</vt:lpstr>
      <vt:lpstr>Calibri</vt:lpstr>
      <vt:lpstr>思源宋体 Bold</vt:lpstr>
      <vt:lpstr>Verdana</vt:lpstr>
      <vt:lpstr>標楷體</vt:lpstr>
      <vt:lpstr>Wingdings 2</vt:lpstr>
      <vt:lpstr>微軟正黑體</vt:lpstr>
      <vt:lpstr>Lucida Sans Unicode</vt:lpstr>
      <vt:lpstr>Wingdings 3</vt:lpstr>
      <vt:lpstr>Times New Roman</vt:lpstr>
      <vt:lpstr>匯合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117</cp:revision>
  <dcterms:created xsi:type="dcterms:W3CDTF">2006-08-16T00:00:00Z</dcterms:created>
  <dcterms:modified xsi:type="dcterms:W3CDTF">2026-04-20T16:35:27Z</dcterms:modified>
  <dc:identifier>DAGkVyRoNZ4</dc:identifier>
</cp:coreProperties>
</file>